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8" r:id="rId2"/>
    <p:sldId id="354" r:id="rId3"/>
    <p:sldId id="262" r:id="rId4"/>
    <p:sldId id="358" r:id="rId5"/>
    <p:sldId id="355" r:id="rId6"/>
    <p:sldId id="356" r:id="rId7"/>
    <p:sldId id="357" r:id="rId8"/>
    <p:sldId id="359" r:id="rId9"/>
    <p:sldId id="365" r:id="rId10"/>
    <p:sldId id="351" r:id="rId11"/>
    <p:sldId id="364" r:id="rId12"/>
    <p:sldId id="360" r:id="rId13"/>
    <p:sldId id="330" r:id="rId14"/>
    <p:sldId id="329" r:id="rId15"/>
    <p:sldId id="331" r:id="rId16"/>
    <p:sldId id="332" r:id="rId17"/>
    <p:sldId id="333" r:id="rId18"/>
    <p:sldId id="334" r:id="rId19"/>
    <p:sldId id="335" r:id="rId20"/>
    <p:sldId id="336" r:id="rId21"/>
    <p:sldId id="362" r:id="rId22"/>
    <p:sldId id="366" r:id="rId23"/>
    <p:sldId id="352" r:id="rId24"/>
    <p:sldId id="348" r:id="rId25"/>
    <p:sldId id="319" r:id="rId26"/>
  </p:sldIdLst>
  <p:sldSz cx="12195175"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p15:clr>
            <a:srgbClr val="A4A3A4"/>
          </p15:clr>
        </p15:guide>
        <p15:guide id="2" orient="horz" pos="210">
          <p15:clr>
            <a:srgbClr val="A4A3A4"/>
          </p15:clr>
        </p15:guide>
        <p15:guide id="3" orient="horz" pos="2387">
          <p15:clr>
            <a:srgbClr val="A4A3A4"/>
          </p15:clr>
        </p15:guide>
        <p15:guide id="4" orient="horz" pos="3657">
          <p15:clr>
            <a:srgbClr val="A4A3A4"/>
          </p15:clr>
        </p15:guide>
        <p15:guide id="5" orient="horz" pos="890">
          <p15:clr>
            <a:srgbClr val="A4A3A4"/>
          </p15:clr>
        </p15:guide>
        <p15:guide id="6" orient="horz" pos="935">
          <p15:clr>
            <a:srgbClr val="A4A3A4"/>
          </p15:clr>
        </p15:guide>
        <p15:guide id="7" orient="horz" pos="663">
          <p15:clr>
            <a:srgbClr val="A4A3A4"/>
          </p15:clr>
        </p15:guide>
        <p15:guide id="8" pos="3962">
          <p15:clr>
            <a:srgbClr val="A4A3A4"/>
          </p15:clr>
        </p15:guide>
        <p15:guide id="9" pos="2208">
          <p15:clr>
            <a:srgbClr val="A4A3A4"/>
          </p15:clr>
        </p15:guide>
        <p15:guide id="10" pos="5475">
          <p15:clr>
            <a:srgbClr val="A4A3A4"/>
          </p15:clr>
        </p15:guide>
        <p15:guide id="11" pos="6744">
          <p15:clr>
            <a:srgbClr val="A4A3A4"/>
          </p15:clr>
        </p15:guide>
        <p15:guide id="12" pos="7289">
          <p15:clr>
            <a:srgbClr val="A4A3A4"/>
          </p15:clr>
        </p15:guide>
        <p15:guide id="13" pos="695">
          <p15:clr>
            <a:srgbClr val="A4A3A4"/>
          </p15:clr>
        </p15:guide>
        <p15:guide id="14" pos="4082">
          <p15:clr>
            <a:srgbClr val="A4A3A4"/>
          </p15:clr>
        </p15:guide>
        <p15:guide id="15" pos="3600">
          <p15:clr>
            <a:srgbClr val="A4A3A4"/>
          </p15:clr>
        </p15:guide>
        <p15:guide id="16" pos="3720">
          <p15:clr>
            <a:srgbClr val="A4A3A4"/>
          </p15:clr>
        </p15:guide>
        <p15:guide id="17" pos="6563">
          <p15:clr>
            <a:srgbClr val="A4A3A4"/>
          </p15:clr>
        </p15:guide>
        <p15:guide id="18" pos="3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A9CA"/>
    <a:srgbClr val="6685A4"/>
    <a:srgbClr val="FF9600"/>
    <a:srgbClr val="FFAC66"/>
    <a:srgbClr val="73C8FA"/>
    <a:srgbClr val="CCCCCC"/>
    <a:srgbClr val="6EC81E"/>
    <a:srgbClr val="F007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33"/>
    <p:restoredTop sz="74558"/>
  </p:normalViewPr>
  <p:slideViewPr>
    <p:cSldViewPr showGuides="1">
      <p:cViewPr>
        <p:scale>
          <a:sx n="94" d="100"/>
          <a:sy n="94" d="100"/>
        </p:scale>
        <p:origin x="1056" y="-344"/>
      </p:cViewPr>
      <p:guideLst>
        <p:guide orient="horz" pos="2205"/>
        <p:guide orient="horz" pos="210"/>
        <p:guide orient="horz" pos="2387"/>
        <p:guide orient="horz" pos="3657"/>
        <p:guide orient="horz" pos="890"/>
        <p:guide orient="horz" pos="935"/>
        <p:guide orient="horz" pos="663"/>
        <p:guide pos="3962"/>
        <p:guide pos="2208"/>
        <p:guide pos="5475"/>
        <p:guide pos="6744"/>
        <p:guide pos="7289"/>
        <p:guide pos="695"/>
        <p:guide pos="4082"/>
        <p:guide pos="3600"/>
        <p:guide pos="3720"/>
        <p:guide pos="6563"/>
        <p:guide pos="39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92825F-85E8-684C-8EB0-AE359AD1F02C}" type="datetimeFigureOut">
              <a:rPr lang="de-DE" smtClean="0"/>
              <a:t>21.09.17</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E456562-B2B3-7645-825B-1DC1A96ACB53}" type="slidenum">
              <a:rPr lang="de-DE" smtClean="0"/>
              <a:t>‹Nr.›</a:t>
            </a:fld>
            <a:endParaRPr lang="de-DE"/>
          </a:p>
        </p:txBody>
      </p:sp>
    </p:spTree>
    <p:extLst>
      <p:ext uri="{BB962C8B-B14F-4D97-AF65-F5344CB8AC3E}">
        <p14:creationId xmlns:p14="http://schemas.microsoft.com/office/powerpoint/2010/main" val="19289035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2D0F1E-AA28-B942-B84E-50098D1FC0F9}" type="datetimeFigureOut">
              <a:rPr lang="en-US" smtClean="0"/>
              <a:t>9/21/17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0F77AA-7E9C-D64A-B7F3-505536B5D75C}" type="slidenum">
              <a:rPr lang="en-US" smtClean="0"/>
              <a:t>‹Nr.›</a:t>
            </a:fld>
            <a:endParaRPr lang="en-US"/>
          </a:p>
        </p:txBody>
      </p:sp>
    </p:spTree>
    <p:extLst>
      <p:ext uri="{BB962C8B-B14F-4D97-AF65-F5344CB8AC3E}">
        <p14:creationId xmlns:p14="http://schemas.microsoft.com/office/powerpoint/2010/main" val="1163995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Willkommen</a:t>
            </a:r>
            <a:r>
              <a:rPr lang="en-US" dirty="0" smtClean="0"/>
              <a:t> </a:t>
            </a:r>
            <a:r>
              <a:rPr lang="en-US" dirty="0" err="1" smtClean="0"/>
              <a:t>zum</a:t>
            </a:r>
            <a:r>
              <a:rPr lang="en-US" dirty="0" smtClean="0"/>
              <a:t> </a:t>
            </a:r>
            <a:r>
              <a:rPr lang="en-US" dirty="0" err="1" smtClean="0"/>
              <a:t>Vortrag</a:t>
            </a:r>
            <a:r>
              <a:rPr lang="en-US" dirty="0" smtClean="0"/>
              <a:t> </a:t>
            </a:r>
            <a:r>
              <a:rPr lang="en-US" dirty="0" err="1" smtClean="0"/>
              <a:t>DataDevOps</a:t>
            </a:r>
            <a:r>
              <a:rPr lang="en-US" dirty="0" smtClean="0"/>
              <a:t> </a:t>
            </a:r>
            <a:r>
              <a:rPr lang="mr-IN" dirty="0" smtClean="0"/>
              <a:t>–</a:t>
            </a:r>
            <a:r>
              <a:rPr lang="en-US" dirty="0" smtClean="0"/>
              <a:t> Data Manifesto</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a:t>
            </a:fld>
            <a:endParaRPr lang="en-US"/>
          </a:p>
        </p:txBody>
      </p:sp>
    </p:spTree>
    <p:extLst>
      <p:ext uri="{BB962C8B-B14F-4D97-AF65-F5344CB8AC3E}">
        <p14:creationId xmlns:p14="http://schemas.microsoft.com/office/powerpoint/2010/main" val="1848231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Wir</a:t>
            </a:r>
            <a:r>
              <a:rPr lang="en-US" dirty="0" smtClean="0"/>
              <a:t> </a:t>
            </a:r>
            <a:r>
              <a:rPr lang="en-US" dirty="0" err="1"/>
              <a:t>haben</a:t>
            </a:r>
            <a:r>
              <a:rPr lang="en-US" dirty="0"/>
              <a:t> </a:t>
            </a:r>
            <a:r>
              <a:rPr lang="en-US" dirty="0" err="1"/>
              <a:t>gesehen</a:t>
            </a:r>
            <a:r>
              <a:rPr lang="en-US" dirty="0"/>
              <a:t>, </a:t>
            </a:r>
            <a:r>
              <a:rPr lang="en-US" dirty="0" err="1"/>
              <a:t>wie</a:t>
            </a:r>
            <a:r>
              <a:rPr lang="en-US" dirty="0"/>
              <a:t> </a:t>
            </a:r>
            <a:r>
              <a:rPr lang="en-US" dirty="0" err="1"/>
              <a:t>durch</a:t>
            </a:r>
            <a:r>
              <a:rPr lang="en-US" dirty="0"/>
              <a:t> Microservices </a:t>
            </a:r>
            <a:r>
              <a:rPr lang="en-US" dirty="0" err="1"/>
              <a:t>sich</a:t>
            </a:r>
            <a:r>
              <a:rPr lang="en-US" dirty="0"/>
              <a:t> die </a:t>
            </a:r>
            <a:r>
              <a:rPr lang="en-US" dirty="0" err="1"/>
              <a:t>Zahl</a:t>
            </a:r>
            <a:r>
              <a:rPr lang="en-US" dirty="0"/>
              <a:t> und die </a:t>
            </a:r>
            <a:r>
              <a:rPr lang="en-US" dirty="0" err="1"/>
              <a:t>Heterogenität</a:t>
            </a:r>
            <a:r>
              <a:rPr lang="en-US" dirty="0"/>
              <a:t> der </a:t>
            </a:r>
            <a:r>
              <a:rPr lang="en-US" dirty="0" err="1"/>
              <a:t>Datenproduzenten</a:t>
            </a:r>
            <a:r>
              <a:rPr lang="en-US" dirty="0"/>
              <a:t> </a:t>
            </a:r>
            <a:r>
              <a:rPr lang="en-US" dirty="0" err="1"/>
              <a:t>exponentiell</a:t>
            </a:r>
            <a:r>
              <a:rPr lang="en-US" dirty="0"/>
              <a:t> </a:t>
            </a:r>
            <a:r>
              <a:rPr lang="en-US" dirty="0" err="1"/>
              <a:t>erhöht</a:t>
            </a:r>
            <a:r>
              <a:rPr lang="en-US" dirty="0"/>
              <a:t> hat, und </a:t>
            </a:r>
            <a:r>
              <a:rPr lang="en-US" dirty="0" err="1"/>
              <a:t>wie</a:t>
            </a:r>
            <a:r>
              <a:rPr lang="en-US" dirty="0"/>
              <a:t> man </a:t>
            </a:r>
            <a:r>
              <a:rPr lang="en-US" dirty="0" err="1"/>
              <a:t>dem</a:t>
            </a:r>
            <a:r>
              <a:rPr lang="en-US" dirty="0"/>
              <a:t> </a:t>
            </a:r>
            <a:r>
              <a:rPr lang="en-US" dirty="0" err="1"/>
              <a:t>technisch</a:t>
            </a:r>
            <a:r>
              <a:rPr lang="is-IS" dirty="0"/>
              <a:t>…</a:t>
            </a:r>
          </a:p>
          <a:p>
            <a:r>
              <a:rPr lang="is-IS" dirty="0" smtClean="0"/>
              <a:t>- Jetzt </a:t>
            </a:r>
            <a:r>
              <a:rPr lang="is-IS" dirty="0"/>
              <a:t>gab es </a:t>
            </a:r>
            <a:r>
              <a:rPr lang="is-IS" smtClean="0"/>
              <a:t>aber</a:t>
            </a:r>
            <a:r>
              <a:rPr lang="is-IS" baseline="0" smtClean="0"/>
              <a:t> parallel</a:t>
            </a:r>
            <a:r>
              <a:rPr lang="en-US" smtClean="0"/>
              <a:t>zur </a:t>
            </a:r>
            <a:r>
              <a:rPr lang="en-US" dirty="0" err="1"/>
              <a:t>Modularisierung</a:t>
            </a:r>
            <a:r>
              <a:rPr lang="en-US" dirty="0"/>
              <a:t> </a:t>
            </a:r>
            <a:r>
              <a:rPr lang="en-US" dirty="0" err="1"/>
              <a:t>eine</a:t>
            </a:r>
            <a:r>
              <a:rPr lang="en-US" dirty="0"/>
              <a:t> </a:t>
            </a:r>
            <a:r>
              <a:rPr lang="en-US" dirty="0" err="1"/>
              <a:t>weitere</a:t>
            </a:r>
            <a:r>
              <a:rPr lang="en-US" dirty="0"/>
              <a:t> </a:t>
            </a:r>
            <a:r>
              <a:rPr lang="en-US" dirty="0" err="1" smtClean="0"/>
              <a:t>Entwicklung</a:t>
            </a:r>
            <a:r>
              <a:rPr lang="en-US" dirty="0" smtClean="0"/>
              <a:t> </a:t>
            </a:r>
            <a:r>
              <a:rPr lang="en-US" dirty="0" err="1" smtClean="0"/>
              <a:t>bei</a:t>
            </a:r>
            <a:r>
              <a:rPr lang="en-US" dirty="0" smtClean="0"/>
              <a:t> Scout, </a:t>
            </a:r>
            <a:r>
              <a:rPr lang="en-US" dirty="0" err="1"/>
              <a:t>nämlich</a:t>
            </a:r>
            <a:r>
              <a:rPr lang="en-US" dirty="0"/>
              <a:t> </a:t>
            </a:r>
            <a:r>
              <a:rPr lang="en-US" dirty="0" err="1"/>
              <a:t>jene</a:t>
            </a:r>
            <a:r>
              <a:rPr lang="en-US" dirty="0"/>
              <a:t> </a:t>
            </a:r>
            <a:r>
              <a:rPr lang="en-US" dirty="0" err="1"/>
              <a:t>zu</a:t>
            </a:r>
            <a:r>
              <a:rPr lang="en-US" dirty="0"/>
              <a:t> </a:t>
            </a:r>
            <a:r>
              <a:rPr lang="en-US" dirty="0" err="1"/>
              <a:t>mehr</a:t>
            </a:r>
            <a:r>
              <a:rPr lang="en-US" dirty="0"/>
              <a:t> </a:t>
            </a:r>
            <a:r>
              <a:rPr lang="en-US" dirty="0" err="1"/>
              <a:t>Datengetriebener</a:t>
            </a:r>
            <a:r>
              <a:rPr lang="en-US" dirty="0"/>
              <a:t> </a:t>
            </a:r>
            <a:r>
              <a:rPr lang="en-US" dirty="0" err="1"/>
              <a:t>Produktentwicklung</a:t>
            </a:r>
            <a:r>
              <a:rPr lang="en-US" dirty="0" smtClean="0"/>
              <a:t>.</a:t>
            </a:r>
          </a:p>
          <a:p>
            <a:r>
              <a:rPr lang="en-US" dirty="0" smtClean="0"/>
              <a:t>- Was </a:t>
            </a:r>
            <a:r>
              <a:rPr lang="en-US" dirty="0" err="1" smtClean="0"/>
              <a:t>bedeutet</a:t>
            </a:r>
            <a:r>
              <a:rPr lang="en-US" baseline="0" dirty="0" smtClean="0"/>
              <a:t> das</a:t>
            </a:r>
            <a:r>
              <a:rPr lang="is-IS" baseline="0" dirty="0" smtClean="0"/>
              <a:t>…</a:t>
            </a:r>
          </a:p>
          <a:p>
            <a:r>
              <a:rPr lang="en-US" dirty="0" smtClean="0"/>
              <a:t>- </a:t>
            </a:r>
            <a:r>
              <a:rPr lang="en-US" dirty="0" err="1" smtClean="0"/>
              <a:t>Natürlich</a:t>
            </a:r>
            <a:r>
              <a:rPr lang="en-US" baseline="0" dirty="0" smtClean="0"/>
              <a:t> </a:t>
            </a:r>
            <a:r>
              <a:rPr lang="en-US" baseline="0" dirty="0" err="1" smtClean="0"/>
              <a:t>mit</a:t>
            </a:r>
            <a:r>
              <a:rPr lang="en-US" baseline="0" dirty="0" smtClean="0"/>
              <a:t> </a:t>
            </a:r>
            <a:r>
              <a:rPr lang="en-US" baseline="0" dirty="0" err="1" smtClean="0"/>
              <a:t>Unterstützung</a:t>
            </a:r>
            <a:r>
              <a:rPr lang="en-US" baseline="0" dirty="0" smtClean="0"/>
              <a:t> von data &amp; analytics</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10</a:t>
            </a:fld>
            <a:endParaRPr lang="en-US"/>
          </a:p>
        </p:txBody>
      </p:sp>
    </p:spTree>
    <p:extLst>
      <p:ext uri="{BB962C8B-B14F-4D97-AF65-F5344CB8AC3E}">
        <p14:creationId xmlns:p14="http://schemas.microsoft.com/office/powerpoint/2010/main" val="243131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Jetzt</a:t>
            </a:r>
            <a:r>
              <a:rPr lang="en-US" baseline="0" dirty="0" smtClean="0"/>
              <a:t> </a:t>
            </a:r>
            <a:r>
              <a:rPr lang="en-US" baseline="0" dirty="0" err="1" smtClean="0"/>
              <a:t>aber</a:t>
            </a:r>
            <a:r>
              <a:rPr lang="en-US" baseline="0" dirty="0" smtClean="0"/>
              <a:t> </a:t>
            </a:r>
            <a:r>
              <a:rPr lang="en-US" baseline="0" dirty="0" err="1" smtClean="0"/>
              <a:t>überall</a:t>
            </a:r>
            <a:r>
              <a:rPr lang="en-US" baseline="0" dirty="0" smtClean="0"/>
              <a:t> in der Firma</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Auch</a:t>
            </a:r>
            <a:r>
              <a:rPr lang="en-US" baseline="0" dirty="0" smtClean="0"/>
              <a:t> </a:t>
            </a:r>
            <a:r>
              <a:rPr lang="en-US" dirty="0" smtClean="0"/>
              <a:t>die </a:t>
            </a:r>
            <a:r>
              <a:rPr lang="en-US" dirty="0" err="1" smtClean="0"/>
              <a:t>Anzahl</a:t>
            </a:r>
            <a:r>
              <a:rPr lang="en-US" dirty="0" smtClean="0"/>
              <a:t> der </a:t>
            </a:r>
            <a:r>
              <a:rPr lang="en-US" dirty="0" err="1" smtClean="0"/>
              <a:t>Konsumenten</a:t>
            </a:r>
            <a:r>
              <a:rPr lang="en-US" dirty="0" smtClean="0"/>
              <a:t> </a:t>
            </a:r>
            <a:r>
              <a:rPr lang="en-US" dirty="0" err="1" smtClean="0"/>
              <a:t>exponentiell</a:t>
            </a:r>
            <a:r>
              <a:rPr lang="en-US" dirty="0" smtClean="0"/>
              <a:t> </a:t>
            </a:r>
            <a:r>
              <a:rPr lang="en-US" dirty="0" err="1" smtClean="0"/>
              <a:t>erhöht</a:t>
            </a:r>
            <a:r>
              <a:rPr lang="en-US" dirty="0" smtClean="0"/>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Diese</a:t>
            </a:r>
            <a:r>
              <a:rPr lang="en-US" baseline="0" dirty="0" smtClean="0"/>
              <a:t> </a:t>
            </a:r>
            <a:r>
              <a:rPr lang="en-US" baseline="0" dirty="0" err="1" smtClean="0"/>
              <a:t>Konsumenten</a:t>
            </a:r>
            <a:r>
              <a:rPr lang="en-US" baseline="0" dirty="0" smtClean="0"/>
              <a:t> </a:t>
            </a:r>
            <a:r>
              <a:rPr lang="en-US" baseline="0" dirty="0" err="1" smtClean="0"/>
              <a:t>wollen</a:t>
            </a:r>
            <a:r>
              <a:rPr lang="en-US" baseline="0" dirty="0" smtClean="0"/>
              <a:t> </a:t>
            </a:r>
            <a:r>
              <a:rPr lang="en-US" baseline="0" dirty="0" err="1" smtClean="0"/>
              <a:t>Ihre</a:t>
            </a:r>
            <a:r>
              <a:rPr lang="en-US" baseline="0" dirty="0" smtClean="0"/>
              <a:t> </a:t>
            </a:r>
            <a:r>
              <a:rPr lang="en-US" baseline="0" dirty="0" err="1" smtClean="0"/>
              <a:t>speziellen</a:t>
            </a:r>
            <a:r>
              <a:rPr lang="en-US" baseline="0" dirty="0" smtClean="0"/>
              <a:t> </a:t>
            </a:r>
            <a:r>
              <a:rPr lang="en-US" baseline="0" dirty="0" err="1" smtClean="0"/>
              <a:t>Daten</a:t>
            </a:r>
            <a:r>
              <a:rPr lang="en-US" baseline="0" dirty="0" smtClean="0"/>
              <a:t> </a:t>
            </a:r>
            <a:r>
              <a:rPr lang="en-US" baseline="0" dirty="0" err="1" smtClean="0"/>
              <a:t>mit</a:t>
            </a:r>
            <a:r>
              <a:rPr lang="en-US" baseline="0" dirty="0" smtClean="0"/>
              <a:t> den </a:t>
            </a:r>
            <a:r>
              <a:rPr lang="en-US" baseline="0" dirty="0" err="1" smtClean="0"/>
              <a:t>allgemeinen</a:t>
            </a:r>
            <a:r>
              <a:rPr lang="en-US" baseline="0" dirty="0" smtClean="0"/>
              <a:t> DWH </a:t>
            </a:r>
            <a:r>
              <a:rPr lang="en-US" baseline="0" dirty="0" err="1" smtClean="0"/>
              <a:t>Daten</a:t>
            </a:r>
            <a:r>
              <a:rPr lang="en-US" baseline="0" dirty="0" smtClean="0"/>
              <a:t> </a:t>
            </a:r>
            <a:r>
              <a:rPr lang="en-US" baseline="0" dirty="0" err="1" smtClean="0"/>
              <a:t>verknüpfen</a:t>
            </a:r>
            <a:endParaRPr lang="en-US"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Jetzt</a:t>
            </a:r>
            <a:r>
              <a:rPr lang="en-US" baseline="0" dirty="0" smtClean="0"/>
              <a:t> </a:t>
            </a:r>
            <a:r>
              <a:rPr lang="en-US" baseline="0" dirty="0" err="1" smtClean="0"/>
              <a:t>möchte</a:t>
            </a:r>
            <a:r>
              <a:rPr lang="en-US" baseline="0" dirty="0" smtClean="0"/>
              <a:t> Data &amp; Analytics </a:t>
            </a:r>
            <a:r>
              <a:rPr lang="en-US" baseline="0" dirty="0" err="1" smtClean="0"/>
              <a:t>natürlich</a:t>
            </a:r>
            <a:r>
              <a:rPr lang="en-US" baseline="0" dirty="0" smtClean="0"/>
              <a:t> </a:t>
            </a:r>
            <a:r>
              <a:rPr lang="en-US" baseline="0" dirty="0" err="1" smtClean="0"/>
              <a:t>gerne</a:t>
            </a:r>
            <a:r>
              <a:rPr lang="en-US" baseline="0" dirty="0" smtClean="0"/>
              <a:t> </a:t>
            </a:r>
            <a:r>
              <a:rPr lang="en-US" baseline="0" dirty="0" err="1" smtClean="0"/>
              <a:t>alle</a:t>
            </a:r>
            <a:r>
              <a:rPr lang="en-US" baseline="0" dirty="0" smtClean="0"/>
              <a:t> Teams </a:t>
            </a:r>
            <a:r>
              <a:rPr lang="en-US" baseline="0" dirty="0" err="1" smtClean="0"/>
              <a:t>dabei</a:t>
            </a:r>
            <a:r>
              <a:rPr lang="en-US" baseline="0" dirty="0" smtClean="0"/>
              <a:t> </a:t>
            </a:r>
            <a:r>
              <a:rPr lang="en-US" baseline="0" dirty="0" err="1" smtClean="0"/>
              <a:t>unterstützen</a:t>
            </a:r>
            <a:r>
              <a:rPr lang="en-US" baseline="0" dirty="0" smtClean="0"/>
              <a:t>, </a:t>
            </a:r>
            <a:r>
              <a:rPr lang="en-US" baseline="0" dirty="0" err="1" smtClean="0"/>
              <a:t>aber</a:t>
            </a:r>
            <a:r>
              <a:rPr lang="en-US" baseline="0" dirty="0" smtClean="0"/>
              <a:t> Scout </a:t>
            </a:r>
            <a:r>
              <a:rPr lang="en-US" baseline="0" dirty="0" err="1" smtClean="0"/>
              <a:t>ist</a:t>
            </a:r>
            <a:r>
              <a:rPr lang="en-US" baseline="0" dirty="0" smtClean="0"/>
              <a:t> </a:t>
            </a:r>
            <a:r>
              <a:rPr lang="en-US" baseline="0" dirty="0" err="1" smtClean="0"/>
              <a:t>natürlich</a:t>
            </a:r>
            <a:r>
              <a:rPr lang="en-US" baseline="0" dirty="0" smtClean="0"/>
              <a:t> </a:t>
            </a:r>
            <a:r>
              <a:rPr lang="en-US" baseline="0" dirty="0" err="1" smtClean="0"/>
              <a:t>nicht</a:t>
            </a:r>
            <a:r>
              <a:rPr lang="en-US" baseline="0" dirty="0" smtClean="0"/>
              <a:t> </a:t>
            </a:r>
            <a:r>
              <a:rPr lang="en-US" baseline="0" dirty="0" err="1" smtClean="0"/>
              <a:t>bereit</a:t>
            </a:r>
            <a:r>
              <a:rPr lang="en-US" baseline="0" dirty="0" smtClean="0"/>
              <a:t> das Data team auf die </a:t>
            </a:r>
            <a:r>
              <a:rPr lang="en-US" baseline="0" dirty="0" err="1" smtClean="0"/>
              <a:t>gleiche</a:t>
            </a:r>
            <a:r>
              <a:rPr lang="en-US" baseline="0" dirty="0" smtClean="0"/>
              <a:t> </a:t>
            </a:r>
            <a:r>
              <a:rPr lang="en-US" baseline="0" dirty="0" err="1" smtClean="0"/>
              <a:t>exponentielle</a:t>
            </a:r>
            <a:r>
              <a:rPr lang="en-US" baseline="0" dirty="0" smtClean="0"/>
              <a:t> Weise </a:t>
            </a:r>
            <a:r>
              <a:rPr lang="en-US" baseline="0" dirty="0" err="1" smtClean="0"/>
              <a:t>zu</a:t>
            </a:r>
            <a:r>
              <a:rPr lang="en-US" baseline="0" dirty="0" smtClean="0"/>
              <a:t> </a:t>
            </a:r>
            <a:r>
              <a:rPr lang="en-US" baseline="0" dirty="0" err="1" smtClean="0"/>
              <a:t>vergrößern</a:t>
            </a:r>
            <a:r>
              <a:rPr lang="en-US" baseline="0" dirty="0" smtClean="0"/>
              <a:t> </a:t>
            </a:r>
            <a:r>
              <a:rPr lang="en-US" baseline="0" dirty="0" err="1" smtClean="0"/>
              <a:t>wie</a:t>
            </a:r>
            <a:r>
              <a:rPr lang="en-US" baseline="0" dirty="0" smtClean="0"/>
              <a:t> die </a:t>
            </a:r>
            <a:r>
              <a:rPr lang="en-US" baseline="0" dirty="0" err="1" smtClean="0"/>
              <a:t>Datennutzung</a:t>
            </a:r>
            <a:endParaRPr lang="en-US"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Resultat</a:t>
            </a:r>
            <a:r>
              <a:rPr lang="en-US" baseline="0" dirty="0" smtClean="0"/>
              <a:t>: das Data &amp; Analytics </a:t>
            </a:r>
            <a:r>
              <a:rPr lang="en-US" baseline="0" dirty="0" err="1" smtClean="0"/>
              <a:t>wird</a:t>
            </a:r>
            <a:r>
              <a:rPr lang="en-US" baseline="0" dirty="0" smtClean="0"/>
              <a:t> </a:t>
            </a:r>
            <a:r>
              <a:rPr lang="en-US" baseline="0" dirty="0" err="1" smtClean="0"/>
              <a:t>noch</a:t>
            </a:r>
            <a:r>
              <a:rPr lang="en-US" baseline="0" dirty="0" smtClean="0"/>
              <a:t> </a:t>
            </a:r>
            <a:r>
              <a:rPr lang="en-US" baseline="0" dirty="0" err="1" smtClean="0"/>
              <a:t>mehr</a:t>
            </a:r>
            <a:r>
              <a:rPr lang="en-US" baseline="0" dirty="0" smtClean="0"/>
              <a:t> </a:t>
            </a:r>
            <a:r>
              <a:rPr lang="en-US" baseline="0" dirty="0" err="1" smtClean="0"/>
              <a:t>zum</a:t>
            </a:r>
            <a:r>
              <a:rPr lang="en-US" baseline="0" dirty="0" smtClean="0"/>
              <a:t> Bottleneck und die Frustration auf </a:t>
            </a:r>
            <a:r>
              <a:rPr lang="en-US" baseline="0" dirty="0" err="1" smtClean="0"/>
              <a:t>beiden</a:t>
            </a:r>
            <a:r>
              <a:rPr lang="en-US" baseline="0" dirty="0" smtClean="0"/>
              <a:t> </a:t>
            </a:r>
            <a:r>
              <a:rPr lang="en-US" baseline="0" dirty="0" err="1" smtClean="0"/>
              <a:t>Seiten</a:t>
            </a:r>
            <a:r>
              <a:rPr lang="en-US" baseline="0" dirty="0" smtClean="0"/>
              <a:t> </a:t>
            </a:r>
            <a:r>
              <a:rPr lang="en-US" baseline="0" dirty="0" err="1" smtClean="0"/>
              <a:t>ist</a:t>
            </a:r>
            <a:r>
              <a:rPr lang="en-US" baseline="0" dirty="0" smtClean="0"/>
              <a:t> </a:t>
            </a:r>
            <a:r>
              <a:rPr lang="en-US" baseline="0" dirty="0" err="1" smtClean="0"/>
              <a:t>hoch</a:t>
            </a:r>
            <a:endParaRPr lang="en-US"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Viel</a:t>
            </a:r>
            <a:r>
              <a:rPr lang="en-US" baseline="0" dirty="0" smtClean="0"/>
              <a:t> </a:t>
            </a:r>
            <a:r>
              <a:rPr lang="en-US" baseline="0" dirty="0" err="1" smtClean="0"/>
              <a:t>dieser</a:t>
            </a:r>
            <a:r>
              <a:rPr lang="en-US" baseline="0" dirty="0" smtClean="0"/>
              <a:t> Frustration </a:t>
            </a:r>
            <a:r>
              <a:rPr lang="en-US" baseline="0" dirty="0" err="1" smtClean="0"/>
              <a:t>durch</a:t>
            </a:r>
            <a:r>
              <a:rPr lang="en-US" baseline="0" dirty="0" smtClean="0"/>
              <a:t> </a:t>
            </a:r>
            <a:r>
              <a:rPr lang="en-US" baseline="0" dirty="0" err="1" smtClean="0"/>
              <a:t>unklare</a:t>
            </a:r>
            <a:r>
              <a:rPr lang="en-US" baseline="0" dirty="0" smtClean="0"/>
              <a:t> </a:t>
            </a:r>
            <a:r>
              <a:rPr lang="en-US" baseline="0" dirty="0" err="1" smtClean="0"/>
              <a:t>Verantwortungen</a:t>
            </a:r>
            <a:r>
              <a:rPr lang="en-US" baseline="0" dirty="0" smtClean="0"/>
              <a:t>, </a:t>
            </a:r>
            <a:r>
              <a:rPr lang="en-US" baseline="0" dirty="0" err="1" smtClean="0"/>
              <a:t>bzw</a:t>
            </a:r>
            <a:r>
              <a:rPr lang="en-US" baseline="0" dirty="0" smtClean="0"/>
              <a:t>. </a:t>
            </a:r>
            <a:r>
              <a:rPr lang="en-US" baseline="0" dirty="0" err="1" smtClean="0"/>
              <a:t>Verantwortungslage</a:t>
            </a:r>
            <a:r>
              <a:rPr lang="en-US" baseline="0" dirty="0" smtClean="0"/>
              <a:t> von 2007</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Was </a:t>
            </a:r>
            <a:r>
              <a:rPr lang="en-US" baseline="0" dirty="0" err="1" smtClean="0"/>
              <a:t>wir</a:t>
            </a:r>
            <a:r>
              <a:rPr lang="en-US" baseline="0" dirty="0" smtClean="0"/>
              <a:t> </a:t>
            </a:r>
            <a:r>
              <a:rPr lang="en-US" baseline="0" dirty="0" err="1" smtClean="0"/>
              <a:t>hier</a:t>
            </a:r>
            <a:r>
              <a:rPr lang="en-US" baseline="0" dirty="0" smtClean="0"/>
              <a:t> </a:t>
            </a:r>
            <a:r>
              <a:rPr lang="en-US" baseline="0" dirty="0" err="1" smtClean="0"/>
              <a:t>erkannt</a:t>
            </a:r>
            <a:r>
              <a:rPr lang="en-US" baseline="0" dirty="0" smtClean="0"/>
              <a:t> </a:t>
            </a:r>
            <a:r>
              <a:rPr lang="en-US" baseline="0" dirty="0" err="1" smtClean="0"/>
              <a:t>haben</a:t>
            </a:r>
            <a:r>
              <a:rPr lang="en-US" baseline="0" dirty="0" smtClean="0"/>
              <a:t>: </a:t>
            </a:r>
            <a:r>
              <a:rPr lang="en-US" baseline="0" dirty="0" err="1" smtClean="0"/>
              <a:t>es</a:t>
            </a:r>
            <a:r>
              <a:rPr lang="en-US" baseline="0" dirty="0" smtClean="0"/>
              <a:t> </a:t>
            </a:r>
            <a:r>
              <a:rPr lang="en-US" baseline="0" dirty="0" err="1" smtClean="0"/>
              <a:t>reicht</a:t>
            </a:r>
            <a:r>
              <a:rPr lang="en-US" baseline="0" dirty="0" smtClean="0"/>
              <a:t> </a:t>
            </a:r>
            <a:r>
              <a:rPr lang="en-US" baseline="0" dirty="0" err="1" smtClean="0"/>
              <a:t>nicht</a:t>
            </a:r>
            <a:r>
              <a:rPr lang="en-US" baseline="0" dirty="0" smtClean="0"/>
              <a:t> </a:t>
            </a:r>
            <a:r>
              <a:rPr lang="en-US" baseline="0" dirty="0" err="1" smtClean="0"/>
              <a:t>nur</a:t>
            </a:r>
            <a:r>
              <a:rPr lang="en-US" baseline="0" dirty="0" smtClean="0"/>
              <a:t> die </a:t>
            </a:r>
            <a:r>
              <a:rPr lang="en-US" baseline="0" dirty="0" err="1" smtClean="0"/>
              <a:t>technische</a:t>
            </a:r>
            <a:r>
              <a:rPr lang="en-US" baseline="0" dirty="0" smtClean="0"/>
              <a:t> </a:t>
            </a:r>
            <a:r>
              <a:rPr lang="en-US" baseline="0" dirty="0" err="1" smtClean="0"/>
              <a:t>Organisation</a:t>
            </a:r>
            <a:r>
              <a:rPr lang="en-US" baseline="0" dirty="0" smtClean="0"/>
              <a:t> auf </a:t>
            </a:r>
            <a:r>
              <a:rPr lang="en-US" baseline="0" dirty="0" err="1" smtClean="0"/>
              <a:t>eine</a:t>
            </a:r>
            <a:r>
              <a:rPr lang="en-US" baseline="0" dirty="0" smtClean="0"/>
              <a:t> </a:t>
            </a:r>
            <a:r>
              <a:rPr lang="en-US" baseline="0" dirty="0" err="1" smtClean="0"/>
              <a:t>neue</a:t>
            </a:r>
            <a:r>
              <a:rPr lang="en-US" baseline="0" dirty="0" smtClean="0"/>
              <a:t> Basis </a:t>
            </a:r>
            <a:r>
              <a:rPr lang="en-US" baseline="0" dirty="0" err="1" smtClean="0"/>
              <a:t>zu</a:t>
            </a:r>
            <a:r>
              <a:rPr lang="en-US" baseline="0" dirty="0" smtClean="0"/>
              <a:t> </a:t>
            </a:r>
            <a:r>
              <a:rPr lang="en-US" baseline="0" dirty="0" err="1" smtClean="0"/>
              <a:t>stellen</a:t>
            </a:r>
            <a:r>
              <a:rPr lang="en-US" baseline="0" dirty="0" smtClean="0"/>
              <a:t>, </a:t>
            </a:r>
            <a:r>
              <a:rPr lang="en-US" baseline="0" dirty="0" err="1" smtClean="0"/>
              <a:t>sondern</a:t>
            </a:r>
            <a:r>
              <a:rPr lang="en-US" baseline="0" dirty="0" smtClean="0"/>
              <a:t> </a:t>
            </a:r>
            <a:r>
              <a:rPr lang="en-US" baseline="0" dirty="0" err="1" smtClean="0"/>
              <a:t>auch</a:t>
            </a:r>
            <a:r>
              <a:rPr lang="en-US" baseline="0" dirty="0" smtClean="0"/>
              <a:t> die Weise, </a:t>
            </a:r>
            <a:r>
              <a:rPr lang="en-US" baseline="0" dirty="0" err="1" smtClean="0"/>
              <a:t>wie</a:t>
            </a:r>
            <a:r>
              <a:rPr lang="en-US" baseline="0" dirty="0" smtClean="0"/>
              <a:t> die </a:t>
            </a:r>
            <a:r>
              <a:rPr lang="en-US" baseline="0" dirty="0" err="1" smtClean="0"/>
              <a:t>Verantwortungen</a:t>
            </a:r>
            <a:r>
              <a:rPr lang="en-US" baseline="0" dirty="0" smtClean="0"/>
              <a:t> und </a:t>
            </a:r>
            <a:r>
              <a:rPr lang="en-US" baseline="0" dirty="0" err="1" smtClean="0"/>
              <a:t>Interaktionen</a:t>
            </a:r>
            <a:r>
              <a:rPr lang="en-US" baseline="0" dirty="0" smtClean="0"/>
              <a:t> </a:t>
            </a:r>
            <a:r>
              <a:rPr lang="en-US" baseline="0" dirty="0" err="1" smtClean="0"/>
              <a:t>mit</a:t>
            </a:r>
            <a:r>
              <a:rPr lang="en-US" baseline="0" dirty="0" smtClean="0"/>
              <a:t> </a:t>
            </a:r>
            <a:r>
              <a:rPr lang="en-US" baseline="0" dirty="0" err="1" smtClean="0"/>
              <a:t>Daten</a:t>
            </a:r>
            <a:r>
              <a:rPr lang="en-US" baseline="0" dirty="0" smtClean="0"/>
              <a:t> </a:t>
            </a:r>
            <a:r>
              <a:rPr lang="en-US" baseline="0" dirty="0" err="1" smtClean="0"/>
              <a:t>im</a:t>
            </a:r>
            <a:r>
              <a:rPr lang="en-US" baseline="0" dirty="0" smtClean="0"/>
              <a:t> </a:t>
            </a:r>
            <a:r>
              <a:rPr lang="en-US" baseline="0" dirty="0" err="1" smtClean="0"/>
              <a:t>Unternehmen</a:t>
            </a:r>
            <a:r>
              <a:rPr lang="en-US" baseline="0" dirty="0" smtClean="0"/>
              <a:t> </a:t>
            </a:r>
            <a:r>
              <a:rPr lang="en-US" baseline="0" dirty="0" err="1" smtClean="0"/>
              <a:t>geregelt</a:t>
            </a:r>
            <a:r>
              <a:rPr lang="en-US" baseline="0" dirty="0" smtClean="0"/>
              <a:t> </a:t>
            </a:r>
            <a:r>
              <a:rPr lang="en-US" baseline="0" dirty="0" err="1" smtClean="0"/>
              <a:t>sind</a:t>
            </a:r>
            <a:r>
              <a:rPr lang="en-US" baseline="0" dirty="0" smtClean="0"/>
              <a:t>, muss </a:t>
            </a:r>
            <a:r>
              <a:rPr lang="en-US" baseline="0" dirty="0" err="1" smtClean="0"/>
              <a:t>neu</a:t>
            </a:r>
            <a:r>
              <a:rPr lang="en-US" baseline="0" dirty="0" smtClean="0"/>
              <a:t> </a:t>
            </a:r>
            <a:r>
              <a:rPr lang="en-US" baseline="0" dirty="0" err="1" smtClean="0"/>
              <a:t>gedacht</a:t>
            </a:r>
            <a:r>
              <a:rPr lang="en-US" baseline="0" dirty="0" smtClean="0"/>
              <a:t> </a:t>
            </a:r>
            <a:r>
              <a:rPr lang="en-US" baseline="0" dirty="0" err="1" smtClean="0"/>
              <a:t>werden</a:t>
            </a:r>
            <a:r>
              <a:rPr lang="en-US" baseline="0" dirty="0" smtClean="0"/>
              <a:t>.</a:t>
            </a:r>
            <a:endParaRPr lang="en-US"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smtClean="0"/>
          </a:p>
          <a:p>
            <a:pPr marL="171450" marR="0" indent="-171450" algn="l" defTabSz="914400" rtl="0" eaLnBrk="1" fontAlgn="auto" latinLnBrk="0" hangingPunct="1">
              <a:lnSpc>
                <a:spcPct val="100000"/>
              </a:lnSpc>
              <a:spcBef>
                <a:spcPts val="0"/>
              </a:spcBef>
              <a:spcAft>
                <a:spcPts val="0"/>
              </a:spcAft>
              <a:buClrTx/>
              <a:buSzTx/>
              <a:buFont typeface="Wingdings" charset="2"/>
              <a:buChar char="à"/>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11</a:t>
            </a:fld>
            <a:endParaRPr lang="en-US"/>
          </a:p>
        </p:txBody>
      </p:sp>
    </p:spTree>
    <p:extLst>
      <p:ext uri="{BB962C8B-B14F-4D97-AF65-F5344CB8AC3E}">
        <p14:creationId xmlns:p14="http://schemas.microsoft.com/office/powerpoint/2010/main" val="2052205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aseline="0" dirty="0" smtClean="0"/>
              <a:t> Um </a:t>
            </a:r>
            <a:r>
              <a:rPr lang="en-US" baseline="0" dirty="0" err="1" smtClean="0"/>
              <a:t>hier</a:t>
            </a:r>
            <a:r>
              <a:rPr lang="en-US" baseline="0" dirty="0" smtClean="0"/>
              <a:t> </a:t>
            </a:r>
            <a:r>
              <a:rPr lang="en-US" baseline="0" dirty="0" err="1" smtClean="0"/>
              <a:t>einen</a:t>
            </a:r>
            <a:r>
              <a:rPr lang="en-US" baseline="0" dirty="0" smtClean="0"/>
              <a:t> </a:t>
            </a:r>
            <a:r>
              <a:rPr lang="en-US" baseline="0" dirty="0" err="1" smtClean="0"/>
              <a:t>Neuanfang</a:t>
            </a:r>
            <a:r>
              <a:rPr lang="en-US" baseline="0" dirty="0" smtClean="0"/>
              <a:t> </a:t>
            </a:r>
            <a:r>
              <a:rPr lang="en-US" baseline="0" dirty="0" err="1" smtClean="0"/>
              <a:t>zu</a:t>
            </a:r>
            <a:r>
              <a:rPr lang="en-US" baseline="0" dirty="0" smtClean="0"/>
              <a:t> </a:t>
            </a:r>
            <a:r>
              <a:rPr lang="en-US" baseline="0" dirty="0" err="1" smtClean="0"/>
              <a:t>markieren</a:t>
            </a:r>
            <a:r>
              <a:rPr lang="en-US" baseline="0" dirty="0" smtClean="0"/>
              <a:t>, </a:t>
            </a:r>
            <a:r>
              <a:rPr lang="en-US" baseline="0" dirty="0" err="1" smtClean="0"/>
              <a:t>kamen</a:t>
            </a:r>
            <a:r>
              <a:rPr lang="en-US" baseline="0" dirty="0" smtClean="0"/>
              <a:t> </a:t>
            </a:r>
            <a:r>
              <a:rPr lang="en-US" baseline="0" dirty="0" err="1" smtClean="0"/>
              <a:t>wir</a:t>
            </a:r>
            <a:r>
              <a:rPr lang="en-US" baseline="0" dirty="0" smtClean="0"/>
              <a:t> nun auf die </a:t>
            </a:r>
            <a:r>
              <a:rPr lang="en-US" baseline="0" dirty="0" err="1" smtClean="0"/>
              <a:t>Idee</a:t>
            </a:r>
            <a:r>
              <a:rPr lang="en-US" baseline="0" dirty="0" smtClean="0"/>
              <a:t>, </a:t>
            </a:r>
            <a:r>
              <a:rPr lang="en-US" baseline="0" dirty="0" err="1" smtClean="0"/>
              <a:t>ein</a:t>
            </a:r>
            <a:r>
              <a:rPr lang="en-US" baseline="0" dirty="0" smtClean="0"/>
              <a:t> </a:t>
            </a:r>
            <a:r>
              <a:rPr lang="en-US" baseline="0" dirty="0" err="1" smtClean="0"/>
              <a:t>wie</a:t>
            </a:r>
            <a:r>
              <a:rPr lang="en-US" baseline="0" dirty="0" smtClean="0"/>
              <a:t> </a:t>
            </a:r>
            <a:r>
              <a:rPr lang="en-US" baseline="0" dirty="0" err="1" smtClean="0"/>
              <a:t>wir</a:t>
            </a:r>
            <a:r>
              <a:rPr lang="en-US" baseline="0" dirty="0" smtClean="0"/>
              <a:t> </a:t>
            </a:r>
            <a:r>
              <a:rPr lang="en-US" baseline="0" dirty="0" err="1" smtClean="0"/>
              <a:t>es</a:t>
            </a:r>
            <a:r>
              <a:rPr lang="en-US" baseline="0" dirty="0" smtClean="0"/>
              <a:t> </a:t>
            </a:r>
            <a:r>
              <a:rPr lang="en-US" baseline="0" dirty="0" err="1" smtClean="0"/>
              <a:t>genannt</a:t>
            </a:r>
            <a:r>
              <a:rPr lang="en-US" baseline="0" dirty="0" smtClean="0"/>
              <a:t> </a:t>
            </a:r>
            <a:r>
              <a:rPr lang="en-US" baseline="0" dirty="0" err="1" smtClean="0"/>
              <a:t>haben</a:t>
            </a:r>
            <a:r>
              <a:rPr lang="en-US" baseline="0" dirty="0" smtClean="0"/>
              <a:t>, Scout Data Land Manifest </a:t>
            </a:r>
            <a:r>
              <a:rPr lang="en-US" baseline="0" dirty="0" err="1" smtClean="0"/>
              <a:t>zu</a:t>
            </a:r>
            <a:r>
              <a:rPr lang="en-US" baseline="0" dirty="0" smtClean="0"/>
              <a:t> </a:t>
            </a:r>
            <a:r>
              <a:rPr lang="en-US" baseline="0" dirty="0" err="1" smtClean="0"/>
              <a:t>erstellen</a:t>
            </a:r>
            <a:r>
              <a:rPr lang="en-US" baseline="0" dirty="0" smtClean="0"/>
              <a:t>, um </a:t>
            </a:r>
            <a:r>
              <a:rPr lang="en-US" baseline="0" dirty="0" err="1" smtClean="0"/>
              <a:t>uns</a:t>
            </a:r>
            <a:r>
              <a:rPr lang="en-US" baseline="0" dirty="0" smtClean="0"/>
              <a:t> </a:t>
            </a:r>
            <a:r>
              <a:rPr lang="en-US" baseline="0" dirty="0" err="1" smtClean="0"/>
              <a:t>darauf</a:t>
            </a:r>
            <a:r>
              <a:rPr lang="en-US" baseline="0" dirty="0" smtClean="0"/>
              <a:t> in der Firma </a:t>
            </a:r>
            <a:r>
              <a:rPr lang="en-US" baseline="0" dirty="0" err="1" smtClean="0"/>
              <a:t>zu</a:t>
            </a:r>
            <a:r>
              <a:rPr lang="en-US" baseline="0" dirty="0" smtClean="0"/>
              <a:t> </a:t>
            </a:r>
            <a:r>
              <a:rPr lang="en-US" baseline="0" dirty="0" err="1" smtClean="0"/>
              <a:t>einigen</a:t>
            </a:r>
            <a:endParaRPr lang="en-US" baseline="0" dirty="0" smtClean="0"/>
          </a:p>
          <a:p>
            <a:r>
              <a:rPr lang="en-US" baseline="0" dirty="0" smtClean="0"/>
              <a:t>- </a:t>
            </a:r>
            <a:r>
              <a:rPr lang="en-US" baseline="0" dirty="0" err="1" smtClean="0"/>
              <a:t>Wie</a:t>
            </a:r>
            <a:r>
              <a:rPr lang="en-US" baseline="0" dirty="0" smtClean="0"/>
              <a:t> </a:t>
            </a:r>
            <a:r>
              <a:rPr lang="en-US" baseline="0" dirty="0" err="1" smtClean="0"/>
              <a:t>erwähnt</a:t>
            </a:r>
            <a:r>
              <a:rPr lang="en-US" baseline="0" dirty="0" smtClean="0"/>
              <a:t> </a:t>
            </a:r>
            <a:r>
              <a:rPr lang="en-US" baseline="0" dirty="0" err="1" smtClean="0"/>
              <a:t>geht</a:t>
            </a:r>
            <a:r>
              <a:rPr lang="en-US" baseline="0" dirty="0" smtClean="0"/>
              <a:t> </a:t>
            </a:r>
            <a:r>
              <a:rPr lang="en-US" baseline="0" dirty="0" err="1" smtClean="0"/>
              <a:t>es</a:t>
            </a:r>
            <a:r>
              <a:rPr lang="en-US" baseline="0" dirty="0" smtClean="0"/>
              <a:t> </a:t>
            </a:r>
            <a:r>
              <a:rPr lang="en-US" baseline="0" dirty="0" err="1" smtClean="0"/>
              <a:t>dabei</a:t>
            </a:r>
            <a:r>
              <a:rPr lang="en-US" baseline="0" dirty="0" smtClean="0"/>
              <a:t> um </a:t>
            </a:r>
            <a:r>
              <a:rPr lang="en-US" baseline="0" dirty="0" err="1" smtClean="0"/>
              <a:t>klare</a:t>
            </a:r>
            <a:r>
              <a:rPr lang="en-US" baseline="0" dirty="0" smtClean="0"/>
              <a:t> </a:t>
            </a:r>
            <a:r>
              <a:rPr lang="en-US" baseline="0" dirty="0" err="1" smtClean="0"/>
              <a:t>Verantwortlichkeiten</a:t>
            </a:r>
            <a:r>
              <a:rPr lang="en-US" baseline="0" dirty="0" smtClean="0"/>
              <a:t>, </a:t>
            </a:r>
            <a:r>
              <a:rPr lang="en-US" baseline="0" dirty="0" err="1" smtClean="0"/>
              <a:t>daher</a:t>
            </a:r>
            <a:r>
              <a:rPr lang="en-US" baseline="0" dirty="0" smtClean="0"/>
              <a:t> </a:t>
            </a:r>
            <a:r>
              <a:rPr lang="en-US" baseline="0" dirty="0" err="1" smtClean="0"/>
              <a:t>Rollen</a:t>
            </a:r>
            <a:r>
              <a:rPr lang="en-US" baseline="0" dirty="0" smtClean="0"/>
              <a:t>, und </a:t>
            </a:r>
            <a:r>
              <a:rPr lang="en-US" baseline="0" dirty="0" err="1" smtClean="0"/>
              <a:t>vor</a:t>
            </a:r>
            <a:r>
              <a:rPr lang="en-US" baseline="0" dirty="0" smtClean="0"/>
              <a:t> </a:t>
            </a:r>
            <a:r>
              <a:rPr lang="en-US" baseline="0" dirty="0" err="1" smtClean="0"/>
              <a:t>allem</a:t>
            </a:r>
            <a:r>
              <a:rPr lang="en-US" baseline="0" dirty="0" smtClean="0"/>
              <a:t> </a:t>
            </a:r>
            <a:r>
              <a:rPr lang="en-US" baseline="0" dirty="0" err="1" smtClean="0"/>
              <a:t>gemeinsame</a:t>
            </a:r>
            <a:r>
              <a:rPr lang="en-US" baseline="0" dirty="0" smtClean="0"/>
              <a:t> </a:t>
            </a:r>
            <a:r>
              <a:rPr lang="en-US" baseline="0" dirty="0" err="1" smtClean="0"/>
              <a:t>Werte</a:t>
            </a:r>
            <a:endParaRPr lang="en-US" baseline="0" dirty="0" smtClean="0"/>
          </a:p>
          <a:p>
            <a:r>
              <a:rPr lang="en-US" baseline="0" dirty="0" smtClean="0"/>
              <a:t>- </a:t>
            </a:r>
            <a:r>
              <a:rPr lang="en-US" baseline="0" dirty="0" err="1" smtClean="0"/>
              <a:t>Erstmal</a:t>
            </a:r>
            <a:r>
              <a:rPr lang="en-US" baseline="0" dirty="0" smtClean="0"/>
              <a:t> </a:t>
            </a:r>
            <a:r>
              <a:rPr lang="en-US" baseline="0" dirty="0" err="1" smtClean="0"/>
              <a:t>innerhalb</a:t>
            </a:r>
            <a:r>
              <a:rPr lang="en-US" baseline="0" dirty="0" smtClean="0"/>
              <a:t> von Data auf </a:t>
            </a:r>
            <a:r>
              <a:rPr lang="en-US" baseline="0" dirty="0" err="1" smtClean="0"/>
              <a:t>Werte</a:t>
            </a:r>
            <a:r>
              <a:rPr lang="en-US" baseline="0" dirty="0" smtClean="0"/>
              <a:t> </a:t>
            </a:r>
            <a:r>
              <a:rPr lang="en-US" baseline="0" dirty="0" err="1" smtClean="0"/>
              <a:t>einigen</a:t>
            </a:r>
            <a:r>
              <a:rPr lang="is-IS" baseline="0" dirty="0" smtClean="0"/>
              <a:t>…</a:t>
            </a:r>
            <a:endParaRPr lang="en-US" dirty="0" smtClean="0"/>
          </a:p>
          <a:p>
            <a:r>
              <a:rPr lang="en-US" dirty="0" smtClean="0"/>
              <a:t>-</a:t>
            </a:r>
            <a:r>
              <a:rPr lang="en-US" baseline="0" dirty="0" smtClean="0"/>
              <a:t> </a:t>
            </a:r>
            <a:r>
              <a:rPr lang="en-US" dirty="0" smtClean="0"/>
              <a:t>7 </a:t>
            </a:r>
            <a:r>
              <a:rPr lang="en-US" dirty="0" err="1"/>
              <a:t>Prinzipien</a:t>
            </a:r>
            <a:r>
              <a:rPr lang="en-US" dirty="0"/>
              <a:t>, die </a:t>
            </a:r>
            <a:r>
              <a:rPr lang="en-US" dirty="0" err="1"/>
              <a:t>wir</a:t>
            </a:r>
            <a:r>
              <a:rPr lang="en-US" dirty="0"/>
              <a:t> von </a:t>
            </a:r>
            <a:r>
              <a:rPr lang="en-US" dirty="0" err="1"/>
              <a:t>jeweils</a:t>
            </a:r>
            <a:r>
              <a:rPr lang="en-US" dirty="0"/>
              <a:t> </a:t>
            </a:r>
            <a:r>
              <a:rPr lang="en-US" dirty="0" err="1"/>
              <a:t>einer</a:t>
            </a:r>
            <a:r>
              <a:rPr lang="en-US" dirty="0"/>
              <a:t> </a:t>
            </a:r>
            <a:r>
              <a:rPr lang="en-US" dirty="0" err="1"/>
              <a:t>Annahme</a:t>
            </a:r>
            <a:r>
              <a:rPr lang="en-US" dirty="0"/>
              <a:t>, </a:t>
            </a:r>
            <a:r>
              <a:rPr lang="en-US" dirty="0" err="1"/>
              <a:t>d.h</a:t>
            </a:r>
            <a:r>
              <a:rPr lang="en-US" dirty="0"/>
              <a:t>. </a:t>
            </a:r>
            <a:r>
              <a:rPr lang="en-US" dirty="0" err="1"/>
              <a:t>einem</a:t>
            </a:r>
            <a:r>
              <a:rPr lang="en-US" dirty="0"/>
              <a:t> </a:t>
            </a:r>
            <a:r>
              <a:rPr lang="en-US" dirty="0" err="1"/>
              <a:t>Glauben</a:t>
            </a:r>
            <a:r>
              <a:rPr lang="en-US" dirty="0"/>
              <a:t> in </a:t>
            </a:r>
            <a:r>
              <a:rPr lang="en-US" dirty="0" err="1"/>
              <a:t>einen</a:t>
            </a:r>
            <a:r>
              <a:rPr lang="en-US" dirty="0"/>
              <a:t> Wert </a:t>
            </a:r>
            <a:r>
              <a:rPr lang="en-US" dirty="0" err="1"/>
              <a:t>abgeleitet</a:t>
            </a:r>
            <a:r>
              <a:rPr lang="en-US" dirty="0"/>
              <a:t> </a:t>
            </a:r>
            <a:r>
              <a:rPr lang="en-US" dirty="0" err="1"/>
              <a:t>haben</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12</a:t>
            </a:fld>
            <a:endParaRPr lang="en-US"/>
          </a:p>
        </p:txBody>
      </p:sp>
    </p:spTree>
    <p:extLst>
      <p:ext uri="{BB962C8B-B14F-4D97-AF65-F5344CB8AC3E}">
        <p14:creationId xmlns:p14="http://schemas.microsoft.com/office/powerpoint/2010/main" val="1520682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Wir</a:t>
            </a:r>
            <a:r>
              <a:rPr lang="en-US"/>
              <a:t> glauben, dass die Daten nicht mehr nur das Business </a:t>
            </a:r>
            <a:r>
              <a:rPr lang="en-US" smtClean="0"/>
              <a:t>unterstützen, </a:t>
            </a:r>
            <a:r>
              <a:rPr lang="en-US" dirty="0" err="1"/>
              <a:t>sondern</a:t>
            </a:r>
            <a:r>
              <a:rPr lang="en-US"/>
              <a:t> Kernbestandteil des Businesses sind.</a:t>
            </a:r>
            <a:endParaRPr lang="en-US" dirty="0"/>
          </a:p>
          <a:p>
            <a:r>
              <a:rPr lang="en-US"/>
              <a:t>Nur durch Daten und Analyse können wir unseren Kunden und den Markt verstehen und damit die richtigen Produkte und Diensteistungen bereitstellen.</a:t>
            </a:r>
            <a:endParaRPr lang="en-US" dirty="0"/>
          </a:p>
          <a:p>
            <a:r>
              <a:rPr lang="en-US"/>
              <a:t>Auch wenn das mittlerweile fast schon selbstverständlich </a:t>
            </a:r>
            <a:r>
              <a:rPr lang="en-US" smtClean="0"/>
              <a:t>ist, </a:t>
            </a:r>
            <a:r>
              <a:rPr lang="en-US" dirty="0" err="1"/>
              <a:t>wollten</a:t>
            </a:r>
            <a:r>
              <a:rPr lang="en-US"/>
              <a:t> wir hier einen Grundstein für ein gemeinsames Werteverständnis </a:t>
            </a:r>
            <a:r>
              <a:rPr lang="en-US" smtClean="0"/>
              <a:t>legen.</a:t>
            </a:r>
            <a:endParaRPr lang="en-US" dirty="0"/>
          </a:p>
          <a:p>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13</a:t>
            </a:fld>
            <a:endParaRPr lang="en-US"/>
          </a:p>
        </p:txBody>
      </p:sp>
    </p:spTree>
    <p:extLst>
      <p:ext uri="{BB962C8B-B14F-4D97-AF65-F5344CB8AC3E}">
        <p14:creationId xmlns:p14="http://schemas.microsoft.com/office/powerpoint/2010/main" val="8342831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5000"/>
              </a:lnSpc>
              <a:spcBef>
                <a:spcPts val="1800"/>
              </a:spcBef>
              <a:spcAft>
                <a:spcPts val="1000"/>
              </a:spcAft>
            </a:pPr>
            <a:r>
              <a:rPr lang="en-US" dirty="0" err="1">
                <a:solidFill>
                  <a:srgbClr val="212121"/>
                </a:solidFill>
                <a:latin typeface="Garamond" charset="0"/>
                <a:ea typeface="Times New Roman" charset="0"/>
                <a:cs typeface="Times New Roman" charset="0"/>
              </a:rPr>
              <a:t>Wir</a:t>
            </a:r>
            <a:r>
              <a:rPr lang="en-US">
                <a:solidFill>
                  <a:srgbClr val="212121"/>
                </a:solidFill>
                <a:latin typeface="Garamond" charset="0"/>
                <a:ea typeface="Times New Roman" charset="0"/>
                <a:cs typeface="Times New Roman" charset="0"/>
              </a:rPr>
              <a:t> glauben daher, dass jeder </a:t>
            </a:r>
            <a:r>
              <a:rPr lang="en-US" sz="1200" smtClean="0">
                <a:solidFill>
                  <a:srgbClr val="212121"/>
                </a:solidFill>
                <a:latin typeface="Garamond" charset="0"/>
                <a:ea typeface="Times New Roman" charset="0"/>
                <a:cs typeface="Times New Roman" charset="0"/>
              </a:rPr>
              <a:t>in </a:t>
            </a:r>
            <a:r>
              <a:rPr lang="en-US" dirty="0">
                <a:solidFill>
                  <a:srgbClr val="212121"/>
                </a:solidFill>
                <a:latin typeface="Garamond" charset="0"/>
                <a:ea typeface="Times New Roman" charset="0"/>
                <a:cs typeface="Times New Roman" charset="0"/>
              </a:rPr>
              <a:t>der</a:t>
            </a:r>
            <a:r>
              <a:rPr lang="en-US">
                <a:solidFill>
                  <a:srgbClr val="212121"/>
                </a:solidFill>
                <a:latin typeface="Garamond" charset="0"/>
                <a:ea typeface="Times New Roman" charset="0"/>
                <a:cs typeface="Times New Roman" charset="0"/>
              </a:rPr>
              <a:t> Firma einfachen Zugang zu Daten haben muss und es einfach sein muss Daten zu veröffentlichen die von anderen genutzt weden </a:t>
            </a:r>
            <a:r>
              <a:rPr lang="en-US" smtClean="0">
                <a:solidFill>
                  <a:srgbClr val="212121"/>
                </a:solidFill>
                <a:latin typeface="Garamond" charset="0"/>
                <a:ea typeface="Times New Roman" charset="0"/>
                <a:cs typeface="Times New Roman" charset="0"/>
              </a:rPr>
              <a:t>können</a:t>
            </a:r>
            <a:r>
              <a:rPr lang="en-US" sz="1200" smtClean="0">
                <a:solidFill>
                  <a:srgbClr val="212121"/>
                </a:solidFill>
                <a:latin typeface="Garamond" charset="0"/>
                <a:ea typeface="Times New Roman" charset="0"/>
                <a:cs typeface="Times New Roman" charset="0"/>
              </a:rPr>
              <a:t>. </a:t>
            </a:r>
            <a:endParaRPr lang="en-US" dirty="0">
              <a:solidFill>
                <a:srgbClr val="212121"/>
              </a:solidFill>
              <a:latin typeface="Garamond" charset="0"/>
              <a:ea typeface="Times New Roman" charset="0"/>
              <a:cs typeface="Times New Roman" charset="0"/>
            </a:endParaRPr>
          </a:p>
          <a:p>
            <a:pPr>
              <a:lnSpc>
                <a:spcPct val="105000"/>
              </a:lnSpc>
              <a:spcBef>
                <a:spcPts val="1800"/>
              </a:spcBef>
              <a:spcAft>
                <a:spcPts val="1000"/>
              </a:spcAft>
            </a:pPr>
            <a:r>
              <a:rPr lang="en-US">
                <a:solidFill>
                  <a:srgbClr val="212121"/>
                </a:solidFill>
                <a:latin typeface="Garamond" charset="0"/>
                <a:ea typeface="Times New Roman" charset="0"/>
                <a:cs typeface="Times New Roman" charset="0"/>
              </a:rPr>
              <a:t>Hierfür braucht man eine solide </a:t>
            </a:r>
            <a:r>
              <a:rPr lang="en-US" smtClean="0">
                <a:solidFill>
                  <a:srgbClr val="212121"/>
                </a:solidFill>
                <a:latin typeface="Garamond" charset="0"/>
                <a:ea typeface="Times New Roman" charset="0"/>
                <a:cs typeface="Times New Roman" charset="0"/>
              </a:rPr>
              <a:t>Datenplattform</a:t>
            </a:r>
            <a:r>
              <a:rPr lang="en-US" sz="1200" smtClean="0">
                <a:solidFill>
                  <a:srgbClr val="212121"/>
                </a:solidFill>
                <a:latin typeface="Garamond" charset="0"/>
                <a:ea typeface="Times New Roman" charset="0"/>
                <a:cs typeface="Times New Roman" charset="0"/>
              </a:rPr>
              <a:t>, </a:t>
            </a:r>
            <a:r>
              <a:rPr lang="en-US" dirty="0" err="1">
                <a:solidFill>
                  <a:srgbClr val="212121"/>
                </a:solidFill>
                <a:latin typeface="Garamond" charset="0"/>
                <a:ea typeface="Times New Roman" charset="0"/>
                <a:cs typeface="Times New Roman" charset="0"/>
              </a:rPr>
              <a:t>d.h</a:t>
            </a:r>
            <a:r>
              <a:rPr lang="en-US">
                <a:solidFill>
                  <a:srgbClr val="212121"/>
                </a:solidFill>
                <a:latin typeface="Garamond" charset="0"/>
                <a:ea typeface="Times New Roman" charset="0"/>
                <a:cs typeface="Times New Roman" charset="0"/>
              </a:rPr>
              <a:t>. einfach zu benutzende Werkzeuge und eine verlässliche Infrastruktur. </a:t>
            </a:r>
            <a:endParaRPr lang="en-US" dirty="0">
              <a:solidFill>
                <a:srgbClr val="212121"/>
              </a:solidFill>
              <a:latin typeface="Garamond" charset="0"/>
              <a:ea typeface="Times New Roman" charset="0"/>
              <a:cs typeface="Times New Roman" charset="0"/>
            </a:endParaRPr>
          </a:p>
          <a:p>
            <a:pPr>
              <a:lnSpc>
                <a:spcPct val="105000"/>
              </a:lnSpc>
              <a:spcBef>
                <a:spcPts val="1800"/>
              </a:spcBef>
              <a:spcAft>
                <a:spcPts val="1000"/>
              </a:spcAft>
            </a:pPr>
            <a:r>
              <a:rPr lang="en-US">
                <a:solidFill>
                  <a:srgbClr val="212121"/>
                </a:solidFill>
                <a:latin typeface="Garamond" charset="0"/>
                <a:ea typeface="Times New Roman" charset="0"/>
                <a:cs typeface="Times New Roman" charset="0"/>
              </a:rPr>
              <a:t>Das ist unsere Kernverantwortung.</a:t>
            </a:r>
            <a:endParaRPr lang="en-US" dirty="0">
              <a:solidFill>
                <a:srgbClr val="212121"/>
              </a:solidFill>
              <a:latin typeface="Garamond" charset="0"/>
              <a:ea typeface="Times New Roman" charset="0"/>
              <a:cs typeface="Times New Roman" charset="0"/>
            </a:endParaRPr>
          </a:p>
          <a:p>
            <a:pPr marL="0" marR="0">
              <a:lnSpc>
                <a:spcPct val="105000"/>
              </a:lnSpc>
              <a:spcBef>
                <a:spcPts val="1800"/>
              </a:spcBef>
              <a:spcAft>
                <a:spcPts val="1000"/>
              </a:spcAft>
            </a:pPr>
            <a:r>
              <a:rPr lang="en-US">
                <a:solidFill>
                  <a:srgbClr val="212121"/>
                </a:solidFill>
                <a:latin typeface="Garamond" charset="0"/>
                <a:ea typeface="Times New Roman" charset="0"/>
                <a:cs typeface="Times New Roman" charset="0"/>
              </a:rPr>
              <a:t>Diese Datenplattfrom bildet die Grundlage für das was wir als Datenlandschaft </a:t>
            </a:r>
            <a:r>
              <a:rPr lang="en-US" smtClean="0">
                <a:solidFill>
                  <a:srgbClr val="212121"/>
                </a:solidFill>
                <a:latin typeface="Garamond" charset="0"/>
                <a:ea typeface="Times New Roman" charset="0"/>
                <a:cs typeface="Times New Roman" charset="0"/>
              </a:rPr>
              <a:t>bezeichnen</a:t>
            </a:r>
            <a:r>
              <a:rPr lang="en-US" sz="1200" smtClean="0">
                <a:solidFill>
                  <a:srgbClr val="212121"/>
                </a:solidFill>
                <a:latin typeface="Garamond" charset="0"/>
                <a:ea typeface="Times New Roman" charset="0"/>
                <a:cs typeface="Times New Roman" charset="0"/>
              </a:rPr>
              <a:t>, </a:t>
            </a:r>
            <a:r>
              <a:rPr lang="en-US" dirty="0" err="1">
                <a:solidFill>
                  <a:srgbClr val="212121"/>
                </a:solidFill>
                <a:latin typeface="Garamond" charset="0"/>
                <a:ea typeface="Times New Roman" charset="0"/>
                <a:cs typeface="Times New Roman" charset="0"/>
              </a:rPr>
              <a:t>eine</a:t>
            </a:r>
            <a:r>
              <a:rPr lang="en-US">
                <a:solidFill>
                  <a:srgbClr val="212121"/>
                </a:solidFill>
                <a:latin typeface="Garamond" charset="0"/>
                <a:ea typeface="Times New Roman" charset="0"/>
                <a:cs typeface="Times New Roman" charset="0"/>
              </a:rPr>
              <a:t> Art Spielplatz für Daten für den wir ausser den Werkzeugen und Technologien auch noch klare Regeln und Guidelines zur Teilnahme </a:t>
            </a:r>
            <a:r>
              <a:rPr lang="en-US" smtClean="0">
                <a:solidFill>
                  <a:srgbClr val="212121"/>
                </a:solidFill>
                <a:latin typeface="Garamond" charset="0"/>
                <a:ea typeface="Times New Roman" charset="0"/>
                <a:cs typeface="Times New Roman" charset="0"/>
              </a:rPr>
              <a:t>bereitstellen</a:t>
            </a:r>
            <a:r>
              <a:rPr lang="en-US" sz="1200" smtClean="0">
                <a:solidFill>
                  <a:srgbClr val="212121"/>
                </a:solidFill>
                <a:latin typeface="Garamond" charset="0"/>
                <a:ea typeface="Times New Roman" charset="0"/>
                <a:cs typeface="Times New Roman" charset="0"/>
              </a:rPr>
              <a:t>.</a:t>
            </a:r>
            <a:endParaRPr lang="en-US" sz="1200" dirty="0">
              <a:latin typeface="Garamond" charset="0"/>
              <a:ea typeface="Times New Roman" charset="0"/>
              <a:cs typeface="Times New Roman" charset="0"/>
            </a:endParaRPr>
          </a:p>
        </p:txBody>
      </p:sp>
      <p:sp>
        <p:nvSpPr>
          <p:cNvPr id="4" name="Slide Number Placeholder 3"/>
          <p:cNvSpPr>
            <a:spLocks noGrp="1"/>
          </p:cNvSpPr>
          <p:nvPr>
            <p:ph type="sldNum" sz="quarter" idx="10"/>
          </p:nvPr>
        </p:nvSpPr>
        <p:spPr/>
        <p:txBody>
          <a:bodyPr/>
          <a:lstStyle/>
          <a:p>
            <a:fld id="{AE0F77AA-7E9C-D64A-B7F3-505536B5D75C}" type="slidenum">
              <a:rPr lang="en-US" smtClean="0"/>
              <a:t>14</a:t>
            </a:fld>
            <a:endParaRPr lang="en-US"/>
          </a:p>
        </p:txBody>
      </p:sp>
    </p:spTree>
    <p:extLst>
      <p:ext uri="{BB962C8B-B14F-4D97-AF65-F5344CB8AC3E}">
        <p14:creationId xmlns:p14="http://schemas.microsoft.com/office/powerpoint/2010/main" val="18197870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err="1">
                <a:solidFill>
                  <a:srgbClr val="212121"/>
                </a:solidFill>
                <a:latin typeface="Garamond" charset="0"/>
                <a:ea typeface="Times New Roman" charset="0"/>
                <a:cs typeface="Times New Roman" charset="0"/>
              </a:rPr>
              <a:t>Wir</a:t>
            </a:r>
            <a:r>
              <a:rPr lang="en-US">
                <a:solidFill>
                  <a:srgbClr val="212121"/>
                </a:solidFill>
                <a:latin typeface="Garamond" charset="0"/>
                <a:ea typeface="Times New Roman" charset="0"/>
                <a:cs typeface="Times New Roman" charset="0"/>
              </a:rPr>
              <a:t> </a:t>
            </a:r>
            <a:r>
              <a:rPr lang="en-US" smtClean="0">
                <a:solidFill>
                  <a:srgbClr val="212121"/>
                </a:solidFill>
                <a:latin typeface="Garamond" charset="0"/>
                <a:ea typeface="Times New Roman" charset="0"/>
                <a:cs typeface="Times New Roman" charset="0"/>
              </a:rPr>
              <a:t>glauben</a:t>
            </a:r>
            <a:r>
              <a:rPr lang="en-US" sz="1200" smtClean="0">
                <a:solidFill>
                  <a:srgbClr val="212121"/>
                </a:solidFill>
                <a:latin typeface="Garamond" charset="0"/>
                <a:ea typeface="Times New Roman" charset="0"/>
                <a:cs typeface="Times New Roman" charset="0"/>
              </a:rPr>
              <a:t>, </a:t>
            </a:r>
            <a:r>
              <a:rPr lang="en-US" dirty="0" err="1">
                <a:solidFill>
                  <a:srgbClr val="212121"/>
                </a:solidFill>
                <a:latin typeface="Garamond" charset="0"/>
                <a:ea typeface="Times New Roman" charset="0"/>
                <a:cs typeface="Times New Roman" charset="0"/>
              </a:rPr>
              <a:t>dass</a:t>
            </a:r>
            <a:r>
              <a:rPr lang="en-US">
                <a:solidFill>
                  <a:srgbClr val="212121"/>
                </a:solidFill>
                <a:latin typeface="Garamond" charset="0"/>
                <a:ea typeface="Times New Roman" charset="0"/>
                <a:cs typeface="Times New Roman" charset="0"/>
              </a:rPr>
              <a:t> eine zentralisierte Datenverwaltung nicht so </a:t>
            </a:r>
            <a:r>
              <a:rPr lang="en-US" smtClean="0">
                <a:solidFill>
                  <a:srgbClr val="212121"/>
                </a:solidFill>
                <a:latin typeface="Garamond" charset="0"/>
                <a:ea typeface="Times New Roman" charset="0"/>
                <a:cs typeface="Times New Roman" charset="0"/>
              </a:rPr>
              <a:t>skaliert</a:t>
            </a:r>
            <a:r>
              <a:rPr lang="en-US" sz="1200" smtClean="0">
                <a:solidFill>
                  <a:srgbClr val="212121"/>
                </a:solidFill>
                <a:latin typeface="Garamond" charset="0"/>
                <a:ea typeface="Times New Roman" charset="0"/>
                <a:cs typeface="Times New Roman" charset="0"/>
              </a:rPr>
              <a:t>, </a:t>
            </a:r>
            <a:r>
              <a:rPr lang="en-US" dirty="0" err="1">
                <a:solidFill>
                  <a:srgbClr val="212121"/>
                </a:solidFill>
                <a:latin typeface="Garamond" charset="0"/>
                <a:ea typeface="Times New Roman" charset="0"/>
                <a:cs typeface="Times New Roman" charset="0"/>
              </a:rPr>
              <a:t>wie</a:t>
            </a:r>
            <a:r>
              <a:rPr lang="en-US">
                <a:solidFill>
                  <a:srgbClr val="212121"/>
                </a:solidFill>
                <a:latin typeface="Garamond" charset="0"/>
                <a:ea typeface="Times New Roman" charset="0"/>
                <a:cs typeface="Times New Roman" charset="0"/>
              </a:rPr>
              <a:t> wir uns das für eine Datengetriebene Firma </a:t>
            </a:r>
            <a:r>
              <a:rPr lang="en-US" smtClean="0">
                <a:solidFill>
                  <a:srgbClr val="212121"/>
                </a:solidFill>
                <a:latin typeface="Garamond" charset="0"/>
                <a:ea typeface="Times New Roman" charset="0"/>
                <a:cs typeface="Times New Roman" charset="0"/>
              </a:rPr>
              <a:t>wünschen</a:t>
            </a:r>
            <a:r>
              <a:rPr lang="en-US" sz="1200" smtClean="0">
                <a:solidFill>
                  <a:srgbClr val="212121"/>
                </a:solidFill>
                <a:latin typeface="Garamond" charset="0"/>
                <a:ea typeface="Times New Roman" charset="0"/>
                <a:cs typeface="Times New Roman" charset="0"/>
              </a:rPr>
              <a:t>.</a:t>
            </a:r>
            <a:endParaRPr lang="en-US" dirty="0">
              <a:solidFill>
                <a:srgbClr val="212121"/>
              </a:solidFill>
              <a:latin typeface="Garamond" charset="0"/>
              <a:ea typeface="Times New Roman" charset="0"/>
              <a:cs typeface="Times New Roman" charset="0"/>
            </a:endParaRPr>
          </a:p>
          <a:p>
            <a:pPr>
              <a:defRPr/>
            </a:pPr>
            <a:r>
              <a:rPr lang="en-US">
                <a:solidFill>
                  <a:srgbClr val="212121"/>
                </a:solidFill>
                <a:latin typeface="Garamond" charset="0"/>
                <a:ea typeface="Times New Roman" charset="0"/>
                <a:cs typeface="Times New Roman" charset="0"/>
              </a:rPr>
              <a:t>Stattdessen glauben </a:t>
            </a:r>
            <a:r>
              <a:rPr lang="en-US" smtClean="0">
                <a:solidFill>
                  <a:srgbClr val="212121"/>
                </a:solidFill>
                <a:latin typeface="Garamond" charset="0"/>
                <a:ea typeface="Times New Roman" charset="0"/>
                <a:cs typeface="Times New Roman" charset="0"/>
              </a:rPr>
              <a:t>wir</a:t>
            </a:r>
            <a:r>
              <a:rPr lang="en-US" sz="1200" smtClean="0">
                <a:solidFill>
                  <a:srgbClr val="212121"/>
                </a:solidFill>
                <a:latin typeface="Garamond" charset="0"/>
                <a:ea typeface="Times New Roman" charset="0"/>
                <a:cs typeface="Times New Roman" charset="0"/>
              </a:rPr>
              <a:t>, </a:t>
            </a:r>
            <a:r>
              <a:rPr lang="en-US" err="1">
                <a:solidFill>
                  <a:srgbClr val="212121"/>
                </a:solidFill>
                <a:latin typeface="Garamond" charset="0"/>
                <a:ea typeface="Times New Roman" charset="0"/>
                <a:cs typeface="Times New Roman" charset="0"/>
              </a:rPr>
              <a:t>dass</a:t>
            </a:r>
            <a:r>
              <a:rPr lang="en-US">
                <a:solidFill>
                  <a:srgbClr val="212121"/>
                </a:solidFill>
                <a:latin typeface="Garamond" charset="0"/>
                <a:ea typeface="Times New Roman" charset="0"/>
                <a:cs typeface="Times New Roman" charset="0"/>
              </a:rPr>
              <a:t> </a:t>
            </a:r>
            <a:r>
              <a:rPr lang="en-US" smtClean="0">
                <a:solidFill>
                  <a:srgbClr val="212121"/>
                </a:solidFill>
                <a:latin typeface="Garamond" charset="0"/>
                <a:ea typeface="Times New Roman" charset="0"/>
                <a:cs typeface="Times New Roman" charset="0"/>
              </a:rPr>
              <a:t>Datenautonomie</a:t>
            </a:r>
            <a:r>
              <a:rPr lang="en-US" sz="1200" smtClean="0">
                <a:solidFill>
                  <a:srgbClr val="212121"/>
                </a:solidFill>
                <a:latin typeface="Garamond" charset="0"/>
                <a:ea typeface="Times New Roman" charset="0"/>
                <a:cs typeface="Times New Roman" charset="0"/>
              </a:rPr>
              <a:t>, </a:t>
            </a:r>
            <a:r>
              <a:rPr lang="en-US" dirty="0">
                <a:solidFill>
                  <a:srgbClr val="212121"/>
                </a:solidFill>
                <a:latin typeface="Garamond" charset="0"/>
                <a:ea typeface="Times New Roman" charset="0"/>
                <a:cs typeface="Times New Roman" charset="0"/>
              </a:rPr>
              <a:t>die</a:t>
            </a:r>
            <a:r>
              <a:rPr lang="en-US">
                <a:solidFill>
                  <a:srgbClr val="212121"/>
                </a:solidFill>
                <a:latin typeface="Garamond" charset="0"/>
                <a:ea typeface="Times New Roman" charset="0"/>
                <a:cs typeface="Times New Roman" charset="0"/>
              </a:rPr>
              <a:t> einzige Möglichkeit ist ein solches Maß an Datennutzung über die ganze Firma zu verteilen.</a:t>
            </a:r>
            <a:endParaRPr lang="en-US" dirty="0">
              <a:solidFill>
                <a:srgbClr val="212121"/>
              </a:solidFill>
              <a:latin typeface="Garamond" charset="0"/>
              <a:ea typeface="Times New Roman" charset="0"/>
              <a:cs typeface="Times New Roman" charset="0"/>
            </a:endParaRPr>
          </a:p>
          <a:p>
            <a:pPr>
              <a:defRPr/>
            </a:pPr>
            <a:r>
              <a:rPr lang="en-US">
                <a:solidFill>
                  <a:srgbClr val="212121"/>
                </a:solidFill>
                <a:latin typeface="Garamond" charset="0"/>
                <a:ea typeface="Times New Roman" charset="0"/>
                <a:cs typeface="Times New Roman" charset="0"/>
              </a:rPr>
              <a:t>Allerdings darf Datenautonomie nicht Datenanarchie </a:t>
            </a:r>
            <a:r>
              <a:rPr lang="en-US" smtClean="0">
                <a:solidFill>
                  <a:srgbClr val="212121"/>
                </a:solidFill>
                <a:latin typeface="Garamond" charset="0"/>
                <a:ea typeface="Times New Roman" charset="0"/>
                <a:cs typeface="Times New Roman" charset="0"/>
              </a:rPr>
              <a:t>werden</a:t>
            </a:r>
            <a:r>
              <a:rPr lang="en-US" sz="1200" smtClean="0">
                <a:solidFill>
                  <a:srgbClr val="212121"/>
                </a:solidFill>
                <a:latin typeface="Garamond" charset="0"/>
                <a:ea typeface="Times New Roman" charset="0"/>
                <a:cs typeface="Times New Roman" charset="0"/>
              </a:rPr>
              <a:t>, </a:t>
            </a:r>
            <a:r>
              <a:rPr lang="en-US" dirty="0" err="1">
                <a:solidFill>
                  <a:srgbClr val="212121"/>
                </a:solidFill>
                <a:latin typeface="Garamond" charset="0"/>
                <a:ea typeface="Times New Roman" charset="0"/>
                <a:cs typeface="Times New Roman" charset="0"/>
              </a:rPr>
              <a:t>weshalb</a:t>
            </a:r>
            <a:r>
              <a:rPr lang="en-US">
                <a:solidFill>
                  <a:srgbClr val="212121"/>
                </a:solidFill>
                <a:latin typeface="Garamond" charset="0"/>
                <a:ea typeface="Times New Roman" charset="0"/>
                <a:cs typeface="Times New Roman" charset="0"/>
              </a:rPr>
              <a:t> es klare Spielregeln und Verantworlichkeiten geben muss.</a:t>
            </a:r>
            <a:endParaRPr lang="en-US" dirty="0">
              <a:solidFill>
                <a:srgbClr val="212121"/>
              </a:solidFill>
              <a:latin typeface="Garamond" charset="0"/>
              <a:ea typeface="Times New Roman" charset="0"/>
              <a:cs typeface="Times New Roman"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solidFill>
                  <a:srgbClr val="212121"/>
                </a:solidFill>
                <a:latin typeface="Garamond" charset="0"/>
                <a:ea typeface="Times New Roman" charset="0"/>
                <a:cs typeface="Times New Roman" charset="0"/>
              </a:rPr>
              <a:t>Dementsprechend geben wir Datenproduzenten und Konsumenten die Kontrolle über Ihre Daten und Metriken</a:t>
            </a:r>
            <a:r>
              <a:rPr lang="en-US" sz="1200">
                <a:solidFill>
                  <a:srgbClr val="212121"/>
                </a:solidFill>
                <a:latin typeface="Garamond" charset="0"/>
                <a:ea typeface="Times New Roman" charset="0"/>
                <a:cs typeface="Times New Roman" charset="0"/>
              </a:rPr>
              <a:t/>
            </a:r>
            <a:br>
              <a:rPr lang="en-US" sz="1200">
                <a:solidFill>
                  <a:srgbClr val="212121"/>
                </a:solidFill>
                <a:latin typeface="Garamond" charset="0"/>
                <a:ea typeface="Times New Roman" charset="0"/>
                <a:cs typeface="Times New Roman" charset="0"/>
              </a:rPr>
            </a:br>
            <a:r>
              <a:rPr lang="en-US" sz="1200" smtClean="0">
                <a:solidFill>
                  <a:srgbClr val="212121"/>
                </a:solidFill>
                <a:latin typeface="Garamond" charset="0"/>
                <a:ea typeface="Times New Roman" charset="0"/>
                <a:cs typeface="Times New Roman" charset="0"/>
              </a:rPr>
              <a:t>.</a:t>
            </a:r>
            <a:endParaRPr lang="en-US" sz="1200" dirty="0">
              <a:effectLst/>
              <a:latin typeface="Garamond" charset="0"/>
              <a:ea typeface="Times New Roman" charset="0"/>
              <a:cs typeface="Times New Roman" charset="0"/>
            </a:endParaRPr>
          </a:p>
          <a:p>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15</a:t>
            </a:fld>
            <a:endParaRPr lang="en-US"/>
          </a:p>
        </p:txBody>
      </p:sp>
    </p:spTree>
    <p:extLst>
      <p:ext uri="{BB962C8B-B14F-4D97-AF65-F5344CB8AC3E}">
        <p14:creationId xmlns:p14="http://schemas.microsoft.com/office/powerpoint/2010/main" val="19709065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5000"/>
              </a:lnSpc>
              <a:spcBef>
                <a:spcPts val="1800"/>
              </a:spcBef>
              <a:spcAft>
                <a:spcPts val="1000"/>
              </a:spcAft>
            </a:pPr>
            <a:r>
              <a:rPr lang="en-US" dirty="0" err="1">
                <a:solidFill>
                  <a:srgbClr val="212121"/>
                </a:solidFill>
                <a:latin typeface="Garamond" charset="0"/>
                <a:ea typeface="Times New Roman" charset="0"/>
                <a:cs typeface="Times New Roman" charset="0"/>
              </a:rPr>
              <a:t>Wir</a:t>
            </a:r>
            <a:r>
              <a:rPr lang="en-US">
                <a:solidFill>
                  <a:srgbClr val="212121"/>
                </a:solidFill>
                <a:latin typeface="Garamond" charset="0"/>
                <a:ea typeface="Times New Roman" charset="0"/>
                <a:cs typeface="Times New Roman" charset="0"/>
              </a:rPr>
              <a:t> glauben, dass umfangreiche Datenverfügbarkeit und vor allem deren Auffindbarkeit und Nutzbarkeit von höchster Bedeutung sind, aber letztendlich von niemand anderem gewährleistet werden können als von dem Produzenten der Daten selbst. Nur der Produzent selbst hat wirklich die Kontrolle und auch den notwendigen </a:t>
            </a:r>
            <a:r>
              <a:rPr lang="en-US" smtClean="0">
                <a:solidFill>
                  <a:srgbClr val="212121"/>
                </a:solidFill>
                <a:latin typeface="Garamond" charset="0"/>
                <a:ea typeface="Times New Roman" charset="0"/>
                <a:cs typeface="Times New Roman" charset="0"/>
              </a:rPr>
              <a:t>Kontext</a:t>
            </a:r>
            <a:r>
              <a:rPr lang="en-US" sz="1200" smtClean="0">
                <a:solidFill>
                  <a:srgbClr val="212121"/>
                </a:solidFill>
                <a:latin typeface="Garamond" charset="0"/>
                <a:ea typeface="Times New Roman" charset="0"/>
                <a:cs typeface="Times New Roman" charset="0"/>
              </a:rPr>
              <a:t>, </a:t>
            </a:r>
            <a:r>
              <a:rPr lang="en-US" dirty="0">
                <a:solidFill>
                  <a:srgbClr val="212121"/>
                </a:solidFill>
                <a:latin typeface="Garamond" charset="0"/>
                <a:ea typeface="Times New Roman" charset="0"/>
                <a:cs typeface="Times New Roman" charset="0"/>
              </a:rPr>
              <a:t>um</a:t>
            </a:r>
            <a:r>
              <a:rPr lang="en-US">
                <a:solidFill>
                  <a:srgbClr val="212121"/>
                </a:solidFill>
                <a:latin typeface="Garamond" charset="0"/>
                <a:ea typeface="Times New Roman" charset="0"/>
                <a:cs typeface="Times New Roman" charset="0"/>
              </a:rPr>
              <a:t> überhaupt zu </a:t>
            </a:r>
            <a:r>
              <a:rPr lang="en-US" smtClean="0">
                <a:solidFill>
                  <a:srgbClr val="212121"/>
                </a:solidFill>
                <a:latin typeface="Garamond" charset="0"/>
                <a:ea typeface="Times New Roman" charset="0"/>
                <a:cs typeface="Times New Roman" charset="0"/>
              </a:rPr>
              <a:t>wissen</a:t>
            </a:r>
            <a:r>
              <a:rPr lang="en-US" sz="1200" smtClean="0">
                <a:solidFill>
                  <a:srgbClr val="212121"/>
                </a:solidFill>
                <a:latin typeface="Garamond" charset="0"/>
                <a:ea typeface="Times New Roman" charset="0"/>
                <a:cs typeface="Times New Roman" charset="0"/>
              </a:rPr>
              <a:t>, </a:t>
            </a:r>
            <a:r>
              <a:rPr lang="en-US" dirty="0">
                <a:solidFill>
                  <a:srgbClr val="212121"/>
                </a:solidFill>
                <a:latin typeface="Garamond" charset="0"/>
                <a:ea typeface="Times New Roman" charset="0"/>
                <a:cs typeface="Times New Roman" charset="0"/>
              </a:rPr>
              <a:t>was</a:t>
            </a:r>
            <a:r>
              <a:rPr lang="en-US">
                <a:solidFill>
                  <a:srgbClr val="212121"/>
                </a:solidFill>
                <a:latin typeface="Garamond" charset="0"/>
                <a:ea typeface="Times New Roman" charset="0"/>
                <a:cs typeface="Times New Roman" charset="0"/>
              </a:rPr>
              <a:t> die Daten bedeuten und wie es um deren Qualität </a:t>
            </a:r>
            <a:r>
              <a:rPr lang="en-US" smtClean="0">
                <a:solidFill>
                  <a:srgbClr val="212121"/>
                </a:solidFill>
                <a:latin typeface="Garamond" charset="0"/>
                <a:ea typeface="Times New Roman" charset="0"/>
                <a:cs typeface="Times New Roman" charset="0"/>
              </a:rPr>
              <a:t>steht</a:t>
            </a:r>
            <a:r>
              <a:rPr lang="en-US" sz="1200" smtClean="0">
                <a:solidFill>
                  <a:srgbClr val="212121"/>
                </a:solidFill>
                <a:latin typeface="Garamond" charset="0"/>
                <a:ea typeface="Times New Roman" charset="0"/>
                <a:cs typeface="Times New Roman" charset="0"/>
              </a:rPr>
              <a:t>.</a:t>
            </a:r>
            <a:endParaRPr lang="en-US" sz="1200" dirty="0">
              <a:effectLst/>
              <a:latin typeface="Garamond" charset="0"/>
              <a:ea typeface="Times New Roman" charset="0"/>
              <a:cs typeface="Times New Roman" charset="0"/>
            </a:endParaRPr>
          </a:p>
        </p:txBody>
      </p:sp>
      <p:sp>
        <p:nvSpPr>
          <p:cNvPr id="4" name="Slide Number Placeholder 3"/>
          <p:cNvSpPr>
            <a:spLocks noGrp="1"/>
          </p:cNvSpPr>
          <p:nvPr>
            <p:ph type="sldNum" sz="quarter" idx="10"/>
          </p:nvPr>
        </p:nvSpPr>
        <p:spPr/>
        <p:txBody>
          <a:bodyPr/>
          <a:lstStyle/>
          <a:p>
            <a:fld id="{AE0F77AA-7E9C-D64A-B7F3-505536B5D75C}" type="slidenum">
              <a:rPr lang="en-US" smtClean="0"/>
              <a:t>16</a:t>
            </a:fld>
            <a:endParaRPr lang="en-US"/>
          </a:p>
        </p:txBody>
      </p:sp>
    </p:spTree>
    <p:extLst>
      <p:ext uri="{BB962C8B-B14F-4D97-AF65-F5344CB8AC3E}">
        <p14:creationId xmlns:p14="http://schemas.microsoft.com/office/powerpoint/2010/main" val="12809655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err="1">
                <a:solidFill>
                  <a:srgbClr val="212121"/>
                </a:solidFill>
                <a:latin typeface="Garamond" charset="0"/>
                <a:ea typeface="Times New Roman" charset="0"/>
                <a:cs typeface="Times New Roman" charset="0"/>
              </a:rPr>
              <a:t>Auch</a:t>
            </a:r>
            <a:r>
              <a:rPr lang="en-US">
                <a:solidFill>
                  <a:srgbClr val="212121"/>
                </a:solidFill>
                <a:latin typeface="Garamond" charset="0"/>
                <a:ea typeface="Times New Roman" charset="0"/>
                <a:cs typeface="Times New Roman" charset="0"/>
              </a:rPr>
              <a:t> bei den Metriken und deren Definitionen glauben wir an das Prinzip von Single Ownership.</a:t>
            </a:r>
            <a:endParaRPr lang="en-US" dirty="0">
              <a:solidFill>
                <a:srgbClr val="212121"/>
              </a:solidFill>
              <a:latin typeface="Garamond" charset="0"/>
              <a:ea typeface="Times New Roman" charset="0"/>
              <a:cs typeface="Times New Roman"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solidFill>
                  <a:srgbClr val="212121"/>
                </a:solidFill>
                <a:latin typeface="Garamond" charset="0"/>
                <a:ea typeface="Times New Roman" charset="0"/>
                <a:cs typeface="Times New Roman" charset="0"/>
              </a:rPr>
              <a:t>Und so wie Datenproduzenten</a:t>
            </a:r>
            <a:r>
              <a:rPr lang="is-IS">
                <a:solidFill>
                  <a:srgbClr val="212121"/>
                </a:solidFill>
                <a:latin typeface="Garamond" charset="0"/>
                <a:ea typeface="Times New Roman" charset="0"/>
                <a:cs typeface="Times New Roman" charset="0"/>
              </a:rPr>
              <a:t>…, glauben wir dass nur der Konsument der wirklich an einer bestimmten Metrik interessiert ist und sie </a:t>
            </a:r>
            <a:r>
              <a:rPr lang="is-IS" smtClean="0">
                <a:solidFill>
                  <a:srgbClr val="212121"/>
                </a:solidFill>
                <a:latin typeface="Garamond" charset="0"/>
                <a:ea typeface="Times New Roman" charset="0"/>
                <a:cs typeface="Times New Roman" charset="0"/>
              </a:rPr>
              <a:t>verwendet, </a:t>
            </a:r>
            <a:r>
              <a:rPr lang="is-IS" dirty="0">
                <a:solidFill>
                  <a:srgbClr val="212121"/>
                </a:solidFill>
                <a:latin typeface="Garamond" charset="0"/>
                <a:ea typeface="Times New Roman" charset="0"/>
                <a:cs typeface="Times New Roman" charset="0"/>
              </a:rPr>
              <a:t>letztendlich</a:t>
            </a:r>
            <a:r>
              <a:rPr lang="is-IS">
                <a:solidFill>
                  <a:srgbClr val="212121"/>
                </a:solidFill>
                <a:latin typeface="Garamond" charset="0"/>
                <a:ea typeface="Times New Roman" charset="0"/>
                <a:cs typeface="Times New Roman" charset="0"/>
              </a:rPr>
              <a:t> deren Bedeutung definieren und deren Implmentierung treiben und erhalten </a:t>
            </a:r>
            <a:r>
              <a:rPr lang="is-IS" smtClean="0">
                <a:solidFill>
                  <a:srgbClr val="212121"/>
                </a:solidFill>
                <a:latin typeface="Garamond" charset="0"/>
                <a:ea typeface="Times New Roman" charset="0"/>
                <a:cs typeface="Times New Roman" charset="0"/>
              </a:rPr>
              <a:t>kann. </a:t>
            </a:r>
            <a:r>
              <a:rPr lang="is-IS" dirty="0">
                <a:solidFill>
                  <a:srgbClr val="212121"/>
                </a:solidFill>
                <a:latin typeface="Garamond" charset="0"/>
                <a:ea typeface="Times New Roman" charset="0"/>
                <a:cs typeface="Times New Roman" charset="0"/>
              </a:rPr>
              <a:t>Bei</a:t>
            </a:r>
            <a:r>
              <a:rPr lang="is-IS">
                <a:solidFill>
                  <a:srgbClr val="212121"/>
                </a:solidFill>
                <a:latin typeface="Garamond" charset="0"/>
                <a:ea typeface="Times New Roman" charset="0"/>
                <a:cs typeface="Times New Roman" charset="0"/>
              </a:rPr>
              <a:t> allem anderen riskiert </a:t>
            </a:r>
            <a:r>
              <a:rPr lang="is-IS" smtClean="0">
                <a:solidFill>
                  <a:srgbClr val="212121"/>
                </a:solidFill>
                <a:latin typeface="Garamond" charset="0"/>
                <a:ea typeface="Times New Roman" charset="0"/>
                <a:cs typeface="Times New Roman" charset="0"/>
              </a:rPr>
              <a:t>man, </a:t>
            </a:r>
            <a:r>
              <a:rPr lang="is-IS" dirty="0">
                <a:solidFill>
                  <a:srgbClr val="212121"/>
                </a:solidFill>
                <a:latin typeface="Garamond" charset="0"/>
                <a:ea typeface="Times New Roman" charset="0"/>
                <a:cs typeface="Times New Roman" charset="0"/>
              </a:rPr>
              <a:t>dass</a:t>
            </a:r>
            <a:r>
              <a:rPr lang="is-IS">
                <a:solidFill>
                  <a:srgbClr val="212121"/>
                </a:solidFill>
                <a:latin typeface="Garamond" charset="0"/>
                <a:ea typeface="Times New Roman" charset="0"/>
                <a:cs typeface="Times New Roman" charset="0"/>
              </a:rPr>
              <a:t> es unterschiedliche Auslegungen ein und derselben Metrik </a:t>
            </a:r>
            <a:r>
              <a:rPr lang="is-IS" smtClean="0">
                <a:solidFill>
                  <a:srgbClr val="212121"/>
                </a:solidFill>
                <a:latin typeface="Garamond" charset="0"/>
                <a:ea typeface="Times New Roman" charset="0"/>
                <a:cs typeface="Times New Roman" charset="0"/>
              </a:rPr>
              <a:t>gibt.</a:t>
            </a:r>
            <a:endParaRPr lang="en-US" sz="1200" dirty="0">
              <a:effectLst/>
              <a:latin typeface="Garamond" charset="0"/>
              <a:ea typeface="Times New Roman" charset="0"/>
              <a:cs typeface="Times New Roman" charset="0"/>
            </a:endParaRPr>
          </a:p>
        </p:txBody>
      </p:sp>
      <p:sp>
        <p:nvSpPr>
          <p:cNvPr id="4" name="Slide Number Placeholder 3"/>
          <p:cNvSpPr>
            <a:spLocks noGrp="1"/>
          </p:cNvSpPr>
          <p:nvPr>
            <p:ph type="sldNum" sz="quarter" idx="10"/>
          </p:nvPr>
        </p:nvSpPr>
        <p:spPr/>
        <p:txBody>
          <a:bodyPr/>
          <a:lstStyle/>
          <a:p>
            <a:fld id="{AE0F77AA-7E9C-D64A-B7F3-505536B5D75C}" type="slidenum">
              <a:rPr lang="en-US" smtClean="0"/>
              <a:t>17</a:t>
            </a:fld>
            <a:endParaRPr lang="en-US"/>
          </a:p>
        </p:txBody>
      </p:sp>
    </p:spTree>
    <p:extLst>
      <p:ext uri="{BB962C8B-B14F-4D97-AF65-F5344CB8AC3E}">
        <p14:creationId xmlns:p14="http://schemas.microsoft.com/office/powerpoint/2010/main" val="646491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err="1">
                <a:solidFill>
                  <a:srgbClr val="212121"/>
                </a:solidFill>
                <a:latin typeface="Garamond" charset="0"/>
                <a:ea typeface="Times New Roman" charset="0"/>
                <a:cs typeface="Times New Roman" charset="0"/>
              </a:rPr>
              <a:t>Ausnahme</a:t>
            </a:r>
            <a:r>
              <a:rPr lang="en-US">
                <a:solidFill>
                  <a:srgbClr val="212121"/>
                </a:solidFill>
                <a:latin typeface="Garamond" charset="0"/>
                <a:ea typeface="Times New Roman" charset="0"/>
                <a:cs typeface="Times New Roman" charset="0"/>
              </a:rPr>
              <a:t>: </a:t>
            </a:r>
            <a:endParaRPr lang="en-US" dirty="0">
              <a:solidFill>
                <a:srgbClr val="212121"/>
              </a:solidFill>
              <a:latin typeface="Garamond" charset="0"/>
              <a:ea typeface="Times New Roman" charset="0"/>
              <a:cs typeface="Times New Roman"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a:solidFill>
                  <a:srgbClr val="212121"/>
                </a:solidFill>
                <a:latin typeface="Garamond" charset="0"/>
                <a:ea typeface="Times New Roman" charset="0"/>
                <a:cs typeface="Times New Roman" charset="0"/>
              </a:rPr>
              <a:t>We </a:t>
            </a:r>
            <a:r>
              <a:rPr lang="en-US" sz="1200" dirty="0">
                <a:solidFill>
                  <a:srgbClr val="212121"/>
                </a:solidFill>
                <a:latin typeface="Garamond" charset="0"/>
                <a:ea typeface="Times New Roman" charset="0"/>
                <a:cs typeface="Times New Roman" charset="0"/>
              </a:rPr>
              <a:t>believe that a minimum level of company-wide comparability &amp; reliability of core KPIs is crucial for leading the company into the right direction. The ELT is the owner of </a:t>
            </a:r>
            <a:br>
              <a:rPr lang="en-US" sz="1200" dirty="0">
                <a:solidFill>
                  <a:srgbClr val="212121"/>
                </a:solidFill>
                <a:latin typeface="Garamond" charset="0"/>
                <a:ea typeface="Times New Roman" charset="0"/>
                <a:cs typeface="Times New Roman" charset="0"/>
              </a:rPr>
            </a:br>
            <a:r>
              <a:rPr lang="en-US" sz="1200" dirty="0">
                <a:solidFill>
                  <a:srgbClr val="212121"/>
                </a:solidFill>
                <a:latin typeface="Garamond" charset="0"/>
                <a:ea typeface="Times New Roman" charset="0"/>
                <a:cs typeface="Times New Roman" charset="0"/>
              </a:rPr>
              <a:t>these core KPIs and the data group represents the ELT here </a:t>
            </a:r>
            <a:br>
              <a:rPr lang="en-US" sz="1200" dirty="0">
                <a:solidFill>
                  <a:srgbClr val="212121"/>
                </a:solidFill>
                <a:latin typeface="Garamond" charset="0"/>
                <a:ea typeface="Times New Roman" charset="0"/>
                <a:cs typeface="Times New Roman" charset="0"/>
              </a:rPr>
            </a:br>
            <a:r>
              <a:rPr lang="en-US" sz="1200" dirty="0">
                <a:solidFill>
                  <a:srgbClr val="212121"/>
                </a:solidFill>
                <a:latin typeface="Garamond" charset="0"/>
                <a:ea typeface="Times New Roman" charset="0"/>
                <a:cs typeface="Times New Roman" charset="0"/>
              </a:rPr>
              <a:t>in terms of metric ownership.</a:t>
            </a:r>
            <a:endParaRPr lang="en-US" sz="1050" dirty="0">
              <a:effectLst/>
              <a:latin typeface="Garamond" charset="0"/>
              <a:ea typeface="Times New Roman" charset="0"/>
              <a:cs typeface="Times New Roman" charset="0"/>
            </a:endParaRPr>
          </a:p>
          <a:p>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18</a:t>
            </a:fld>
            <a:endParaRPr lang="en-US"/>
          </a:p>
        </p:txBody>
      </p:sp>
    </p:spTree>
    <p:extLst>
      <p:ext uri="{BB962C8B-B14F-4D97-AF65-F5344CB8AC3E}">
        <p14:creationId xmlns:p14="http://schemas.microsoft.com/office/powerpoint/2010/main" val="14816561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212121"/>
                </a:solidFill>
                <a:latin typeface="Garamond" charset="0"/>
                <a:ea typeface="Times New Roman" charset="0"/>
                <a:cs typeface="Times New Roman" charset="0"/>
              </a:rPr>
              <a:t>We believe that transparency is crucial for understanding what the meaning of a metric is. If month-to-month comparability must never break, there is no way to continuously improve metrics and their transparency based on new insights.</a:t>
            </a:r>
            <a:endParaRPr lang="en-US" sz="1050" dirty="0" smtClean="0">
              <a:effectLst/>
              <a:latin typeface="Garamond" charset="0"/>
              <a:ea typeface="Times New Roman" charset="0"/>
              <a:cs typeface="Times New Roman" charset="0"/>
            </a:endParaRPr>
          </a:p>
          <a:p>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19</a:t>
            </a:fld>
            <a:endParaRPr lang="en-US"/>
          </a:p>
        </p:txBody>
      </p:sp>
    </p:spTree>
    <p:extLst>
      <p:ext uri="{BB962C8B-B14F-4D97-AF65-F5344CB8AC3E}">
        <p14:creationId xmlns:p14="http://schemas.microsoft.com/office/powerpoint/2010/main" val="1530396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Ich bin Sebastian Herold</a:t>
            </a:r>
          </a:p>
          <a:p>
            <a:endParaRPr lang="de-DE" dirty="0" smtClean="0"/>
          </a:p>
          <a:p>
            <a:r>
              <a:rPr lang="de-DE" dirty="0" smtClean="0"/>
              <a:t>Ich bin Arif Wider</a:t>
            </a:r>
            <a:endParaRPr lang="de-DE" dirty="0"/>
          </a:p>
        </p:txBody>
      </p:sp>
      <p:sp>
        <p:nvSpPr>
          <p:cNvPr id="4" name="Foliennummernplatzhalter 3"/>
          <p:cNvSpPr>
            <a:spLocks noGrp="1"/>
          </p:cNvSpPr>
          <p:nvPr>
            <p:ph type="sldNum" sz="quarter" idx="10"/>
          </p:nvPr>
        </p:nvSpPr>
        <p:spPr/>
        <p:txBody>
          <a:bodyPr/>
          <a:lstStyle/>
          <a:p>
            <a:fld id="{AE0F77AA-7E9C-D64A-B7F3-505536B5D75C}" type="slidenum">
              <a:rPr lang="en-US" smtClean="0"/>
              <a:t>2</a:t>
            </a:fld>
            <a:endParaRPr lang="en-US"/>
          </a:p>
        </p:txBody>
      </p:sp>
    </p:spTree>
    <p:extLst>
      <p:ext uri="{BB962C8B-B14F-4D97-AF65-F5344CB8AC3E}">
        <p14:creationId xmlns:p14="http://schemas.microsoft.com/office/powerpoint/2010/main" val="1519313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solidFill>
                  <a:srgbClr val="212121"/>
                </a:solidFill>
                <a:latin typeface="Garamond" charset="0"/>
                <a:ea typeface="Times New Roman" charset="0"/>
                <a:cs typeface="Times New Roman" charset="0"/>
              </a:rPr>
              <a:t>Förderalistische</a:t>
            </a:r>
            <a:r>
              <a:rPr lang="en-US">
                <a:solidFill>
                  <a:srgbClr val="212121"/>
                </a:solidFill>
                <a:latin typeface="Garamond" charset="0"/>
                <a:ea typeface="Times New Roman" charset="0"/>
                <a:cs typeface="Times New Roman" charset="0"/>
              </a:rPr>
              <a:t> Bund mit Spielregeln der Zusammenarbeit, die jedem genug Freiheit geben, autonom zu </a:t>
            </a:r>
            <a:r>
              <a:rPr lang="en-US" smtClean="0">
                <a:solidFill>
                  <a:srgbClr val="212121"/>
                </a:solidFill>
                <a:latin typeface="Garamond" charset="0"/>
                <a:ea typeface="Times New Roman" charset="0"/>
                <a:cs typeface="Times New Roman" charset="0"/>
              </a:rPr>
              <a:t>agieren</a:t>
            </a:r>
            <a:r>
              <a:rPr lang="en-US" sz="1200" smtClean="0">
                <a:solidFill>
                  <a:srgbClr val="212121"/>
                </a:solidFill>
                <a:latin typeface="Garamond" charset="0"/>
                <a:ea typeface="Times New Roman" charset="0"/>
                <a:cs typeface="Times New Roman" charset="0"/>
              </a:rPr>
              <a:t>, </a:t>
            </a:r>
            <a:r>
              <a:rPr lang="en-US" dirty="0" err="1">
                <a:solidFill>
                  <a:srgbClr val="212121"/>
                </a:solidFill>
                <a:latin typeface="Garamond" charset="0"/>
                <a:ea typeface="Times New Roman" charset="0"/>
                <a:cs typeface="Times New Roman" charset="0"/>
              </a:rPr>
              <a:t>aber</a:t>
            </a:r>
            <a:r>
              <a:rPr lang="en-US">
                <a:solidFill>
                  <a:srgbClr val="212121"/>
                </a:solidFill>
                <a:latin typeface="Garamond" charset="0"/>
                <a:ea typeface="Times New Roman" charset="0"/>
                <a:cs typeface="Times New Roman" charset="0"/>
              </a:rPr>
              <a:t> sich nicht behindern/blockieren </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20</a:t>
            </a:fld>
            <a:endParaRPr lang="en-US"/>
          </a:p>
        </p:txBody>
      </p:sp>
    </p:spTree>
    <p:extLst>
      <p:ext uri="{BB962C8B-B14F-4D97-AF65-F5344CB8AC3E}">
        <p14:creationId xmlns:p14="http://schemas.microsoft.com/office/powerpoint/2010/main" val="20166258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Was </a:t>
            </a:r>
            <a:r>
              <a:rPr lang="en-US" dirty="0" err="1"/>
              <a:t>heißt</a:t>
            </a:r>
            <a:r>
              <a:rPr lang="en-US" dirty="0"/>
              <a:t> das </a:t>
            </a:r>
            <a:r>
              <a:rPr lang="en-US" dirty="0" err="1"/>
              <a:t>für</a:t>
            </a:r>
            <a:r>
              <a:rPr lang="en-US" dirty="0"/>
              <a:t> die </a:t>
            </a:r>
            <a:r>
              <a:rPr lang="en-US" dirty="0" err="1"/>
              <a:t>Produkt</a:t>
            </a:r>
            <a:r>
              <a:rPr lang="en-US" dirty="0"/>
              <a:t>-Teams?</a:t>
            </a:r>
          </a:p>
          <a:p>
            <a:pPr marL="171450" indent="-171450">
              <a:buFontTx/>
              <a:buChar char="-"/>
            </a:pPr>
            <a:r>
              <a:rPr lang="en-US" dirty="0"/>
              <a:t>(Klick) </a:t>
            </a:r>
            <a:r>
              <a:rPr lang="en-US" dirty="0" err="1"/>
              <a:t>Sie</a:t>
            </a:r>
            <a:r>
              <a:rPr lang="en-US" dirty="0"/>
              <a:t> </a:t>
            </a:r>
            <a:r>
              <a:rPr lang="en-US" dirty="0" err="1"/>
              <a:t>müssen</a:t>
            </a:r>
            <a:r>
              <a:rPr lang="en-US" dirty="0"/>
              <a:t> </a:t>
            </a:r>
            <a:r>
              <a:rPr lang="en-US" dirty="0" err="1"/>
              <a:t>sich</a:t>
            </a:r>
            <a:r>
              <a:rPr lang="en-US" baseline="0" dirty="0"/>
              <a:t> </a:t>
            </a:r>
            <a:r>
              <a:rPr lang="en-US" baseline="0" dirty="0" err="1"/>
              <a:t>viel</a:t>
            </a:r>
            <a:r>
              <a:rPr lang="en-US" baseline="0" dirty="0"/>
              <a:t> </a:t>
            </a:r>
            <a:r>
              <a:rPr lang="en-US" baseline="0" dirty="0" err="1"/>
              <a:t>mehr</a:t>
            </a:r>
            <a:r>
              <a:rPr lang="en-US" baseline="0" dirty="0"/>
              <a:t> </a:t>
            </a:r>
            <a:r>
              <a:rPr lang="en-US" baseline="0" dirty="0" err="1"/>
              <a:t>Gedanken</a:t>
            </a:r>
            <a:r>
              <a:rPr lang="en-US" baseline="0" dirty="0"/>
              <a:t> um </a:t>
            </a:r>
            <a:r>
              <a:rPr lang="en-US" baseline="0" err="1"/>
              <a:t>Daten</a:t>
            </a:r>
            <a:r>
              <a:rPr lang="en-US" baseline="0"/>
              <a:t> machen</a:t>
            </a:r>
            <a:r>
              <a:rPr lang="en-US" dirty="0"/>
              <a:t>:</a:t>
            </a:r>
            <a:r>
              <a:rPr lang="en-US"/>
              <a:t> </a:t>
            </a:r>
            <a:endParaRPr lang="en-US" dirty="0"/>
          </a:p>
          <a:p>
            <a:pPr marL="628650" lvl="1" indent="-171450">
              <a:buFontTx/>
              <a:buChar char="-"/>
            </a:pPr>
            <a:r>
              <a:rPr lang="en-US"/>
              <a:t>Reporting, </a:t>
            </a:r>
            <a:endParaRPr lang="en-US" dirty="0"/>
          </a:p>
          <a:p>
            <a:pPr marL="628650" lvl="1" indent="-171450">
              <a:buFontTx/>
              <a:buChar char="-"/>
            </a:pPr>
            <a:r>
              <a:rPr lang="en-US"/>
              <a:t>welche Datenbank nutze ich: allein in AWS dutzende Möglichkeiten</a:t>
            </a:r>
            <a:endParaRPr lang="en-US" dirty="0"/>
          </a:p>
          <a:p>
            <a:pPr marL="628650" lvl="1" indent="-171450">
              <a:buFontTx/>
              <a:buChar char="-"/>
            </a:pPr>
            <a:r>
              <a:rPr lang="en-US"/>
              <a:t>-&gt; vielleicht sogar selbst betreiben</a:t>
            </a:r>
            <a:endParaRPr lang="en-US" dirty="0"/>
          </a:p>
          <a:p>
            <a:pPr marL="171450" indent="-171450">
              <a:buFontTx/>
              <a:buChar char="-"/>
            </a:pPr>
            <a:r>
              <a:rPr lang="en-US" baseline="0" dirty="0"/>
              <a:t>(Klick) </a:t>
            </a:r>
            <a:r>
              <a:rPr lang="en-US" baseline="0" dirty="0" err="1"/>
              <a:t>Sie</a:t>
            </a:r>
            <a:r>
              <a:rPr lang="en-US" baseline="0" dirty="0"/>
              <a:t> </a:t>
            </a:r>
            <a:r>
              <a:rPr lang="en-US" baseline="0" dirty="0" err="1"/>
              <a:t>müssen</a:t>
            </a:r>
            <a:r>
              <a:rPr lang="en-US" baseline="0" dirty="0"/>
              <a:t> die Business in den Data-Lake </a:t>
            </a:r>
            <a:r>
              <a:rPr lang="en-US" baseline="0" dirty="0" err="1"/>
              <a:t>bringen</a:t>
            </a:r>
            <a:r>
              <a:rPr lang="en-US" baseline="0" dirty="0"/>
              <a:t> (</a:t>
            </a:r>
            <a:r>
              <a:rPr lang="en-US" baseline="0" dirty="0" err="1"/>
              <a:t>unterstützt</a:t>
            </a:r>
            <a:r>
              <a:rPr lang="en-US" baseline="0" dirty="0"/>
              <a:t> </a:t>
            </a:r>
            <a:r>
              <a:rPr lang="en-US" baseline="0" dirty="0" err="1"/>
              <a:t>durch</a:t>
            </a:r>
            <a:r>
              <a:rPr lang="en-US" baseline="0" dirty="0"/>
              <a:t> Data Platform)</a:t>
            </a:r>
          </a:p>
          <a:p>
            <a:pPr marL="171450" indent="-171450">
              <a:buFontTx/>
              <a:buChar char="-"/>
            </a:pPr>
            <a:r>
              <a:rPr lang="en-US" baseline="0" dirty="0"/>
              <a:t>(Klick) </a:t>
            </a:r>
            <a:r>
              <a:rPr lang="en-US" baseline="0" dirty="0" err="1"/>
              <a:t>Sie</a:t>
            </a:r>
            <a:r>
              <a:rPr lang="en-US" baseline="0" dirty="0"/>
              <a:t> </a:t>
            </a:r>
            <a:r>
              <a:rPr lang="en-US" baseline="0" dirty="0" err="1"/>
              <a:t>müssen</a:t>
            </a:r>
            <a:r>
              <a:rPr lang="en-US" baseline="0" dirty="0"/>
              <a:t> Meta-</a:t>
            </a:r>
            <a:r>
              <a:rPr lang="en-US" baseline="0" dirty="0" err="1"/>
              <a:t>Daten</a:t>
            </a:r>
            <a:r>
              <a:rPr lang="en-US" baseline="0" dirty="0"/>
              <a:t> </a:t>
            </a:r>
            <a:r>
              <a:rPr lang="en-US" baseline="0" dirty="0" err="1"/>
              <a:t>bereitstellen</a:t>
            </a:r>
            <a:r>
              <a:rPr lang="en-US" baseline="0" dirty="0"/>
              <a:t>:</a:t>
            </a:r>
          </a:p>
          <a:p>
            <a:pPr marL="628650" lvl="1" indent="-171450">
              <a:buFontTx/>
              <a:buChar char="-"/>
            </a:pPr>
            <a:r>
              <a:rPr lang="en-US" baseline="0" dirty="0"/>
              <a:t>Schema</a:t>
            </a:r>
          </a:p>
          <a:p>
            <a:pPr marL="628650" lvl="1" indent="-171450">
              <a:buFontTx/>
              <a:buChar char="-"/>
            </a:pPr>
            <a:r>
              <a:rPr lang="en-US" baseline="0" dirty="0" err="1"/>
              <a:t>Beschreibung</a:t>
            </a:r>
            <a:endParaRPr lang="en-US" baseline="0" dirty="0"/>
          </a:p>
          <a:p>
            <a:pPr marL="628650" lvl="1" indent="-171450">
              <a:buFontTx/>
              <a:buChar char="-"/>
            </a:pPr>
            <a:r>
              <a:rPr lang="en-US" baseline="0" dirty="0" err="1"/>
              <a:t>Verknüpfbarkeit</a:t>
            </a:r>
            <a:endParaRPr lang="en-US" baseline="0" dirty="0"/>
          </a:p>
          <a:p>
            <a:pPr marL="628650" lvl="1" indent="-171450">
              <a:buFontTx/>
              <a:buChar char="-"/>
            </a:pPr>
            <a:r>
              <a:rPr lang="en-US" baseline="0" dirty="0" err="1"/>
              <a:t>Versionierung</a:t>
            </a:r>
            <a:endParaRPr lang="en-US" baseline="0" dirty="0"/>
          </a:p>
          <a:p>
            <a:pPr marL="171450" lvl="0" indent="-171450">
              <a:buFontTx/>
              <a:buChar char="-"/>
            </a:pPr>
            <a:r>
              <a:rPr lang="en-US" baseline="0" dirty="0"/>
              <a:t>(Klick) Eat your own dog food: </a:t>
            </a:r>
            <a:r>
              <a:rPr lang="en-US" baseline="0" dirty="0" err="1"/>
              <a:t>Benutz</a:t>
            </a:r>
            <a:r>
              <a:rPr lang="en-US" baseline="0" dirty="0"/>
              <a:t> </a:t>
            </a:r>
            <a:r>
              <a:rPr lang="en-US" baseline="0" dirty="0" err="1"/>
              <a:t>diese</a:t>
            </a:r>
            <a:r>
              <a:rPr lang="en-US" baseline="0" dirty="0"/>
              <a:t> </a:t>
            </a:r>
            <a:r>
              <a:rPr lang="en-US" baseline="0" dirty="0" err="1"/>
              <a:t>Daten</a:t>
            </a:r>
            <a:r>
              <a:rPr lang="en-US" baseline="0" dirty="0"/>
              <a:t> </a:t>
            </a:r>
            <a:r>
              <a:rPr lang="en-US" baseline="0" dirty="0" err="1"/>
              <a:t>für</a:t>
            </a:r>
            <a:r>
              <a:rPr lang="en-US" baseline="0" dirty="0"/>
              <a:t> </a:t>
            </a:r>
            <a:r>
              <a:rPr lang="en-US" baseline="0" dirty="0" err="1"/>
              <a:t>dein</a:t>
            </a:r>
            <a:r>
              <a:rPr lang="en-US" baseline="0" dirty="0"/>
              <a:t> </a:t>
            </a:r>
            <a:r>
              <a:rPr lang="en-US" baseline="0" dirty="0" err="1"/>
              <a:t>eigenes</a:t>
            </a:r>
            <a:r>
              <a:rPr lang="en-US" baseline="0" dirty="0"/>
              <a:t> Reporting:</a:t>
            </a:r>
          </a:p>
          <a:p>
            <a:pPr marL="628650" lvl="1" indent="-171450">
              <a:buFontTx/>
              <a:buChar char="-"/>
            </a:pPr>
            <a:r>
              <a:rPr lang="en-US" baseline="0" dirty="0" err="1"/>
              <a:t>Umdrehen</a:t>
            </a:r>
            <a:r>
              <a:rPr lang="en-US" baseline="0" dirty="0"/>
              <a:t> der </a:t>
            </a:r>
            <a:r>
              <a:rPr lang="en-US" baseline="0" dirty="0" err="1"/>
              <a:t>Verantwortung</a:t>
            </a:r>
            <a:r>
              <a:rPr lang="en-US" baseline="0" dirty="0"/>
              <a:t>: </a:t>
            </a:r>
            <a:r>
              <a:rPr lang="en-US" baseline="0" dirty="0" err="1"/>
              <a:t>Daten-Qualität</a:t>
            </a:r>
            <a:r>
              <a:rPr lang="en-US" baseline="0" dirty="0"/>
              <a:t> </a:t>
            </a:r>
            <a:r>
              <a:rPr lang="en-US" baseline="0" dirty="0" err="1"/>
              <a:t>liegt</a:t>
            </a:r>
            <a:r>
              <a:rPr lang="en-US" baseline="0" dirty="0"/>
              <a:t> </a:t>
            </a:r>
            <a:r>
              <a:rPr lang="en-US" baseline="0" dirty="0" err="1"/>
              <a:t>beim</a:t>
            </a:r>
            <a:r>
              <a:rPr lang="en-US" baseline="0" dirty="0"/>
              <a:t> </a:t>
            </a:r>
            <a:r>
              <a:rPr lang="en-US" baseline="0" dirty="0" err="1"/>
              <a:t>Produzenten</a:t>
            </a:r>
            <a:endParaRPr lang="en-US" baseline="0" dirty="0"/>
          </a:p>
          <a:p>
            <a:pPr marL="628650" lvl="1" indent="-171450">
              <a:buFontTx/>
              <a:buChar char="-"/>
            </a:pPr>
            <a:r>
              <a:rPr lang="en-US" baseline="0" dirty="0"/>
              <a:t>-&gt; </a:t>
            </a:r>
            <a:r>
              <a:rPr lang="en-US" baseline="0" dirty="0" err="1"/>
              <a:t>Sie</a:t>
            </a:r>
            <a:r>
              <a:rPr lang="en-US" baseline="0" dirty="0"/>
              <a:t> </a:t>
            </a:r>
            <a:r>
              <a:rPr lang="en-US" baseline="0" dirty="0" err="1"/>
              <a:t>müssen</a:t>
            </a:r>
            <a:r>
              <a:rPr lang="en-US" baseline="0" dirty="0"/>
              <a:t> </a:t>
            </a:r>
            <a:r>
              <a:rPr lang="en-US" baseline="0" dirty="0" err="1"/>
              <a:t>sich</a:t>
            </a:r>
            <a:r>
              <a:rPr lang="en-US" baseline="0" dirty="0"/>
              <a:t> </a:t>
            </a:r>
            <a:r>
              <a:rPr lang="en-US" baseline="0" dirty="0" err="1"/>
              <a:t>überhaupt</a:t>
            </a:r>
            <a:r>
              <a:rPr lang="en-US" baseline="0" dirty="0"/>
              <a:t> </a:t>
            </a:r>
            <a:r>
              <a:rPr lang="en-US" baseline="0" dirty="0" err="1"/>
              <a:t>mit</a:t>
            </a:r>
            <a:r>
              <a:rPr lang="en-US" baseline="0" dirty="0"/>
              <a:t> </a:t>
            </a:r>
            <a:r>
              <a:rPr lang="en-US" baseline="0" dirty="0" err="1"/>
              <a:t>dem</a:t>
            </a:r>
            <a:r>
              <a:rPr lang="en-US" baseline="0" dirty="0"/>
              <a:t> Reporting </a:t>
            </a:r>
            <a:r>
              <a:rPr lang="en-US" baseline="0" dirty="0" err="1"/>
              <a:t>beschäftigen</a:t>
            </a:r>
            <a:endParaRPr lang="en-US" baseline="0" dirty="0"/>
          </a:p>
          <a:p>
            <a:pPr marL="628650" lvl="1" indent="-171450">
              <a:buFontTx/>
              <a:buChar char="-"/>
            </a:pPr>
            <a:r>
              <a:rPr lang="en-US" baseline="0" dirty="0"/>
              <a:t>-&gt; </a:t>
            </a:r>
            <a:r>
              <a:rPr lang="en-US" baseline="0" dirty="0" err="1"/>
              <a:t>Schlüpfe</a:t>
            </a:r>
            <a:r>
              <a:rPr lang="en-US" baseline="0" dirty="0"/>
              <a:t> in die Rolle des </a:t>
            </a:r>
            <a:r>
              <a:rPr lang="en-US" baseline="0" dirty="0" err="1"/>
              <a:t>Konsumenten</a:t>
            </a:r>
            <a:endParaRPr lang="en-US" baseline="0" dirty="0"/>
          </a:p>
          <a:p>
            <a:pPr marL="628650" lvl="1" indent="-171450">
              <a:buFontTx/>
              <a:buChar char="-"/>
            </a:pPr>
            <a:r>
              <a:rPr lang="en-US" baseline="0" dirty="0" err="1"/>
              <a:t>Verstehe</a:t>
            </a:r>
            <a:r>
              <a:rPr lang="en-US" baseline="0" dirty="0"/>
              <a:t> </a:t>
            </a:r>
            <a:r>
              <a:rPr lang="en-US" baseline="0" dirty="0" err="1"/>
              <a:t>wie</a:t>
            </a:r>
            <a:r>
              <a:rPr lang="en-US" baseline="0" dirty="0"/>
              <a:t> das Reporting </a:t>
            </a:r>
            <a:r>
              <a:rPr lang="en-US" baseline="0" dirty="0" err="1"/>
              <a:t>funktioniert</a:t>
            </a:r>
            <a:r>
              <a:rPr lang="en-US" baseline="0" dirty="0"/>
              <a:t> und was </a:t>
            </a:r>
            <a:r>
              <a:rPr lang="en-US" baseline="0" dirty="0" err="1"/>
              <a:t>andere</a:t>
            </a:r>
            <a:r>
              <a:rPr lang="en-US" baseline="0" dirty="0"/>
              <a:t> </a:t>
            </a:r>
            <a:r>
              <a:rPr lang="en-US" baseline="0" dirty="0" err="1"/>
              <a:t>mit</a:t>
            </a:r>
            <a:r>
              <a:rPr lang="en-US" baseline="0" dirty="0"/>
              <a:t> den </a:t>
            </a:r>
            <a:r>
              <a:rPr lang="en-US" baseline="0" dirty="0" err="1"/>
              <a:t>Daten</a:t>
            </a:r>
            <a:r>
              <a:rPr lang="en-US" baseline="0" dirty="0"/>
              <a:t> </a:t>
            </a:r>
            <a:r>
              <a:rPr lang="en-US" baseline="0" dirty="0" err="1"/>
              <a:t>machen</a:t>
            </a:r>
            <a:endParaRPr lang="en-US" baseline="0" dirty="0"/>
          </a:p>
          <a:p>
            <a:pPr marL="628650" lvl="1" indent="-171450">
              <a:buFontTx/>
              <a:buChar char="-"/>
            </a:pPr>
            <a:endParaRPr lang="en-US" baseline="0" dirty="0"/>
          </a:p>
        </p:txBody>
      </p:sp>
      <p:sp>
        <p:nvSpPr>
          <p:cNvPr id="4" name="Slide Number Placeholder 3"/>
          <p:cNvSpPr>
            <a:spLocks noGrp="1"/>
          </p:cNvSpPr>
          <p:nvPr>
            <p:ph type="sldNum" sz="quarter" idx="10"/>
          </p:nvPr>
        </p:nvSpPr>
        <p:spPr/>
        <p:txBody>
          <a:bodyPr/>
          <a:lstStyle/>
          <a:p>
            <a:fld id="{AE0F77AA-7E9C-D64A-B7F3-505536B5D75C}" type="slidenum">
              <a:rPr lang="en-US" smtClean="0"/>
              <a:t>21</a:t>
            </a:fld>
            <a:endParaRPr lang="en-US"/>
          </a:p>
        </p:txBody>
      </p:sp>
    </p:spTree>
    <p:extLst>
      <p:ext uri="{BB962C8B-B14F-4D97-AF65-F5344CB8AC3E}">
        <p14:creationId xmlns:p14="http://schemas.microsoft.com/office/powerpoint/2010/main" val="15460368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Was </a:t>
            </a:r>
            <a:r>
              <a:rPr lang="en-US" dirty="0" err="1" smtClean="0"/>
              <a:t>bekommen</a:t>
            </a:r>
            <a:r>
              <a:rPr lang="en-US" dirty="0" smtClean="0"/>
              <a:t> </a:t>
            </a:r>
            <a:r>
              <a:rPr lang="en-US" dirty="0" err="1" smtClean="0"/>
              <a:t>sie</a:t>
            </a:r>
            <a:r>
              <a:rPr lang="en-US" dirty="0" smtClean="0"/>
              <a:t> </a:t>
            </a:r>
            <a:r>
              <a:rPr lang="en-US" dirty="0" err="1" smtClean="0"/>
              <a:t>dafür</a:t>
            </a:r>
            <a:r>
              <a:rPr lang="en-US" dirty="0" smtClean="0"/>
              <a:t>?</a:t>
            </a:r>
          </a:p>
          <a:p>
            <a:pPr marL="171450" indent="-171450">
              <a:buFontTx/>
              <a:buChar char="-"/>
            </a:pPr>
            <a:r>
              <a:rPr lang="en-US" baseline="0" dirty="0" err="1" smtClean="0"/>
              <a:t>Kein</a:t>
            </a:r>
            <a:r>
              <a:rPr lang="en-US" baseline="0" dirty="0" smtClean="0"/>
              <a:t> </a:t>
            </a:r>
            <a:r>
              <a:rPr lang="en-US" baseline="0" dirty="0" err="1" smtClean="0"/>
              <a:t>Warten</a:t>
            </a:r>
            <a:r>
              <a:rPr lang="en-US" baseline="0" dirty="0" smtClean="0"/>
              <a:t> auf Data Team -&gt; </a:t>
            </a:r>
            <a:r>
              <a:rPr lang="en-US" baseline="0" dirty="0" err="1" smtClean="0"/>
              <a:t>unabhängiges</a:t>
            </a:r>
            <a:r>
              <a:rPr lang="en-US" baseline="0" dirty="0" smtClean="0"/>
              <a:t> </a:t>
            </a:r>
            <a:r>
              <a:rPr lang="en-US" baseline="0" dirty="0" err="1" smtClean="0"/>
              <a:t>Arbeiten</a:t>
            </a:r>
            <a:endParaRPr lang="en-US" baseline="0" dirty="0" smtClean="0"/>
          </a:p>
          <a:p>
            <a:pPr marL="171450" indent="-171450">
              <a:buFontTx/>
              <a:buChar char="-"/>
            </a:pPr>
            <a:r>
              <a:rPr lang="en-US" baseline="0" dirty="0" err="1" smtClean="0"/>
              <a:t>Daten</a:t>
            </a:r>
            <a:r>
              <a:rPr lang="en-US" baseline="0" dirty="0" smtClean="0"/>
              <a:t> von </a:t>
            </a:r>
            <a:r>
              <a:rPr lang="en-US" baseline="0" dirty="0" err="1" smtClean="0"/>
              <a:t>anderen</a:t>
            </a:r>
            <a:r>
              <a:rPr lang="en-US" baseline="0" dirty="0" smtClean="0"/>
              <a:t> Team </a:t>
            </a:r>
            <a:r>
              <a:rPr lang="en-US" baseline="0" dirty="0" err="1" smtClean="0"/>
              <a:t>sind</a:t>
            </a:r>
            <a:r>
              <a:rPr lang="en-US" baseline="0" dirty="0" smtClean="0"/>
              <a:t> </a:t>
            </a:r>
            <a:r>
              <a:rPr lang="en-US" baseline="0" dirty="0" err="1" smtClean="0"/>
              <a:t>einfacher</a:t>
            </a:r>
            <a:r>
              <a:rPr lang="en-US" baseline="0" dirty="0" smtClean="0"/>
              <a:t> </a:t>
            </a:r>
            <a:r>
              <a:rPr lang="en-US" baseline="0" dirty="0" err="1" smtClean="0"/>
              <a:t>nutzbar</a:t>
            </a:r>
            <a:r>
              <a:rPr lang="en-US" baseline="0" dirty="0" smtClean="0"/>
              <a:t> und </a:t>
            </a:r>
            <a:r>
              <a:rPr lang="en-US" baseline="0" dirty="0" err="1" smtClean="0"/>
              <a:t>integrierbar</a:t>
            </a:r>
            <a:endParaRPr lang="en-US" baseline="0" dirty="0" smtClean="0"/>
          </a:p>
          <a:p>
            <a:pPr marL="171450" indent="-171450">
              <a:buFontTx/>
              <a:buChar char="-"/>
            </a:pPr>
            <a:endParaRPr lang="en-US" baseline="0" dirty="0" smtClean="0"/>
          </a:p>
          <a:p>
            <a:pPr marL="171450" indent="-171450">
              <a:buFontTx/>
              <a:buChar char="-"/>
            </a:pPr>
            <a:endParaRPr lang="en-US" baseline="0" dirty="0" smtClean="0"/>
          </a:p>
        </p:txBody>
      </p:sp>
      <p:sp>
        <p:nvSpPr>
          <p:cNvPr id="4" name="Slide Number Placeholder 3"/>
          <p:cNvSpPr>
            <a:spLocks noGrp="1"/>
          </p:cNvSpPr>
          <p:nvPr>
            <p:ph type="sldNum" sz="quarter" idx="10"/>
          </p:nvPr>
        </p:nvSpPr>
        <p:spPr/>
        <p:txBody>
          <a:bodyPr/>
          <a:lstStyle/>
          <a:p>
            <a:fld id="{AE0F77AA-7E9C-D64A-B7F3-505536B5D75C}" type="slidenum">
              <a:rPr lang="en-US" smtClean="0"/>
              <a:t>22</a:t>
            </a:fld>
            <a:endParaRPr lang="en-US"/>
          </a:p>
        </p:txBody>
      </p:sp>
    </p:spTree>
    <p:extLst>
      <p:ext uri="{BB962C8B-B14F-4D97-AF65-F5344CB8AC3E}">
        <p14:creationId xmlns:p14="http://schemas.microsoft.com/office/powerpoint/2010/main" val="2694577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baseline="0" dirty="0" err="1" smtClean="0"/>
              <a:t>Folie</a:t>
            </a:r>
            <a:r>
              <a:rPr lang="en-US" baseline="0" dirty="0" smtClean="0"/>
              <a:t> (</a:t>
            </a:r>
            <a:r>
              <a:rPr lang="en-US" baseline="0" dirty="0" err="1" smtClean="0"/>
              <a:t>Arif</a:t>
            </a:r>
            <a:r>
              <a:rPr lang="en-US" baseline="0" dirty="0" smtClean="0"/>
              <a:t>)</a:t>
            </a:r>
          </a:p>
          <a:p>
            <a:pPr marL="0" indent="0">
              <a:buFontTx/>
              <a:buNone/>
            </a:pPr>
            <a:endParaRPr lang="en-US" baseline="0" dirty="0" smtClean="0"/>
          </a:p>
          <a:p>
            <a:pPr marL="0" indent="0">
              <a:buFontTx/>
              <a:buNone/>
            </a:pPr>
            <a:r>
              <a:rPr lang="en-US" baseline="0" dirty="0" err="1" smtClean="0"/>
              <a:t>Fortsetzung</a:t>
            </a:r>
            <a:r>
              <a:rPr lang="en-US" baseline="0" dirty="0" smtClean="0"/>
              <a:t> der DevOps </a:t>
            </a:r>
            <a:r>
              <a:rPr lang="en-US" baseline="0" dirty="0" err="1" smtClean="0"/>
              <a:t>Idee</a:t>
            </a:r>
            <a:r>
              <a:rPr lang="en-US" baseline="0" dirty="0" smtClean="0"/>
              <a:t>: </a:t>
            </a:r>
            <a:r>
              <a:rPr lang="en-US" baseline="0" dirty="0" err="1" smtClean="0"/>
              <a:t>Neue</a:t>
            </a:r>
            <a:r>
              <a:rPr lang="en-US" baseline="0" dirty="0" smtClean="0"/>
              <a:t> </a:t>
            </a:r>
            <a:r>
              <a:rPr lang="en-US" baseline="0" dirty="0" err="1" smtClean="0"/>
              <a:t>Verantwortung</a:t>
            </a:r>
            <a:r>
              <a:rPr lang="en-US" baseline="0" dirty="0" smtClean="0"/>
              <a:t> </a:t>
            </a:r>
            <a:r>
              <a:rPr lang="en-US" baseline="0" dirty="0" err="1" smtClean="0"/>
              <a:t>erlaubt</a:t>
            </a:r>
            <a:r>
              <a:rPr lang="en-US" baseline="0" dirty="0" smtClean="0"/>
              <a:t> </a:t>
            </a:r>
            <a:r>
              <a:rPr lang="en-US" baseline="0" dirty="0" err="1" smtClean="0"/>
              <a:t>unabhängiges</a:t>
            </a:r>
            <a:r>
              <a:rPr lang="en-US" baseline="0" dirty="0" smtClean="0"/>
              <a:t> </a:t>
            </a:r>
            <a:r>
              <a:rPr lang="en-US" baseline="0" dirty="0" err="1" smtClean="0"/>
              <a:t>Arbeiten</a:t>
            </a:r>
            <a:r>
              <a:rPr lang="en-US" baseline="0" dirty="0" smtClean="0"/>
              <a:t> -&gt; Full Stack </a:t>
            </a:r>
            <a:r>
              <a:rPr lang="en-US" baseline="0" dirty="0" err="1" smtClean="0"/>
              <a:t>Sicht</a:t>
            </a:r>
            <a:r>
              <a:rPr lang="en-US" baseline="0" dirty="0" smtClean="0"/>
              <a:t> auf das Problem</a:t>
            </a:r>
            <a:endParaRPr lang="en-US" dirty="0" smtClean="0"/>
          </a:p>
        </p:txBody>
      </p:sp>
      <p:sp>
        <p:nvSpPr>
          <p:cNvPr id="4" name="Slide Number Placeholder 3"/>
          <p:cNvSpPr>
            <a:spLocks noGrp="1"/>
          </p:cNvSpPr>
          <p:nvPr>
            <p:ph type="sldNum" sz="quarter" idx="10"/>
          </p:nvPr>
        </p:nvSpPr>
        <p:spPr/>
        <p:txBody>
          <a:bodyPr/>
          <a:lstStyle/>
          <a:p>
            <a:fld id="{AE0F77AA-7E9C-D64A-B7F3-505536B5D75C}" type="slidenum">
              <a:rPr lang="en-US" smtClean="0"/>
              <a:t>23</a:t>
            </a:fld>
            <a:endParaRPr lang="en-US"/>
          </a:p>
        </p:txBody>
      </p:sp>
    </p:spTree>
    <p:extLst>
      <p:ext uri="{BB962C8B-B14F-4D97-AF65-F5344CB8AC3E}">
        <p14:creationId xmlns:p14="http://schemas.microsoft.com/office/powerpoint/2010/main" val="19579131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dirty="0" err="1" smtClean="0"/>
              <a:t>Arif</a:t>
            </a:r>
            <a:r>
              <a:rPr lang="en-US" dirty="0" smtClean="0"/>
              <a:t>)</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24</a:t>
            </a:fld>
            <a:endParaRPr lang="en-US"/>
          </a:p>
        </p:txBody>
      </p:sp>
    </p:spTree>
    <p:extLst>
      <p:ext uri="{BB962C8B-B14F-4D97-AF65-F5344CB8AC3E}">
        <p14:creationId xmlns:p14="http://schemas.microsoft.com/office/powerpoint/2010/main" val="17445881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Fertig! (Arif)</a:t>
            </a:r>
            <a:endParaRPr lang="de-DE" dirty="0"/>
          </a:p>
        </p:txBody>
      </p:sp>
      <p:sp>
        <p:nvSpPr>
          <p:cNvPr id="4" name="Foliennummernplatzhalter 3"/>
          <p:cNvSpPr>
            <a:spLocks noGrp="1"/>
          </p:cNvSpPr>
          <p:nvPr>
            <p:ph type="sldNum" sz="quarter" idx="10"/>
          </p:nvPr>
        </p:nvSpPr>
        <p:spPr/>
        <p:txBody>
          <a:bodyPr/>
          <a:lstStyle/>
          <a:p>
            <a:fld id="{AE0F77AA-7E9C-D64A-B7F3-505536B5D75C}" type="slidenum">
              <a:rPr lang="en-US" smtClean="0"/>
              <a:t>25</a:t>
            </a:fld>
            <a:endParaRPr lang="en-US"/>
          </a:p>
        </p:txBody>
      </p:sp>
    </p:spTree>
    <p:extLst>
      <p:ext uri="{BB962C8B-B14F-4D97-AF65-F5344CB8AC3E}">
        <p14:creationId xmlns:p14="http://schemas.microsoft.com/office/powerpoint/2010/main" val="876249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Kleiner</a:t>
            </a:r>
            <a:r>
              <a:rPr lang="de-DE"/>
              <a:t> Hinweis: </a:t>
            </a:r>
            <a:r>
              <a:rPr lang="de-DE" baseline="0"/>
              <a:t>Folien </a:t>
            </a:r>
            <a:r>
              <a:rPr lang="de-DE" baseline="0" dirty="0"/>
              <a:t>werden auf English sein! Fragt, wenn ihr was nicht versteht!</a:t>
            </a:r>
          </a:p>
          <a:p>
            <a:pPr marL="171450" indent="-171450">
              <a:buFontTx/>
              <a:buChar char="-"/>
            </a:pPr>
            <a:endParaRPr lang="de-DE" baseline="0" dirty="0"/>
          </a:p>
          <a:p>
            <a:pPr marL="171450" indent="-171450">
              <a:buFontTx/>
              <a:buChar char="-"/>
            </a:pPr>
            <a:r>
              <a:rPr lang="de-DE" smtClean="0"/>
              <a:t>Scout24</a:t>
            </a:r>
            <a:r>
              <a:rPr lang="de-DE" baseline="0" smtClean="0"/>
              <a:t>:</a:t>
            </a:r>
            <a:endParaRPr lang="de-DE" baseline="0" dirty="0"/>
          </a:p>
          <a:p>
            <a:pPr marL="628650" lvl="1" indent="-171450">
              <a:buFontTx/>
              <a:buChar char="-"/>
            </a:pPr>
            <a:r>
              <a:rPr lang="de-DE" dirty="0"/>
              <a:t>Kernmarken</a:t>
            </a:r>
            <a:r>
              <a:rPr lang="de-DE"/>
              <a:t>: </a:t>
            </a:r>
            <a:r>
              <a:rPr lang="de-DE" baseline="0"/>
              <a:t>AutoScout24 </a:t>
            </a:r>
            <a:r>
              <a:rPr lang="de-DE" baseline="0" dirty="0"/>
              <a:t>größte Online Autoportal in Europa</a:t>
            </a:r>
          </a:p>
          <a:p>
            <a:pPr marL="628650" lvl="1" indent="-171450">
              <a:buFontTx/>
              <a:buChar char="-"/>
            </a:pPr>
            <a:r>
              <a:rPr lang="de-DE" baseline="0" dirty="0"/>
              <a:t>ImmobilienScout24: Größtes </a:t>
            </a:r>
            <a:r>
              <a:rPr lang="de-DE" baseline="0" dirty="0" err="1"/>
              <a:t>ImmobilienPortal</a:t>
            </a:r>
            <a:r>
              <a:rPr lang="de-DE" baseline="0" dirty="0"/>
              <a:t> in Deutschland</a:t>
            </a:r>
          </a:p>
          <a:p>
            <a:pPr marL="628650" lvl="1" indent="-171450">
              <a:buFontTx/>
              <a:buChar char="-"/>
            </a:pPr>
            <a:r>
              <a:rPr lang="de-DE"/>
              <a:t>Insgesamt vertreten </a:t>
            </a:r>
            <a:r>
              <a:rPr lang="de-DE" baseline="0" smtClean="0"/>
              <a:t>in </a:t>
            </a:r>
            <a:r>
              <a:rPr lang="de-DE" baseline="0" dirty="0"/>
              <a:t>18 Ländern Europa</a:t>
            </a:r>
          </a:p>
          <a:p>
            <a:pPr marL="628650" lvl="1" indent="-171450">
              <a:buFontTx/>
              <a:buChar char="-"/>
            </a:pPr>
            <a:r>
              <a:rPr lang="de-DE" baseline="0" dirty="0"/>
              <a:t>&gt;20 Mio. Unique </a:t>
            </a:r>
            <a:r>
              <a:rPr lang="de-DE" baseline="0" dirty="0" err="1"/>
              <a:t>Visitors</a:t>
            </a:r>
            <a:r>
              <a:rPr lang="de-DE" baseline="0" dirty="0"/>
              <a:t> pro Monat</a:t>
            </a:r>
          </a:p>
          <a:p>
            <a:pPr marL="628650" lvl="1" indent="-171450">
              <a:buFontTx/>
              <a:buChar char="-"/>
            </a:pPr>
            <a:r>
              <a:rPr lang="de-DE" baseline="0" dirty="0"/>
              <a:t>Ca. 100GB neue Daten pro Tag</a:t>
            </a:r>
          </a:p>
          <a:p>
            <a:pPr marL="628650" lvl="1" indent="-171450">
              <a:buFontTx/>
              <a:buChar char="-"/>
            </a:pPr>
            <a:r>
              <a:rPr lang="de-DE" baseline="0" dirty="0"/>
              <a:t>&gt; 100 temporäre </a:t>
            </a:r>
            <a:r>
              <a:rPr lang="de-DE" baseline="0" dirty="0" err="1"/>
              <a:t>Hadoop</a:t>
            </a:r>
            <a:r>
              <a:rPr lang="de-DE" baseline="0" dirty="0"/>
              <a:t> Cluster am Tag</a:t>
            </a:r>
          </a:p>
          <a:p>
            <a:pPr marL="628650" lvl="1" indent="-171450">
              <a:buFontTx/>
              <a:buChar char="-"/>
            </a:pPr>
            <a:endParaRPr lang="de-DE" baseline="0" dirty="0"/>
          </a:p>
        </p:txBody>
      </p:sp>
      <p:sp>
        <p:nvSpPr>
          <p:cNvPr id="4" name="Foliennummernplatzhalter 3"/>
          <p:cNvSpPr>
            <a:spLocks noGrp="1"/>
          </p:cNvSpPr>
          <p:nvPr>
            <p:ph type="sldNum" sz="quarter" idx="10"/>
          </p:nvPr>
        </p:nvSpPr>
        <p:spPr/>
        <p:txBody>
          <a:bodyPr/>
          <a:lstStyle/>
          <a:p>
            <a:fld id="{AE0F77AA-7E9C-D64A-B7F3-505536B5D75C}" type="slidenum">
              <a:rPr lang="en-US" smtClean="0"/>
              <a:t>3</a:t>
            </a:fld>
            <a:endParaRPr lang="en-US"/>
          </a:p>
        </p:txBody>
      </p:sp>
    </p:spTree>
    <p:extLst>
      <p:ext uri="{BB962C8B-B14F-4D97-AF65-F5344CB8AC3E}">
        <p14:creationId xmlns:p14="http://schemas.microsoft.com/office/powerpoint/2010/main" val="110393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 Wir </a:t>
            </a:r>
            <a:r>
              <a:rPr lang="de-DE" dirty="0"/>
              <a:t>sind eine IT Beratungs- und Delivery Firma, aber vor </a:t>
            </a:r>
            <a:r>
              <a:rPr lang="de-DE" dirty="0" smtClean="0"/>
              <a:t>allem</a:t>
            </a:r>
            <a:r>
              <a:rPr lang="de-DE" baseline="0" dirty="0" smtClean="0"/>
              <a:t> </a:t>
            </a:r>
            <a:r>
              <a:rPr lang="de-DE" dirty="0" smtClean="0"/>
              <a:t>sind </a:t>
            </a:r>
            <a:r>
              <a:rPr lang="de-DE" dirty="0"/>
              <a:t>eine Community von über 5000 Technologie Enthusiasten</a:t>
            </a:r>
          </a:p>
          <a:p>
            <a:r>
              <a:rPr lang="de-DE" dirty="0" smtClean="0"/>
              <a:t>- Viele </a:t>
            </a:r>
            <a:r>
              <a:rPr lang="de-DE" dirty="0"/>
              <a:t>von den Entwicklern im Raum kennen sicher die Artikel von Martin Fowler und anderen </a:t>
            </a:r>
            <a:r>
              <a:rPr lang="de-DE" dirty="0" err="1"/>
              <a:t>ThoughtLeadern</a:t>
            </a:r>
            <a:r>
              <a:rPr lang="de-DE" dirty="0"/>
              <a:t> die bei TW arbeiten</a:t>
            </a:r>
          </a:p>
          <a:p>
            <a:r>
              <a:rPr lang="de-DE" dirty="0" smtClean="0"/>
              <a:t>- Mit </a:t>
            </a:r>
            <a:r>
              <a:rPr lang="de-DE" dirty="0"/>
              <a:t>Scout verbindet uns eine sehr gute Partnerschaft, die jetzt schon über 3 Jahre andauert</a:t>
            </a:r>
          </a:p>
          <a:p>
            <a:r>
              <a:rPr lang="de-DE" dirty="0" smtClean="0"/>
              <a:t>- So </a:t>
            </a:r>
            <a:r>
              <a:rPr lang="de-DE" dirty="0"/>
              <a:t>haben wir u.a. mit der Hilfe von Scout ein Delivery Center in Barcelona aufgebaut und damit TW Spanien gegründet, unser 42 Office in einem von 15 Ländern </a:t>
            </a:r>
          </a:p>
        </p:txBody>
      </p:sp>
      <p:sp>
        <p:nvSpPr>
          <p:cNvPr id="4" name="Foliennummernplatzhalter 3"/>
          <p:cNvSpPr>
            <a:spLocks noGrp="1"/>
          </p:cNvSpPr>
          <p:nvPr>
            <p:ph type="sldNum" sz="quarter" idx="10"/>
          </p:nvPr>
        </p:nvSpPr>
        <p:spPr/>
        <p:txBody>
          <a:bodyPr/>
          <a:lstStyle/>
          <a:p>
            <a:fld id="{AE0F77AA-7E9C-D64A-B7F3-505536B5D75C}" type="slidenum">
              <a:rPr lang="en-US" smtClean="0"/>
              <a:t>4</a:t>
            </a:fld>
            <a:endParaRPr lang="en-US"/>
          </a:p>
        </p:txBody>
      </p:sp>
    </p:spTree>
    <p:extLst>
      <p:ext uri="{BB962C8B-B14F-4D97-AF65-F5344CB8AC3E}">
        <p14:creationId xmlns:p14="http://schemas.microsoft.com/office/powerpoint/2010/main" val="750301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t>Aus</a:t>
            </a:r>
            <a:r>
              <a:rPr lang="en-US" baseline="0" dirty="0" smtClean="0"/>
              <a:t> </a:t>
            </a:r>
            <a:r>
              <a:rPr lang="en-US" baseline="0" dirty="0" err="1" smtClean="0"/>
              <a:t>Sicht</a:t>
            </a:r>
            <a:r>
              <a:rPr lang="en-US" baseline="0" dirty="0" smtClean="0"/>
              <a:t> des Data Teams!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-&gt; </a:t>
            </a:r>
            <a:r>
              <a:rPr lang="en-US" baseline="0" dirty="0" err="1" smtClean="0"/>
              <a:t>Sonst</a:t>
            </a:r>
            <a:r>
              <a:rPr lang="en-US" baseline="0" dirty="0" smtClean="0"/>
              <a:t> </a:t>
            </a:r>
            <a:r>
              <a:rPr lang="en-US" baseline="0" dirty="0" err="1" smtClean="0"/>
              <a:t>viel</a:t>
            </a:r>
            <a:r>
              <a:rPr lang="en-US" baseline="0" dirty="0" smtClean="0"/>
              <a:t> </a:t>
            </a:r>
            <a:r>
              <a:rPr lang="en-US" baseline="0" dirty="0" err="1" smtClean="0"/>
              <a:t>komplexer</a:t>
            </a:r>
            <a:r>
              <a:rPr lang="en-US" baseline="0" dirty="0" smtClean="0"/>
              <a:t> -&gt; </a:t>
            </a:r>
            <a:r>
              <a:rPr lang="en-US" baseline="0" dirty="0" err="1" smtClean="0"/>
              <a:t>Architektur</a:t>
            </a:r>
            <a:r>
              <a:rPr lang="en-US" baseline="0" dirty="0" smtClean="0"/>
              <a:t> </a:t>
            </a:r>
            <a:r>
              <a:rPr lang="en-US" baseline="0" dirty="0" err="1" smtClean="0"/>
              <a:t>vereinfacht</a:t>
            </a:r>
            <a:r>
              <a:rPr lang="en-US" baseline="0" dirty="0" smtClean="0"/>
              <a:t> </a:t>
            </a:r>
            <a:r>
              <a:rPr lang="en-US" baseline="0" dirty="0" err="1" smtClean="0"/>
              <a:t>dargestellt</a:t>
            </a:r>
            <a:r>
              <a:rPr lang="en-US" baseline="0" dirty="0" smtClean="0"/>
              <a:t>!</a:t>
            </a:r>
          </a:p>
          <a:p>
            <a:endParaRPr lang="en-US" dirty="0" smtClean="0"/>
          </a:p>
          <a:p>
            <a:r>
              <a:rPr lang="en-US" dirty="0" err="1" smtClean="0"/>
              <a:t>Wir</a:t>
            </a:r>
            <a:r>
              <a:rPr lang="en-US" baseline="0" dirty="0" smtClean="0"/>
              <a:t> </a:t>
            </a:r>
            <a:r>
              <a:rPr lang="en-US" baseline="0" dirty="0" err="1" smtClean="0"/>
              <a:t>starten</a:t>
            </a:r>
            <a:r>
              <a:rPr lang="en-US" baseline="0" dirty="0" smtClean="0"/>
              <a:t> in 2007 (</a:t>
            </a:r>
            <a:r>
              <a:rPr lang="en-US" baseline="0" dirty="0" err="1" smtClean="0"/>
              <a:t>manche</a:t>
            </a:r>
            <a:r>
              <a:rPr lang="en-US" baseline="0" dirty="0" smtClean="0"/>
              <a:t> </a:t>
            </a:r>
            <a:r>
              <a:rPr lang="en-US" baseline="0" dirty="0" err="1" smtClean="0"/>
              <a:t>Teile</a:t>
            </a:r>
            <a:r>
              <a:rPr lang="en-US" baseline="0" dirty="0" smtClean="0"/>
              <a:t> </a:t>
            </a:r>
            <a:r>
              <a:rPr lang="en-US" baseline="0" dirty="0" err="1" smtClean="0"/>
              <a:t>sind</a:t>
            </a:r>
            <a:r>
              <a:rPr lang="en-US" baseline="0" dirty="0" smtClean="0"/>
              <a:t> </a:t>
            </a:r>
            <a:r>
              <a:rPr lang="en-US" baseline="0" dirty="0" err="1" smtClean="0"/>
              <a:t>aber</a:t>
            </a:r>
            <a:r>
              <a:rPr lang="en-US" baseline="0" dirty="0" smtClean="0"/>
              <a:t> </a:t>
            </a:r>
            <a:r>
              <a:rPr lang="en-US" baseline="0" dirty="0" err="1" smtClean="0"/>
              <a:t>schon</a:t>
            </a:r>
            <a:r>
              <a:rPr lang="en-US" baseline="0" dirty="0" smtClean="0"/>
              <a:t> </a:t>
            </a:r>
            <a:r>
              <a:rPr lang="en-US" baseline="0" dirty="0" err="1" smtClean="0"/>
              <a:t>älter</a:t>
            </a:r>
            <a:r>
              <a:rPr lang="en-US" baseline="0" dirty="0" smtClean="0"/>
              <a:t>) 10 </a:t>
            </a:r>
            <a:r>
              <a:rPr lang="en-US" baseline="0" dirty="0" err="1" smtClean="0"/>
              <a:t>Jahre</a:t>
            </a:r>
            <a:r>
              <a:rPr lang="en-US" baseline="0" dirty="0" smtClean="0"/>
              <a:t> her!</a:t>
            </a:r>
            <a:endParaRPr lang="en-US" dirty="0" smtClean="0"/>
          </a:p>
          <a:p>
            <a:r>
              <a:rPr lang="en-US" baseline="0" dirty="0" err="1" smtClean="0"/>
              <a:t>Anwendung</a:t>
            </a:r>
            <a:r>
              <a:rPr lang="en-US" baseline="0" dirty="0" smtClean="0"/>
              <a:t>: </a:t>
            </a:r>
            <a:r>
              <a:rPr lang="en-US" baseline="0" dirty="0" err="1" smtClean="0"/>
              <a:t>Saubere</a:t>
            </a:r>
            <a:r>
              <a:rPr lang="en-US" baseline="0" dirty="0" smtClean="0"/>
              <a:t> 3-Schicht-Architektur</a:t>
            </a:r>
          </a:p>
          <a:p>
            <a:pPr marL="171450" indent="-171450">
              <a:buFontTx/>
              <a:buChar char="-"/>
            </a:pPr>
            <a:r>
              <a:rPr lang="en-US" baseline="0" dirty="0" smtClean="0"/>
              <a:t>Web Tier</a:t>
            </a:r>
          </a:p>
          <a:p>
            <a:pPr marL="171450" indent="-171450">
              <a:buFontTx/>
              <a:buChar char="-"/>
            </a:pPr>
            <a:r>
              <a:rPr lang="en-US" baseline="0" dirty="0" smtClean="0"/>
              <a:t>Middle Tier</a:t>
            </a:r>
          </a:p>
          <a:p>
            <a:pPr marL="171450" indent="-171450">
              <a:buFontTx/>
              <a:buChar char="-"/>
            </a:pPr>
            <a:r>
              <a:rPr lang="en-US" baseline="0" dirty="0" smtClean="0"/>
              <a:t>Operative Oracle DB</a:t>
            </a:r>
          </a:p>
          <a:p>
            <a:pPr marL="171450" indent="-171450">
              <a:buFontTx/>
              <a:buChar char="-"/>
            </a:pPr>
            <a:endParaRPr lang="en-US" baseline="0" dirty="0" smtClean="0"/>
          </a:p>
          <a:p>
            <a:pPr marL="0" indent="0">
              <a:buFontTx/>
              <a:buNone/>
            </a:pPr>
            <a:r>
              <a:rPr lang="en-US" baseline="0" dirty="0" smtClean="0"/>
              <a:t>(Klick) </a:t>
            </a:r>
            <a:r>
              <a:rPr lang="en-US" baseline="0" dirty="0" err="1" smtClean="0"/>
              <a:t>Für</a:t>
            </a:r>
            <a:r>
              <a:rPr lang="en-US" baseline="0" dirty="0" smtClean="0"/>
              <a:t> </a:t>
            </a:r>
            <a:r>
              <a:rPr lang="en-US" baseline="0" dirty="0" err="1" smtClean="0"/>
              <a:t>Analysen</a:t>
            </a:r>
            <a:r>
              <a:rPr lang="en-US" baseline="0" dirty="0" smtClean="0"/>
              <a:t> </a:t>
            </a:r>
            <a:r>
              <a:rPr lang="en-US" baseline="0" dirty="0" err="1" smtClean="0"/>
              <a:t>wollte</a:t>
            </a:r>
            <a:r>
              <a:rPr lang="en-US" baseline="0" dirty="0" smtClean="0"/>
              <a:t> Reports </a:t>
            </a:r>
            <a:r>
              <a:rPr lang="en-US" baseline="0" dirty="0" err="1" smtClean="0"/>
              <a:t>ziehen</a:t>
            </a:r>
            <a:endParaRPr lang="en-US" baseline="0" dirty="0" smtClean="0"/>
          </a:p>
          <a:p>
            <a:pPr marL="0" indent="0">
              <a:buFontTx/>
              <a:buNone/>
            </a:pPr>
            <a:r>
              <a:rPr lang="en-US" baseline="0" dirty="0" smtClean="0"/>
              <a:t>(Klick) </a:t>
            </a:r>
            <a:r>
              <a:rPr lang="en-US" baseline="0" dirty="0" err="1" smtClean="0"/>
              <a:t>eigenes</a:t>
            </a:r>
            <a:r>
              <a:rPr lang="en-US" baseline="0" dirty="0" smtClean="0"/>
              <a:t> DWH, um </a:t>
            </a:r>
            <a:r>
              <a:rPr lang="en-US" baseline="0" dirty="0" err="1" smtClean="0"/>
              <a:t>nicht</a:t>
            </a:r>
            <a:r>
              <a:rPr lang="en-US" baseline="0" dirty="0" smtClean="0"/>
              <a:t> die </a:t>
            </a:r>
            <a:r>
              <a:rPr lang="en-US" baseline="0" dirty="0" err="1" smtClean="0"/>
              <a:t>CoreDB</a:t>
            </a:r>
            <a:r>
              <a:rPr lang="en-US" baseline="0" dirty="0" smtClean="0"/>
              <a:t> </a:t>
            </a:r>
            <a:r>
              <a:rPr lang="en-US" baseline="0" dirty="0" err="1" smtClean="0"/>
              <a:t>mit</a:t>
            </a:r>
            <a:r>
              <a:rPr lang="en-US" baseline="0" dirty="0" smtClean="0"/>
              <a:t> </a:t>
            </a:r>
            <a:r>
              <a:rPr lang="en-US" baseline="0" dirty="0" err="1" smtClean="0"/>
              <a:t>analytischen</a:t>
            </a:r>
            <a:r>
              <a:rPr lang="en-US" baseline="0" dirty="0" smtClean="0"/>
              <a:t> </a:t>
            </a:r>
            <a:r>
              <a:rPr lang="en-US" baseline="0" dirty="0" err="1" smtClean="0"/>
              <a:t>Abfragen</a:t>
            </a:r>
            <a:r>
              <a:rPr lang="en-US" baseline="0" dirty="0" smtClean="0"/>
              <a:t> </a:t>
            </a:r>
            <a:r>
              <a:rPr lang="en-US" baseline="0" dirty="0" err="1" smtClean="0"/>
              <a:t>zu</a:t>
            </a:r>
            <a:r>
              <a:rPr lang="en-US" baseline="0" dirty="0" smtClean="0"/>
              <a:t> </a:t>
            </a:r>
            <a:r>
              <a:rPr lang="en-US" baseline="0" dirty="0" err="1" smtClean="0"/>
              <a:t>belasten</a:t>
            </a:r>
            <a:endParaRPr lang="en-US" baseline="0" dirty="0" smtClean="0"/>
          </a:p>
          <a:p>
            <a:endParaRPr lang="en-US" baseline="0" dirty="0" smtClean="0"/>
          </a:p>
          <a:p>
            <a:r>
              <a:rPr lang="en-US" baseline="0" dirty="0" err="1" smtClean="0"/>
              <a:t>Zentrale</a:t>
            </a:r>
            <a:r>
              <a:rPr lang="en-US" baseline="0" dirty="0" smtClean="0"/>
              <a:t> DB -&gt; Staging -&gt; DWH -&gt; BI Tool</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5</a:t>
            </a:fld>
            <a:endParaRPr lang="en-US"/>
          </a:p>
        </p:txBody>
      </p:sp>
    </p:spTree>
    <p:extLst>
      <p:ext uri="{BB962C8B-B14F-4D97-AF65-F5344CB8AC3E}">
        <p14:creationId xmlns:p14="http://schemas.microsoft.com/office/powerpoint/2010/main" val="1524812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err="1"/>
              <a:t>Mehr</a:t>
            </a:r>
            <a:r>
              <a:rPr lang="en-US"/>
              <a:t> </a:t>
            </a:r>
            <a:r>
              <a:rPr lang="en-US" err="1"/>
              <a:t>Systeme</a:t>
            </a:r>
            <a:r>
              <a:rPr lang="en-US"/>
              <a:t> </a:t>
            </a:r>
            <a:r>
              <a:rPr lang="en-US" smtClean="0"/>
              <a:t>integrieren </a:t>
            </a:r>
            <a:r>
              <a:rPr lang="en-US" dirty="0"/>
              <a:t>oft </a:t>
            </a:r>
            <a:r>
              <a:rPr lang="en-US" dirty="0" err="1"/>
              <a:t>direkt</a:t>
            </a:r>
            <a:r>
              <a:rPr lang="en-US" dirty="0"/>
              <a:t> in die </a:t>
            </a:r>
            <a:r>
              <a:rPr lang="en-US" dirty="0" err="1"/>
              <a:t>zentrale</a:t>
            </a:r>
            <a:r>
              <a:rPr lang="en-US" baseline="0" dirty="0"/>
              <a:t> DB -&gt; </a:t>
            </a:r>
            <a:r>
              <a:rPr lang="en-US" baseline="0" dirty="0" err="1"/>
              <a:t>klassische</a:t>
            </a:r>
            <a:r>
              <a:rPr lang="en-US" baseline="0" dirty="0"/>
              <a:t> 3 </a:t>
            </a:r>
            <a:r>
              <a:rPr lang="en-US" baseline="0" dirty="0" err="1"/>
              <a:t>Schichten-Architektur</a:t>
            </a:r>
            <a:r>
              <a:rPr lang="en-US" baseline="0" dirty="0"/>
              <a:t> </a:t>
            </a:r>
            <a:r>
              <a:rPr lang="en-US" baseline="0" dirty="0" err="1"/>
              <a:t>aufgehoben</a:t>
            </a:r>
            <a:endParaRPr lang="en-US" baseline="0" dirty="0"/>
          </a:p>
          <a:p>
            <a:pPr marL="171450" indent="-171450">
              <a:buFontTx/>
              <a:buChar char="-"/>
            </a:pPr>
            <a:r>
              <a:rPr lang="en-US" baseline="0" dirty="0" err="1"/>
              <a:t>Systeme</a:t>
            </a:r>
            <a:r>
              <a:rPr lang="en-US" baseline="0" dirty="0"/>
              <a:t> </a:t>
            </a:r>
            <a:r>
              <a:rPr lang="en-US" baseline="0" dirty="0" err="1"/>
              <a:t>haben</a:t>
            </a:r>
            <a:r>
              <a:rPr lang="en-US" baseline="0" dirty="0"/>
              <a:t> </a:t>
            </a:r>
            <a:r>
              <a:rPr lang="en-US" baseline="0" err="1"/>
              <a:t>unterschiedliche</a:t>
            </a:r>
            <a:r>
              <a:rPr lang="en-US" baseline="0"/>
              <a:t> </a:t>
            </a:r>
            <a:r>
              <a:rPr lang="en-US" baseline="0" smtClean="0"/>
              <a:t>Anforderungen:</a:t>
            </a:r>
            <a:r>
              <a:rPr lang="en-US" smtClean="0"/>
              <a:t> </a:t>
            </a:r>
            <a:r>
              <a:rPr lang="en-US" baseline="0"/>
              <a:t>Mehr </a:t>
            </a:r>
            <a:r>
              <a:rPr lang="en-US" baseline="0" dirty="0" err="1"/>
              <a:t>Schreiblast</a:t>
            </a:r>
            <a:r>
              <a:rPr lang="en-US" baseline="0" dirty="0"/>
              <a:t>, </a:t>
            </a:r>
            <a:r>
              <a:rPr lang="en-US" baseline="0" dirty="0" err="1"/>
              <a:t>hohe</a:t>
            </a:r>
            <a:r>
              <a:rPr lang="en-US" baseline="0" dirty="0"/>
              <a:t> </a:t>
            </a:r>
            <a:r>
              <a:rPr lang="en-US" baseline="0" dirty="0" err="1"/>
              <a:t>Leselast</a:t>
            </a:r>
            <a:r>
              <a:rPr lang="en-US" baseline="0" dirty="0"/>
              <a:t>, Key-Value </a:t>
            </a:r>
            <a:r>
              <a:rPr lang="en-US" baseline="0" dirty="0" err="1"/>
              <a:t>abfragen</a:t>
            </a:r>
            <a:r>
              <a:rPr lang="en-US" baseline="0" dirty="0"/>
              <a:t>, </a:t>
            </a:r>
          </a:p>
          <a:p>
            <a:pPr marL="171450" indent="-171450">
              <a:buFontTx/>
              <a:buChar char="-"/>
            </a:pPr>
            <a:r>
              <a:rPr lang="en-US" baseline="0" dirty="0"/>
              <a:t>&gt; </a:t>
            </a:r>
            <a:r>
              <a:rPr lang="en-US" baseline="0" dirty="0" err="1"/>
              <a:t>klassiches</a:t>
            </a:r>
            <a:r>
              <a:rPr lang="en-US" baseline="0" dirty="0"/>
              <a:t> Problem </a:t>
            </a:r>
            <a:r>
              <a:rPr lang="en-US" baseline="0" dirty="0" err="1"/>
              <a:t>damals</a:t>
            </a:r>
            <a:r>
              <a:rPr lang="en-US" baseline="0" dirty="0"/>
              <a:t>: die One-Size-fits-All-DB </a:t>
            </a:r>
            <a:r>
              <a:rPr lang="en-US" baseline="0" dirty="0" err="1"/>
              <a:t>skaliert</a:t>
            </a:r>
            <a:r>
              <a:rPr lang="en-US" baseline="0" dirty="0"/>
              <a:t> </a:t>
            </a:r>
            <a:r>
              <a:rPr lang="en-US" baseline="0" dirty="0" err="1"/>
              <a:t>nur</a:t>
            </a:r>
            <a:r>
              <a:rPr lang="en-US" baseline="0" dirty="0"/>
              <a:t> </a:t>
            </a:r>
            <a:r>
              <a:rPr lang="en-US" baseline="0" dirty="0" err="1"/>
              <a:t>durch</a:t>
            </a:r>
            <a:r>
              <a:rPr lang="en-US" baseline="0" dirty="0"/>
              <a:t> </a:t>
            </a:r>
            <a:r>
              <a:rPr lang="en-US" baseline="0" dirty="0" err="1"/>
              <a:t>Überweisen</a:t>
            </a:r>
            <a:r>
              <a:rPr lang="en-US" baseline="0" dirty="0"/>
              <a:t> </a:t>
            </a:r>
            <a:r>
              <a:rPr lang="en-US" baseline="0" dirty="0" err="1"/>
              <a:t>immer</a:t>
            </a:r>
            <a:r>
              <a:rPr lang="en-US" baseline="0" dirty="0"/>
              <a:t> </a:t>
            </a:r>
            <a:r>
              <a:rPr lang="en-US" baseline="0" dirty="0" err="1"/>
              <a:t>größerer</a:t>
            </a:r>
            <a:r>
              <a:rPr lang="en-US" baseline="0" dirty="0"/>
              <a:t> </a:t>
            </a:r>
            <a:r>
              <a:rPr lang="en-US" baseline="0" dirty="0" err="1"/>
              <a:t>Beträge</a:t>
            </a:r>
            <a:r>
              <a:rPr lang="en-US" baseline="0" dirty="0"/>
              <a:t> an Oracle, was </a:t>
            </a:r>
            <a:r>
              <a:rPr lang="en-US" baseline="0" dirty="0" err="1"/>
              <a:t>nicht</a:t>
            </a:r>
            <a:r>
              <a:rPr lang="en-US" baseline="0" dirty="0"/>
              <a:t> </a:t>
            </a:r>
            <a:r>
              <a:rPr lang="en-US" baseline="0" dirty="0" err="1"/>
              <a:t>immer</a:t>
            </a:r>
            <a:r>
              <a:rPr lang="en-US" baseline="0" dirty="0"/>
              <a:t> </a:t>
            </a:r>
            <a:r>
              <a:rPr lang="en-US" baseline="0" dirty="0" err="1"/>
              <a:t>sinnvoll</a:t>
            </a:r>
            <a:r>
              <a:rPr lang="en-US" baseline="0" dirty="0"/>
              <a:t> </a:t>
            </a:r>
            <a:r>
              <a:rPr lang="en-US" baseline="0" dirty="0" err="1"/>
              <a:t>ist</a:t>
            </a:r>
            <a:endParaRPr lang="en-US" baseline="0" dirty="0"/>
          </a:p>
          <a:p>
            <a:endParaRPr lang="en-US" dirty="0"/>
          </a:p>
          <a:p>
            <a:r>
              <a:rPr lang="en-US" baseline="0" dirty="0"/>
              <a:t>- </a:t>
            </a:r>
            <a:r>
              <a:rPr lang="en-US" baseline="0" dirty="0" err="1"/>
              <a:t>weitere</a:t>
            </a:r>
            <a:r>
              <a:rPr lang="en-US" baseline="0" dirty="0"/>
              <a:t> </a:t>
            </a:r>
            <a:r>
              <a:rPr lang="en-US" baseline="0" dirty="0" err="1"/>
              <a:t>Applikationen</a:t>
            </a:r>
            <a:r>
              <a:rPr lang="en-US" baseline="0" dirty="0"/>
              <a:t> </a:t>
            </a:r>
            <a:r>
              <a:rPr lang="en-US" baseline="0" dirty="0" err="1"/>
              <a:t>haben</a:t>
            </a:r>
            <a:r>
              <a:rPr lang="en-US" baseline="0" dirty="0"/>
              <a:t> </a:t>
            </a:r>
            <a:r>
              <a:rPr lang="en-US" baseline="0" dirty="0" err="1"/>
              <a:t>Daten</a:t>
            </a:r>
            <a:r>
              <a:rPr lang="en-US" baseline="0" dirty="0"/>
              <a:t> </a:t>
            </a:r>
            <a:r>
              <a:rPr lang="en-US" baseline="0" dirty="0" err="1"/>
              <a:t>für’s</a:t>
            </a:r>
            <a:r>
              <a:rPr lang="en-US" baseline="0" dirty="0"/>
              <a:t> DWH und </a:t>
            </a:r>
            <a:r>
              <a:rPr lang="en-US" baseline="0" dirty="0" err="1"/>
              <a:t>müssen</a:t>
            </a:r>
            <a:r>
              <a:rPr lang="en-US" baseline="0" dirty="0"/>
              <a:t> </a:t>
            </a:r>
            <a:r>
              <a:rPr lang="en-US" baseline="0" dirty="0" err="1"/>
              <a:t>integriert</a:t>
            </a:r>
            <a:r>
              <a:rPr lang="en-US" baseline="0" dirty="0"/>
              <a:t> </a:t>
            </a:r>
            <a:r>
              <a:rPr lang="en-US" baseline="0" dirty="0" err="1"/>
              <a:t>werden</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6</a:t>
            </a:fld>
            <a:endParaRPr lang="en-US"/>
          </a:p>
        </p:txBody>
      </p:sp>
    </p:spTree>
    <p:extLst>
      <p:ext uri="{BB962C8B-B14F-4D97-AF65-F5344CB8AC3E}">
        <p14:creationId xmlns:p14="http://schemas.microsoft.com/office/powerpoint/2010/main" val="1397226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a:t>2013 (</a:t>
            </a:r>
            <a:r>
              <a:rPr lang="en-US" dirty="0" err="1"/>
              <a:t>vor</a:t>
            </a:r>
            <a:r>
              <a:rPr lang="en-US"/>
              <a:t> 4 </a:t>
            </a:r>
            <a:r>
              <a:rPr lang="en-US" dirty="0" err="1"/>
              <a:t>Jahren</a:t>
            </a:r>
            <a:r>
              <a:rPr lang="en-US" dirty="0"/>
              <a:t>):</a:t>
            </a:r>
          </a:p>
          <a:p>
            <a:pPr marL="171450" indent="-171450">
              <a:buFontTx/>
              <a:buChar char="-"/>
            </a:pPr>
            <a:r>
              <a:rPr lang="en-US" dirty="0" err="1"/>
              <a:t>Beginn</a:t>
            </a:r>
            <a:r>
              <a:rPr lang="en-US" baseline="0" dirty="0"/>
              <a:t> des Chaos</a:t>
            </a:r>
          </a:p>
          <a:p>
            <a:pPr marL="171450" indent="-171450">
              <a:buFontTx/>
              <a:buChar char="-"/>
            </a:pPr>
            <a:r>
              <a:rPr lang="en-US" baseline="0" dirty="0"/>
              <a:t>DB-</a:t>
            </a:r>
            <a:r>
              <a:rPr lang="en-US" baseline="0" dirty="0" err="1"/>
              <a:t>Skalierung</a:t>
            </a:r>
            <a:r>
              <a:rPr lang="en-US" baseline="0" dirty="0"/>
              <a:t> </a:t>
            </a:r>
            <a:r>
              <a:rPr lang="en-US" baseline="0" dirty="0" err="1"/>
              <a:t>gelöst</a:t>
            </a:r>
            <a:r>
              <a:rPr lang="en-US" baseline="0" dirty="0"/>
              <a:t> -&gt; </a:t>
            </a:r>
            <a:r>
              <a:rPr lang="en-US" baseline="0" dirty="0" err="1"/>
              <a:t>Denormalisierung</a:t>
            </a:r>
            <a:r>
              <a:rPr lang="en-US" baseline="0" dirty="0"/>
              <a:t>: </a:t>
            </a:r>
            <a:r>
              <a:rPr lang="en-US" baseline="0" dirty="0" err="1"/>
              <a:t>Eigene</a:t>
            </a:r>
            <a:r>
              <a:rPr lang="en-US" baseline="0" dirty="0"/>
              <a:t> DB </a:t>
            </a:r>
            <a:r>
              <a:rPr lang="en-US" baseline="0" dirty="0" err="1"/>
              <a:t>für</a:t>
            </a:r>
            <a:r>
              <a:rPr lang="en-US" baseline="0" dirty="0"/>
              <a:t> </a:t>
            </a:r>
            <a:r>
              <a:rPr lang="en-US" baseline="0" dirty="0" err="1"/>
              <a:t>Suche</a:t>
            </a:r>
            <a:r>
              <a:rPr lang="en-US" baseline="0" dirty="0"/>
              <a:t> und </a:t>
            </a:r>
            <a:r>
              <a:rPr lang="en-US" baseline="0" dirty="0" err="1"/>
              <a:t>Anzeige</a:t>
            </a:r>
            <a:r>
              <a:rPr lang="en-US" baseline="0" dirty="0"/>
              <a:t> von </a:t>
            </a:r>
            <a:r>
              <a:rPr lang="en-US" baseline="0" dirty="0" err="1"/>
              <a:t>Dateilseiten</a:t>
            </a:r>
            <a:r>
              <a:rPr lang="en-US" baseline="0" dirty="0"/>
              <a:t> -&gt; </a:t>
            </a:r>
            <a:r>
              <a:rPr lang="en-US" baseline="0" dirty="0" err="1"/>
              <a:t>Synchronisierung</a:t>
            </a:r>
            <a:r>
              <a:rPr lang="en-US" baseline="0" dirty="0"/>
              <a:t> der </a:t>
            </a:r>
            <a:r>
              <a:rPr lang="en-US" baseline="0" dirty="0" err="1"/>
              <a:t>Daten</a:t>
            </a:r>
            <a:endParaRPr lang="en-US" baseline="0" dirty="0"/>
          </a:p>
          <a:p>
            <a:pPr marL="171450" indent="-171450">
              <a:buFontTx/>
              <a:buChar char="-"/>
            </a:pPr>
            <a:r>
              <a:rPr lang="en-US" baseline="0" dirty="0" err="1"/>
              <a:t>Immer</a:t>
            </a:r>
            <a:r>
              <a:rPr lang="en-US" baseline="0" dirty="0"/>
              <a:t> </a:t>
            </a:r>
            <a:r>
              <a:rPr lang="en-US" baseline="0" dirty="0" err="1"/>
              <a:t>mehr</a:t>
            </a:r>
            <a:r>
              <a:rPr lang="en-US" baseline="0" dirty="0"/>
              <a:t> </a:t>
            </a:r>
            <a:r>
              <a:rPr lang="en-US" baseline="0" dirty="0" err="1"/>
              <a:t>kleinere</a:t>
            </a:r>
            <a:r>
              <a:rPr lang="en-US" baseline="0" dirty="0"/>
              <a:t> </a:t>
            </a:r>
            <a:r>
              <a:rPr lang="en-US" baseline="0" dirty="0" err="1"/>
              <a:t>Applikationen</a:t>
            </a:r>
            <a:r>
              <a:rPr lang="en-US" baseline="0" dirty="0"/>
              <a:t>, die </a:t>
            </a:r>
            <a:r>
              <a:rPr lang="en-US" baseline="0" dirty="0" err="1"/>
              <a:t>Daten</a:t>
            </a:r>
            <a:r>
              <a:rPr lang="en-US" baseline="0" dirty="0"/>
              <a:t> </a:t>
            </a:r>
            <a:r>
              <a:rPr lang="en-US" baseline="0" dirty="0" err="1"/>
              <a:t>bereitstellen</a:t>
            </a:r>
            <a:endParaRPr lang="en-US" baseline="0" dirty="0"/>
          </a:p>
          <a:p>
            <a:pPr marL="171450" indent="-171450">
              <a:buFontTx/>
              <a:buChar char="-"/>
            </a:pPr>
            <a:r>
              <a:rPr lang="en-US" baseline="0" dirty="0" err="1"/>
              <a:t>Immer</a:t>
            </a:r>
            <a:r>
              <a:rPr lang="en-US" baseline="0" dirty="0"/>
              <a:t> </a:t>
            </a:r>
            <a:r>
              <a:rPr lang="en-US" baseline="0" dirty="0" err="1"/>
              <a:t>mehr</a:t>
            </a:r>
            <a:r>
              <a:rPr lang="en-US" baseline="0" dirty="0"/>
              <a:t> </a:t>
            </a:r>
            <a:r>
              <a:rPr lang="en-US" baseline="0" dirty="0" err="1"/>
              <a:t>unstrukturierte</a:t>
            </a:r>
            <a:r>
              <a:rPr lang="en-US" baseline="0" dirty="0"/>
              <a:t> </a:t>
            </a:r>
            <a:r>
              <a:rPr lang="en-US" baseline="0" dirty="0" err="1"/>
              <a:t>Daten</a:t>
            </a:r>
            <a:r>
              <a:rPr lang="en-US" baseline="0" dirty="0"/>
              <a:t>, die </a:t>
            </a:r>
            <a:r>
              <a:rPr lang="en-US" baseline="0" dirty="0" err="1"/>
              <a:t>nicht</a:t>
            </a:r>
            <a:r>
              <a:rPr lang="en-US" baseline="0" dirty="0"/>
              <a:t> in </a:t>
            </a:r>
            <a:r>
              <a:rPr lang="en-US" baseline="0" dirty="0" err="1"/>
              <a:t>unsere</a:t>
            </a:r>
            <a:r>
              <a:rPr lang="en-US" baseline="0" dirty="0"/>
              <a:t> </a:t>
            </a:r>
            <a:r>
              <a:rPr lang="en-US" baseline="0" dirty="0" err="1"/>
              <a:t>klassische</a:t>
            </a:r>
            <a:r>
              <a:rPr lang="en-US" baseline="0" dirty="0"/>
              <a:t> </a:t>
            </a:r>
            <a:r>
              <a:rPr lang="en-US" baseline="0" dirty="0" err="1"/>
              <a:t>relationale</a:t>
            </a:r>
            <a:r>
              <a:rPr lang="en-US" baseline="0" dirty="0"/>
              <a:t> Welt </a:t>
            </a:r>
            <a:r>
              <a:rPr lang="en-US" baseline="0" dirty="0" err="1"/>
              <a:t>passten</a:t>
            </a:r>
            <a:endParaRPr lang="en-US" baseline="0" dirty="0"/>
          </a:p>
          <a:p>
            <a:pPr marL="171450" indent="-171450">
              <a:buFontTx/>
              <a:buChar char="-"/>
            </a:pPr>
            <a:r>
              <a:rPr lang="en-US" baseline="0" dirty="0"/>
              <a:t>Hadoop Cluster </a:t>
            </a:r>
            <a:r>
              <a:rPr lang="en-US" baseline="0" dirty="0" err="1"/>
              <a:t>aufgebaut</a:t>
            </a:r>
            <a:endParaRPr lang="en-US" baseline="0" dirty="0"/>
          </a:p>
          <a:p>
            <a:pPr marL="628650" lvl="1" indent="-171450">
              <a:buFontTx/>
              <a:buChar char="-"/>
            </a:pPr>
            <a:r>
              <a:rPr lang="en-US" baseline="0" dirty="0" err="1"/>
              <a:t>Nicht</a:t>
            </a:r>
            <a:r>
              <a:rPr lang="en-US" baseline="0" dirty="0"/>
              <a:t> </a:t>
            </a:r>
            <a:r>
              <a:rPr lang="en-US" baseline="0" dirty="0" err="1"/>
              <a:t>geeignet</a:t>
            </a:r>
            <a:r>
              <a:rPr lang="en-US" baseline="0" dirty="0"/>
              <a:t> </a:t>
            </a:r>
            <a:r>
              <a:rPr lang="en-US" baseline="0" dirty="0" err="1"/>
              <a:t>für</a:t>
            </a:r>
            <a:r>
              <a:rPr lang="en-US" baseline="0" dirty="0"/>
              <a:t> </a:t>
            </a:r>
            <a:r>
              <a:rPr lang="en-US" baseline="0" dirty="0" err="1"/>
              <a:t>einzelne</a:t>
            </a:r>
            <a:r>
              <a:rPr lang="en-US" baseline="0" dirty="0"/>
              <a:t> Events</a:t>
            </a:r>
          </a:p>
          <a:p>
            <a:pPr marL="628650" lvl="1" indent="-171450">
              <a:buFontTx/>
              <a:buChar char="-"/>
            </a:pPr>
            <a:r>
              <a:rPr lang="en-US" baseline="0" dirty="0"/>
              <a:t>REST-API </a:t>
            </a:r>
            <a:r>
              <a:rPr lang="en-US" baseline="0" dirty="0" err="1"/>
              <a:t>davor</a:t>
            </a:r>
            <a:r>
              <a:rPr lang="en-US" baseline="0" dirty="0"/>
              <a:t>, </a:t>
            </a:r>
            <a:r>
              <a:rPr lang="en-US" baseline="0" dirty="0" err="1"/>
              <a:t>sammelt</a:t>
            </a:r>
            <a:r>
              <a:rPr lang="en-US" baseline="0" dirty="0"/>
              <a:t> Events des </a:t>
            </a:r>
            <a:r>
              <a:rPr lang="en-US" baseline="0" dirty="0" err="1"/>
              <a:t>gleichen</a:t>
            </a:r>
            <a:r>
              <a:rPr lang="en-US" baseline="0" dirty="0"/>
              <a:t> </a:t>
            </a:r>
            <a:r>
              <a:rPr lang="en-US" baseline="0" dirty="0" err="1"/>
              <a:t>Typs</a:t>
            </a:r>
            <a:r>
              <a:rPr lang="en-US" baseline="0" dirty="0"/>
              <a:t> und </a:t>
            </a:r>
            <a:r>
              <a:rPr lang="en-US" baseline="0" dirty="0" err="1"/>
              <a:t>packt</a:t>
            </a:r>
            <a:r>
              <a:rPr lang="en-US" baseline="0" dirty="0"/>
              <a:t> </a:t>
            </a:r>
            <a:r>
              <a:rPr lang="en-US" baseline="0" dirty="0" err="1"/>
              <a:t>sie</a:t>
            </a:r>
            <a:r>
              <a:rPr lang="en-US" baseline="0" dirty="0"/>
              <a:t> in </a:t>
            </a:r>
            <a:r>
              <a:rPr lang="en-US" baseline="0" dirty="0" err="1"/>
              <a:t>größeren</a:t>
            </a:r>
            <a:r>
              <a:rPr lang="en-US" baseline="0" dirty="0"/>
              <a:t> Chunks in HDFS</a:t>
            </a:r>
          </a:p>
          <a:p>
            <a:pPr marL="628650" lvl="1" indent="-171450">
              <a:buFontTx/>
              <a:buChar char="-"/>
            </a:pPr>
            <a:r>
              <a:rPr lang="en-US" baseline="0" dirty="0" err="1"/>
              <a:t>Einfaches</a:t>
            </a:r>
            <a:r>
              <a:rPr lang="en-US" baseline="0" dirty="0"/>
              <a:t> Reporting </a:t>
            </a:r>
            <a:r>
              <a:rPr lang="en-US" baseline="0" dirty="0" err="1"/>
              <a:t>für</a:t>
            </a:r>
            <a:r>
              <a:rPr lang="en-US" baseline="0" dirty="0"/>
              <a:t> </a:t>
            </a:r>
            <a:r>
              <a:rPr lang="en-US" baseline="0" dirty="0" err="1"/>
              <a:t>Applikationen</a:t>
            </a:r>
            <a:r>
              <a:rPr lang="en-US" baseline="0" dirty="0"/>
              <a:t> </a:t>
            </a:r>
          </a:p>
          <a:p>
            <a:pPr marL="628650" lvl="1" indent="-171450">
              <a:buFontTx/>
              <a:buChar char="-"/>
            </a:pPr>
            <a:r>
              <a:rPr lang="en-US" baseline="0" dirty="0"/>
              <a:t>JSON </a:t>
            </a:r>
            <a:r>
              <a:rPr lang="en-US" baseline="0" dirty="0" err="1"/>
              <a:t>setzt</a:t>
            </a:r>
            <a:r>
              <a:rPr lang="en-US" baseline="0" dirty="0"/>
              <a:t> </a:t>
            </a:r>
            <a:r>
              <a:rPr lang="en-US" baseline="0" dirty="0" err="1"/>
              <a:t>sich</a:t>
            </a:r>
            <a:r>
              <a:rPr lang="en-US" baseline="0" dirty="0"/>
              <a:t> </a:t>
            </a:r>
            <a:r>
              <a:rPr lang="en-US" baseline="0" dirty="0" err="1"/>
              <a:t>für</a:t>
            </a:r>
            <a:r>
              <a:rPr lang="en-US" baseline="0" dirty="0"/>
              <a:t> Business-Reporting </a:t>
            </a:r>
            <a:r>
              <a:rPr lang="en-US" baseline="0" dirty="0" err="1"/>
              <a:t>durch</a:t>
            </a:r>
            <a:r>
              <a:rPr lang="en-US" baseline="0" dirty="0"/>
              <a:t>, </a:t>
            </a:r>
            <a:r>
              <a:rPr lang="en-US" baseline="0" dirty="0" err="1"/>
              <a:t>ganz</a:t>
            </a:r>
            <a:r>
              <a:rPr lang="en-US" baseline="0" dirty="0"/>
              <a:t> </a:t>
            </a:r>
            <a:r>
              <a:rPr lang="en-US" baseline="0" dirty="0" err="1"/>
              <a:t>anders</a:t>
            </a:r>
            <a:r>
              <a:rPr lang="en-US" baseline="0" dirty="0"/>
              <a:t> </a:t>
            </a:r>
            <a:r>
              <a:rPr lang="en-US" baseline="0" dirty="0" err="1"/>
              <a:t>als</a:t>
            </a:r>
            <a:r>
              <a:rPr lang="en-US" baseline="0" dirty="0"/>
              <a:t> die </a:t>
            </a:r>
            <a:r>
              <a:rPr lang="en-US" baseline="0" dirty="0" err="1"/>
              <a:t>relationale</a:t>
            </a:r>
            <a:r>
              <a:rPr lang="en-US" baseline="0" dirty="0"/>
              <a:t> Welt</a:t>
            </a:r>
          </a:p>
          <a:p>
            <a:pPr marL="628650" lvl="1" indent="-171450">
              <a:buFontTx/>
              <a:buChar char="-"/>
            </a:pPr>
            <a:r>
              <a:rPr lang="en-US" baseline="0" dirty="0" err="1"/>
              <a:t>Standardisierung</a:t>
            </a:r>
            <a:r>
              <a:rPr lang="en-US" baseline="0" dirty="0"/>
              <a:t> </a:t>
            </a:r>
            <a:r>
              <a:rPr lang="en-US" baseline="0" dirty="0" err="1"/>
              <a:t>durch</a:t>
            </a:r>
            <a:r>
              <a:rPr lang="en-US" baseline="0" dirty="0"/>
              <a:t> </a:t>
            </a:r>
            <a:r>
              <a:rPr lang="en-US" baseline="0" dirty="0" err="1"/>
              <a:t>einheitliche</a:t>
            </a:r>
            <a:r>
              <a:rPr lang="en-US" baseline="0" dirty="0"/>
              <a:t> IDs</a:t>
            </a:r>
          </a:p>
          <a:p>
            <a:pPr marL="628650" lvl="1" indent="-171450">
              <a:buFontTx/>
              <a:buChar char="-"/>
            </a:pPr>
            <a:r>
              <a:rPr lang="en-US" baseline="0" dirty="0" err="1"/>
              <a:t>Direkte</a:t>
            </a:r>
            <a:r>
              <a:rPr lang="en-US" baseline="0" dirty="0"/>
              <a:t> </a:t>
            </a:r>
            <a:r>
              <a:rPr lang="en-US" baseline="0" dirty="0" err="1"/>
              <a:t>Anbindung</a:t>
            </a:r>
            <a:r>
              <a:rPr lang="en-US" baseline="0" dirty="0"/>
              <a:t> an BI Tools</a:t>
            </a:r>
          </a:p>
          <a:p>
            <a:pPr marL="628650" lvl="1" indent="-171450">
              <a:buFontTx/>
              <a:buChar char="-"/>
            </a:pPr>
            <a:r>
              <a:rPr lang="en-US" baseline="0" dirty="0" err="1"/>
              <a:t>Immer</a:t>
            </a:r>
            <a:r>
              <a:rPr lang="en-US" baseline="0" dirty="0"/>
              <a:t> </a:t>
            </a:r>
            <a:r>
              <a:rPr lang="en-US" baseline="0" dirty="0" err="1"/>
              <a:t>mehr</a:t>
            </a:r>
            <a:r>
              <a:rPr lang="en-US" baseline="0" dirty="0"/>
              <a:t> </a:t>
            </a:r>
            <a:r>
              <a:rPr lang="en-US" baseline="0" dirty="0" err="1"/>
              <a:t>Analysten</a:t>
            </a:r>
            <a:r>
              <a:rPr lang="en-US" baseline="0" dirty="0"/>
              <a:t> und </a:t>
            </a:r>
            <a:r>
              <a:rPr lang="en-US" baseline="0" dirty="0" err="1"/>
              <a:t>DataScientisten</a:t>
            </a:r>
            <a:r>
              <a:rPr lang="en-US" baseline="0" dirty="0"/>
              <a:t> </a:t>
            </a:r>
            <a:r>
              <a:rPr lang="en-US" baseline="0" err="1"/>
              <a:t>arbeiten</a:t>
            </a:r>
            <a:r>
              <a:rPr lang="en-US" baseline="0"/>
              <a:t> </a:t>
            </a:r>
            <a:r>
              <a:rPr lang="en-US" dirty="0" err="1"/>
              <a:t>auch</a:t>
            </a:r>
            <a:r>
              <a:rPr lang="en-US"/>
              <a:t> </a:t>
            </a:r>
            <a:r>
              <a:rPr lang="en-US" baseline="0"/>
              <a:t>direkt </a:t>
            </a:r>
            <a:r>
              <a:rPr lang="en-US" baseline="0" dirty="0"/>
              <a:t>auf Hadoop</a:t>
            </a:r>
          </a:p>
        </p:txBody>
      </p:sp>
      <p:sp>
        <p:nvSpPr>
          <p:cNvPr id="4" name="Slide Number Placeholder 3"/>
          <p:cNvSpPr>
            <a:spLocks noGrp="1"/>
          </p:cNvSpPr>
          <p:nvPr>
            <p:ph type="sldNum" sz="quarter" idx="10"/>
          </p:nvPr>
        </p:nvSpPr>
        <p:spPr/>
        <p:txBody>
          <a:bodyPr/>
          <a:lstStyle/>
          <a:p>
            <a:fld id="{AE0F77AA-7E9C-D64A-B7F3-505536B5D75C}" type="slidenum">
              <a:rPr lang="en-US" smtClean="0"/>
              <a:t>7</a:t>
            </a:fld>
            <a:endParaRPr lang="en-US"/>
          </a:p>
        </p:txBody>
      </p:sp>
    </p:spTree>
    <p:extLst>
      <p:ext uri="{BB962C8B-B14F-4D97-AF65-F5344CB8AC3E}">
        <p14:creationId xmlns:p14="http://schemas.microsoft.com/office/powerpoint/2010/main" val="1434137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2015:</a:t>
            </a:r>
          </a:p>
          <a:p>
            <a:pPr marL="171450" indent="-171450">
              <a:buFontTx/>
              <a:buChar char="-"/>
            </a:pPr>
            <a:r>
              <a:rPr lang="en-US" dirty="0" smtClean="0"/>
              <a:t>Das Chaos </a:t>
            </a:r>
            <a:r>
              <a:rPr lang="en-US" dirty="0" err="1" smtClean="0"/>
              <a:t>ist</a:t>
            </a:r>
            <a:r>
              <a:rPr lang="en-US" baseline="0" dirty="0" smtClean="0"/>
              <a:t> </a:t>
            </a:r>
            <a:r>
              <a:rPr lang="en-US" baseline="0" dirty="0" err="1" smtClean="0"/>
              <a:t>perfekt</a:t>
            </a:r>
            <a:r>
              <a:rPr lang="en-US" baseline="0" dirty="0" smtClean="0"/>
              <a:t>!</a:t>
            </a:r>
          </a:p>
          <a:p>
            <a:pPr marL="171450" indent="-171450">
              <a:buFontTx/>
              <a:buChar char="-"/>
            </a:pPr>
            <a:r>
              <a:rPr lang="en-US" baseline="0" dirty="0" err="1" smtClean="0"/>
              <a:t>Immer</a:t>
            </a:r>
            <a:r>
              <a:rPr lang="en-US" baseline="0" dirty="0" smtClean="0"/>
              <a:t> </a:t>
            </a:r>
            <a:r>
              <a:rPr lang="en-US" baseline="0" dirty="0" err="1" smtClean="0"/>
              <a:t>mehr</a:t>
            </a:r>
            <a:r>
              <a:rPr lang="en-US" baseline="0" dirty="0" smtClean="0"/>
              <a:t> </a:t>
            </a:r>
            <a:r>
              <a:rPr lang="en-US" baseline="0" dirty="0" err="1" smtClean="0"/>
              <a:t>Applikationen</a:t>
            </a:r>
            <a:endParaRPr lang="en-US" baseline="0" dirty="0" smtClean="0"/>
          </a:p>
          <a:p>
            <a:pPr marL="171450" indent="-171450">
              <a:buFontTx/>
              <a:buChar char="-"/>
            </a:pPr>
            <a:r>
              <a:rPr lang="en-US" baseline="0" dirty="0" smtClean="0"/>
              <a:t>Cloud-Strategy der Firma -&gt; </a:t>
            </a:r>
            <a:r>
              <a:rPr lang="en-US" baseline="0" dirty="0" err="1" smtClean="0"/>
              <a:t>alle</a:t>
            </a:r>
            <a:r>
              <a:rPr lang="en-US" baseline="0" dirty="0" smtClean="0"/>
              <a:t> </a:t>
            </a:r>
            <a:r>
              <a:rPr lang="en-US" baseline="0" dirty="0" err="1" smtClean="0"/>
              <a:t>gehen</a:t>
            </a:r>
            <a:r>
              <a:rPr lang="en-US" baseline="0" dirty="0" smtClean="0"/>
              <a:t> </a:t>
            </a:r>
            <a:r>
              <a:rPr lang="en-US" baseline="0" dirty="0" err="1" smtClean="0"/>
              <a:t>über</a:t>
            </a:r>
            <a:r>
              <a:rPr lang="en-US" baseline="0" dirty="0" smtClean="0"/>
              <a:t> </a:t>
            </a:r>
            <a:r>
              <a:rPr lang="en-US" baseline="0" dirty="0" err="1" smtClean="0"/>
              <a:t>kurz</a:t>
            </a:r>
            <a:r>
              <a:rPr lang="en-US" baseline="0" dirty="0" smtClean="0"/>
              <a:t> </a:t>
            </a:r>
            <a:r>
              <a:rPr lang="en-US" baseline="0" dirty="0" err="1" smtClean="0"/>
              <a:t>oder</a:t>
            </a:r>
            <a:r>
              <a:rPr lang="en-US" baseline="0" dirty="0" smtClean="0"/>
              <a:t> </a:t>
            </a:r>
            <a:r>
              <a:rPr lang="en-US" baseline="0" dirty="0" err="1" smtClean="0"/>
              <a:t>lang</a:t>
            </a:r>
            <a:r>
              <a:rPr lang="en-US" baseline="0" dirty="0" smtClean="0"/>
              <a:t> in die Cloud</a:t>
            </a:r>
          </a:p>
          <a:p>
            <a:pPr marL="171450" indent="-171450">
              <a:buFontTx/>
              <a:buChar char="-"/>
            </a:pPr>
            <a:r>
              <a:rPr lang="en-US" baseline="0" dirty="0" err="1" smtClean="0"/>
              <a:t>Ständige</a:t>
            </a:r>
            <a:r>
              <a:rPr lang="en-US" baseline="0" dirty="0" smtClean="0"/>
              <a:t> </a:t>
            </a:r>
            <a:r>
              <a:rPr lang="en-US" baseline="0" dirty="0" err="1" smtClean="0"/>
              <a:t>Wartung</a:t>
            </a:r>
            <a:r>
              <a:rPr lang="en-US" baseline="0" dirty="0" smtClean="0"/>
              <a:t> Mappings ins DWH</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Ständiges</a:t>
            </a:r>
            <a:r>
              <a:rPr lang="en-US" baseline="0" dirty="0" smtClean="0"/>
              <a:t> </a:t>
            </a:r>
            <a:r>
              <a:rPr lang="en-US" baseline="0" dirty="0" err="1" smtClean="0"/>
              <a:t>Einsammeln</a:t>
            </a:r>
            <a:r>
              <a:rPr lang="en-US" baseline="0" dirty="0" smtClean="0"/>
              <a:t> von </a:t>
            </a:r>
            <a:r>
              <a:rPr lang="en-US" baseline="0" dirty="0" err="1" smtClean="0"/>
              <a:t>Metadaten</a:t>
            </a:r>
            <a:r>
              <a:rPr lang="en-US" baseline="0" dirty="0" smtClean="0"/>
              <a:t> </a:t>
            </a:r>
            <a:r>
              <a:rPr lang="en-US" baseline="0" dirty="0" err="1" smtClean="0"/>
              <a:t>zu</a:t>
            </a:r>
            <a:r>
              <a:rPr lang="en-US" baseline="0" dirty="0" smtClean="0"/>
              <a:t> den </a:t>
            </a:r>
            <a:r>
              <a:rPr lang="en-US" baseline="0" dirty="0" err="1" smtClean="0"/>
              <a:t>Daten</a:t>
            </a:r>
            <a:endParaRPr lang="en-US"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err="1" smtClean="0"/>
              <a:t>Wartung</a:t>
            </a:r>
            <a:r>
              <a:rPr lang="en-US" baseline="0" dirty="0" smtClean="0"/>
              <a:t> </a:t>
            </a:r>
            <a:r>
              <a:rPr lang="en-US" baseline="0" dirty="0" err="1" smtClean="0"/>
              <a:t>nahm</a:t>
            </a:r>
            <a:r>
              <a:rPr lang="en-US" baseline="0" dirty="0" smtClean="0"/>
              <a:t> </a:t>
            </a:r>
            <a:r>
              <a:rPr lang="en-US" baseline="0" dirty="0" err="1" smtClean="0"/>
              <a:t>einen</a:t>
            </a:r>
            <a:r>
              <a:rPr lang="en-US" baseline="0" dirty="0" smtClean="0"/>
              <a:t> </a:t>
            </a:r>
            <a:r>
              <a:rPr lang="en-US" baseline="0" dirty="0" err="1" smtClean="0"/>
              <a:t>Großteil</a:t>
            </a:r>
            <a:r>
              <a:rPr lang="en-US" baseline="0" dirty="0" smtClean="0"/>
              <a:t> der </a:t>
            </a:r>
            <a:r>
              <a:rPr lang="en-US" baseline="0" dirty="0" err="1" smtClean="0"/>
              <a:t>Arbeit</a:t>
            </a:r>
            <a:r>
              <a:rPr lang="en-US" baseline="0" dirty="0" smtClean="0"/>
              <a:t> </a:t>
            </a:r>
            <a:r>
              <a:rPr lang="en-US" baseline="0" dirty="0" err="1" smtClean="0"/>
              <a:t>ein</a:t>
            </a:r>
            <a:endParaRPr lang="en-US" baseline="0" dirty="0" smtClean="0"/>
          </a:p>
          <a:p>
            <a:pPr marL="171450" indent="-171450">
              <a:buFontTx/>
              <a:buChar char="-"/>
            </a:pPr>
            <a:r>
              <a:rPr lang="en-US" baseline="0" dirty="0" err="1" smtClean="0"/>
              <a:t>Zentrales</a:t>
            </a:r>
            <a:r>
              <a:rPr lang="en-US" baseline="0" dirty="0" smtClean="0"/>
              <a:t> Bottleneck </a:t>
            </a:r>
            <a:r>
              <a:rPr lang="en-US" baseline="0" dirty="0" err="1" smtClean="0"/>
              <a:t>für</a:t>
            </a:r>
            <a:r>
              <a:rPr lang="en-US" baseline="0" dirty="0" smtClean="0"/>
              <a:t> </a:t>
            </a:r>
            <a:r>
              <a:rPr lang="en-US" baseline="0" dirty="0" err="1" smtClean="0"/>
              <a:t>Änderung</a:t>
            </a:r>
            <a:r>
              <a:rPr lang="en-US" baseline="0" dirty="0" smtClean="0"/>
              <a:t> am Schema</a:t>
            </a:r>
          </a:p>
          <a:p>
            <a:pPr marL="171450" indent="-171450">
              <a:buFontTx/>
              <a:buChar char="-"/>
            </a:pPr>
            <a:r>
              <a:rPr lang="en-US" baseline="0" dirty="0" err="1" smtClean="0"/>
              <a:t>Immer</a:t>
            </a:r>
            <a:r>
              <a:rPr lang="en-US" baseline="0" dirty="0" smtClean="0"/>
              <a:t> </a:t>
            </a:r>
            <a:r>
              <a:rPr lang="en-US" baseline="0" dirty="0" err="1" smtClean="0"/>
              <a:t>mehr</a:t>
            </a:r>
            <a:r>
              <a:rPr lang="en-US" baseline="0" dirty="0" smtClean="0"/>
              <a:t> </a:t>
            </a:r>
            <a:r>
              <a:rPr lang="en-US" baseline="0" dirty="0" err="1" smtClean="0"/>
              <a:t>Leute</a:t>
            </a:r>
            <a:r>
              <a:rPr lang="en-US" baseline="0" dirty="0" smtClean="0"/>
              <a:t> </a:t>
            </a:r>
            <a:r>
              <a:rPr lang="en-US" baseline="0" dirty="0" err="1" smtClean="0"/>
              <a:t>unzufrieden</a:t>
            </a:r>
            <a:r>
              <a:rPr lang="en-US" baseline="0" dirty="0" smtClean="0"/>
              <a:t>, </a:t>
            </a:r>
            <a:r>
              <a:rPr lang="en-US" baseline="0" dirty="0" err="1" smtClean="0"/>
              <a:t>konnten</a:t>
            </a:r>
            <a:r>
              <a:rPr lang="en-US" baseline="0" dirty="0" smtClean="0"/>
              <a:t> DWH-</a:t>
            </a:r>
            <a:r>
              <a:rPr lang="en-US" baseline="0" dirty="0" err="1" smtClean="0"/>
              <a:t>Daten</a:t>
            </a:r>
            <a:r>
              <a:rPr lang="en-US" baseline="0" dirty="0" smtClean="0"/>
              <a:t> </a:t>
            </a:r>
            <a:r>
              <a:rPr lang="en-US" baseline="0" dirty="0" err="1" smtClean="0"/>
              <a:t>nicht</a:t>
            </a:r>
            <a:r>
              <a:rPr lang="en-US" baseline="0" dirty="0" smtClean="0"/>
              <a:t> </a:t>
            </a:r>
            <a:r>
              <a:rPr lang="en-US" baseline="0" dirty="0" err="1" smtClean="0"/>
              <a:t>mit</a:t>
            </a:r>
            <a:r>
              <a:rPr lang="en-US" baseline="0" dirty="0" smtClean="0"/>
              <a:t> </a:t>
            </a:r>
            <a:r>
              <a:rPr lang="en-US" baseline="0" dirty="0" err="1" smtClean="0"/>
              <a:t>anderen</a:t>
            </a:r>
            <a:r>
              <a:rPr lang="en-US" baseline="0" dirty="0" smtClean="0"/>
              <a:t> </a:t>
            </a:r>
            <a:r>
              <a:rPr lang="en-US" baseline="0" dirty="0" err="1" smtClean="0"/>
              <a:t>Daten</a:t>
            </a:r>
            <a:r>
              <a:rPr lang="en-US" baseline="0" dirty="0" smtClean="0"/>
              <a:t> </a:t>
            </a:r>
            <a:r>
              <a:rPr lang="en-US" baseline="0" dirty="0" err="1" smtClean="0"/>
              <a:t>verknüpfen</a:t>
            </a:r>
            <a:endParaRPr lang="en-US" baseline="0" dirty="0" smtClean="0"/>
          </a:p>
          <a:p>
            <a:pPr marL="171450" indent="-171450">
              <a:buFontTx/>
              <a:buChar char="-"/>
            </a:pPr>
            <a:r>
              <a:rPr lang="en-US" baseline="0" dirty="0" err="1" smtClean="0"/>
              <a:t>Wir</a:t>
            </a:r>
            <a:r>
              <a:rPr lang="en-US" baseline="0" dirty="0" smtClean="0"/>
              <a:t> </a:t>
            </a:r>
            <a:r>
              <a:rPr lang="en-US" baseline="0" dirty="0" err="1" smtClean="0"/>
              <a:t>mussten</a:t>
            </a:r>
            <a:r>
              <a:rPr lang="en-US" baseline="0" dirty="0" smtClean="0"/>
              <a:t> </a:t>
            </a:r>
            <a:r>
              <a:rPr lang="en-US" baseline="0" dirty="0" err="1" smtClean="0"/>
              <a:t>etwas</a:t>
            </a:r>
            <a:r>
              <a:rPr lang="en-US" baseline="0" dirty="0" smtClean="0"/>
              <a:t> </a:t>
            </a:r>
            <a:r>
              <a:rPr lang="en-US" baseline="0" dirty="0" err="1" smtClean="0"/>
              <a:t>ändern</a:t>
            </a:r>
            <a:endParaRPr lang="en-US" baseline="0" dirty="0" smtClean="0"/>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8</a:t>
            </a:fld>
            <a:endParaRPr lang="en-US"/>
          </a:p>
        </p:txBody>
      </p:sp>
    </p:spTree>
    <p:extLst>
      <p:ext uri="{BB962C8B-B14F-4D97-AF65-F5344CB8AC3E}">
        <p14:creationId xmlns:p14="http://schemas.microsoft.com/office/powerpoint/2010/main" val="853409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2017:</a:t>
            </a:r>
          </a:p>
          <a:p>
            <a:r>
              <a:rPr lang="en-US" dirty="0" smtClean="0"/>
              <a:t>- (Klick) BI Developer</a:t>
            </a:r>
            <a:r>
              <a:rPr lang="en-US" baseline="0" dirty="0" smtClean="0"/>
              <a:t> und Data Engineering </a:t>
            </a:r>
            <a:r>
              <a:rPr lang="en-US" baseline="0" dirty="0" err="1" smtClean="0"/>
              <a:t>zusammengeworfen</a:t>
            </a:r>
            <a:r>
              <a:rPr lang="en-US" baseline="0" dirty="0" smtClean="0"/>
              <a:t> und </a:t>
            </a:r>
            <a:r>
              <a:rPr lang="en-US" baseline="0" dirty="0" err="1" smtClean="0"/>
              <a:t>ein</a:t>
            </a:r>
            <a:r>
              <a:rPr lang="en-US" baseline="0" dirty="0" smtClean="0"/>
              <a:t> </a:t>
            </a:r>
            <a:r>
              <a:rPr lang="en-US" dirty="0" smtClean="0"/>
              <a:t>Team</a:t>
            </a:r>
            <a:r>
              <a:rPr lang="en-US" baseline="0" dirty="0" smtClean="0"/>
              <a:t> </a:t>
            </a:r>
            <a:r>
              <a:rPr lang="en-US" baseline="0" dirty="0" err="1" smtClean="0"/>
              <a:t>daraus</a:t>
            </a:r>
            <a:r>
              <a:rPr lang="en-US" baseline="0" dirty="0" smtClean="0"/>
              <a:t> </a:t>
            </a:r>
            <a:r>
              <a:rPr lang="en-US" baseline="0" dirty="0" err="1" smtClean="0"/>
              <a:t>gemacht</a:t>
            </a:r>
            <a:endParaRPr lang="en-US" dirty="0" smtClean="0"/>
          </a:p>
          <a:p>
            <a:pPr marL="171450" indent="-171450">
              <a:buFontTx/>
              <a:buChar char="-"/>
            </a:pPr>
            <a:r>
              <a:rPr lang="en-US" dirty="0" smtClean="0"/>
              <a:t>(Klick) </a:t>
            </a:r>
            <a:r>
              <a:rPr lang="en-US" dirty="0" err="1" smtClean="0"/>
              <a:t>Zentraler</a:t>
            </a:r>
            <a:r>
              <a:rPr lang="en-US" dirty="0" smtClean="0"/>
              <a:t> Data Lake in der</a:t>
            </a:r>
            <a:r>
              <a:rPr lang="en-US" baseline="0" dirty="0" smtClean="0"/>
              <a:t> Cloud:</a:t>
            </a:r>
          </a:p>
          <a:p>
            <a:pPr marL="628650" lvl="1" indent="-171450">
              <a:buFontTx/>
              <a:buChar char="-"/>
            </a:pPr>
            <a:r>
              <a:rPr lang="en-US" baseline="0" dirty="0" err="1" smtClean="0"/>
              <a:t>Als</a:t>
            </a:r>
            <a:r>
              <a:rPr lang="en-US" baseline="0" dirty="0" smtClean="0"/>
              <a:t> </a:t>
            </a:r>
            <a:r>
              <a:rPr lang="en-US" baseline="0" dirty="0" err="1" smtClean="0"/>
              <a:t>führendes</a:t>
            </a:r>
            <a:r>
              <a:rPr lang="en-US" baseline="0" dirty="0" smtClean="0"/>
              <a:t> System </a:t>
            </a:r>
            <a:r>
              <a:rPr lang="en-US" baseline="0" dirty="0" err="1" smtClean="0"/>
              <a:t>für</a:t>
            </a:r>
            <a:r>
              <a:rPr lang="en-US" baseline="0" dirty="0" smtClean="0"/>
              <a:t> </a:t>
            </a:r>
            <a:r>
              <a:rPr lang="en-US" baseline="0" dirty="0" err="1" smtClean="0"/>
              <a:t>sktrukturierte</a:t>
            </a:r>
            <a:r>
              <a:rPr lang="en-US" baseline="0" dirty="0" smtClean="0"/>
              <a:t> und </a:t>
            </a:r>
            <a:r>
              <a:rPr lang="en-US" baseline="0" dirty="0" err="1" smtClean="0"/>
              <a:t>unstrukturierte</a:t>
            </a:r>
            <a:r>
              <a:rPr lang="en-US" baseline="0" dirty="0" smtClean="0"/>
              <a:t> </a:t>
            </a:r>
            <a:r>
              <a:rPr lang="en-US" baseline="0" dirty="0" err="1" smtClean="0"/>
              <a:t>Daten</a:t>
            </a:r>
            <a:r>
              <a:rPr lang="en-US" baseline="0" dirty="0" smtClean="0"/>
              <a:t>, </a:t>
            </a:r>
            <a:r>
              <a:rPr lang="en-US" baseline="0" dirty="0" err="1" smtClean="0"/>
              <a:t>damit</a:t>
            </a:r>
            <a:r>
              <a:rPr lang="en-US" baseline="0" dirty="0" smtClean="0"/>
              <a:t> war </a:t>
            </a:r>
            <a:r>
              <a:rPr lang="en-US" baseline="0" dirty="0" err="1" smtClean="0"/>
              <a:t>ein</a:t>
            </a:r>
            <a:r>
              <a:rPr lang="en-US" baseline="0" dirty="0" smtClean="0"/>
              <a:t> </a:t>
            </a:r>
            <a:r>
              <a:rPr lang="en-US" baseline="0" dirty="0" err="1" smtClean="0"/>
              <a:t>Verknüpfen</a:t>
            </a:r>
            <a:r>
              <a:rPr lang="en-US" baseline="0" dirty="0" smtClean="0"/>
              <a:t> </a:t>
            </a:r>
            <a:r>
              <a:rPr lang="en-US" baseline="0" dirty="0" err="1" smtClean="0"/>
              <a:t>aller</a:t>
            </a:r>
            <a:r>
              <a:rPr lang="en-US" baseline="0" dirty="0" smtClean="0"/>
              <a:t> </a:t>
            </a:r>
            <a:r>
              <a:rPr lang="en-US" baseline="0" dirty="0" err="1" smtClean="0"/>
              <a:t>Daten</a:t>
            </a:r>
            <a:r>
              <a:rPr lang="en-US" baseline="0" dirty="0" smtClean="0"/>
              <a:t> </a:t>
            </a:r>
            <a:r>
              <a:rPr lang="en-US" baseline="0" dirty="0" err="1" smtClean="0"/>
              <a:t>gewährleistet</a:t>
            </a:r>
            <a:endParaRPr lang="en-US" baseline="0" dirty="0" smtClean="0"/>
          </a:p>
          <a:p>
            <a:pPr marL="628650" lvl="1" indent="-171450">
              <a:buFontTx/>
              <a:buChar char="-"/>
            </a:pPr>
            <a:r>
              <a:rPr lang="en-US" baseline="0" dirty="0" err="1" smtClean="0"/>
              <a:t>Warum</a:t>
            </a:r>
            <a:r>
              <a:rPr lang="en-US" baseline="0" dirty="0" smtClean="0"/>
              <a:t> S3? </a:t>
            </a:r>
          </a:p>
          <a:p>
            <a:pPr marL="1085850" lvl="2" indent="-171450">
              <a:buFontTx/>
              <a:buChar char="-"/>
            </a:pPr>
            <a:r>
              <a:rPr lang="en-US" baseline="0" dirty="0" err="1" smtClean="0"/>
              <a:t>Billig</a:t>
            </a:r>
            <a:r>
              <a:rPr lang="en-US" baseline="0" dirty="0" smtClean="0"/>
              <a:t>, </a:t>
            </a:r>
            <a:r>
              <a:rPr lang="en-US" baseline="0" dirty="0" err="1" smtClean="0"/>
              <a:t>günstiger</a:t>
            </a:r>
            <a:r>
              <a:rPr lang="en-US" baseline="0" dirty="0" smtClean="0"/>
              <a:t> </a:t>
            </a:r>
            <a:r>
              <a:rPr lang="en-US" baseline="0" dirty="0" err="1" smtClean="0"/>
              <a:t>als</a:t>
            </a:r>
            <a:r>
              <a:rPr lang="en-US" baseline="0" dirty="0" smtClean="0"/>
              <a:t> EC2 auf EBS</a:t>
            </a:r>
          </a:p>
          <a:p>
            <a:pPr marL="1085850" lvl="2" indent="-171450">
              <a:buFontTx/>
              <a:buChar char="-"/>
            </a:pPr>
            <a:r>
              <a:rPr lang="en-US" baseline="0" dirty="0" err="1" smtClean="0"/>
              <a:t>Verlässlich</a:t>
            </a:r>
            <a:r>
              <a:rPr lang="en-US" baseline="0" dirty="0" smtClean="0"/>
              <a:t>: 7 9nen, </a:t>
            </a:r>
          </a:p>
          <a:p>
            <a:pPr marL="1085850" lvl="2" indent="-171450">
              <a:buFontTx/>
              <a:buChar char="-"/>
            </a:pPr>
            <a:r>
              <a:rPr lang="en-US" baseline="0" dirty="0" smtClean="0"/>
              <a:t>in </a:t>
            </a:r>
            <a:r>
              <a:rPr lang="en-US" baseline="0" dirty="0" err="1" smtClean="0"/>
              <a:t>viele</a:t>
            </a:r>
            <a:r>
              <a:rPr lang="en-US" baseline="0" dirty="0" smtClean="0"/>
              <a:t> </a:t>
            </a:r>
            <a:r>
              <a:rPr lang="en-US" baseline="0" dirty="0" err="1" smtClean="0"/>
              <a:t>Technologien</a:t>
            </a:r>
            <a:r>
              <a:rPr lang="en-US" baseline="0" dirty="0" smtClean="0"/>
              <a:t> </a:t>
            </a:r>
            <a:r>
              <a:rPr lang="en-US" baseline="0" dirty="0" err="1" smtClean="0"/>
              <a:t>integriert</a:t>
            </a:r>
            <a:r>
              <a:rPr lang="en-US" baseline="0" dirty="0" smtClean="0"/>
              <a:t> </a:t>
            </a:r>
            <a:r>
              <a:rPr lang="en-US" baseline="0" dirty="0" err="1" smtClean="0"/>
              <a:t>ist</a:t>
            </a:r>
            <a:endParaRPr lang="en-US" baseline="0" dirty="0" smtClean="0"/>
          </a:p>
          <a:p>
            <a:pPr marL="1085850" lvl="2" indent="-171450">
              <a:buFontTx/>
              <a:buChar char="-"/>
            </a:pPr>
            <a:r>
              <a:rPr lang="en-US" baseline="0" dirty="0" err="1" smtClean="0"/>
              <a:t>Zugriff</a:t>
            </a:r>
            <a:r>
              <a:rPr lang="en-US" baseline="0" dirty="0" smtClean="0"/>
              <a:t> </a:t>
            </a:r>
            <a:r>
              <a:rPr lang="en-US" baseline="0" dirty="0" err="1" smtClean="0"/>
              <a:t>durch</a:t>
            </a:r>
            <a:r>
              <a:rPr lang="en-US" baseline="0" dirty="0" smtClean="0"/>
              <a:t> </a:t>
            </a:r>
            <a:r>
              <a:rPr lang="en-US" baseline="0" dirty="0" err="1" smtClean="0"/>
              <a:t>mehrere</a:t>
            </a:r>
            <a:r>
              <a:rPr lang="en-US" baseline="0" dirty="0" smtClean="0"/>
              <a:t> </a:t>
            </a:r>
            <a:r>
              <a:rPr lang="en-US" baseline="0" dirty="0" err="1" smtClean="0"/>
              <a:t>Systeme</a:t>
            </a:r>
            <a:r>
              <a:rPr lang="en-US" baseline="0" dirty="0" smtClean="0"/>
              <a:t> </a:t>
            </a:r>
            <a:r>
              <a:rPr lang="en-US" baseline="0" dirty="0" err="1" smtClean="0"/>
              <a:t>gleichzeitig</a:t>
            </a:r>
            <a:endParaRPr lang="en-US" baseline="0" dirty="0" smtClean="0"/>
          </a:p>
          <a:p>
            <a:pPr marL="1085850" lvl="2" indent="-171450">
              <a:buFontTx/>
              <a:buChar char="-"/>
            </a:pPr>
            <a:r>
              <a:rPr lang="en-US" baseline="0" dirty="0" smtClean="0"/>
              <a:t>Performance </a:t>
            </a:r>
            <a:r>
              <a:rPr lang="en-US" baseline="0" dirty="0" err="1" smtClean="0"/>
              <a:t>Nachteil</a:t>
            </a:r>
            <a:r>
              <a:rPr lang="en-US" baseline="0" dirty="0" smtClean="0"/>
              <a:t> </a:t>
            </a:r>
            <a:r>
              <a:rPr lang="en-US" baseline="0" dirty="0" err="1" smtClean="0"/>
              <a:t>gegenüber</a:t>
            </a:r>
            <a:r>
              <a:rPr lang="en-US" baseline="0" dirty="0" smtClean="0"/>
              <a:t> HDFS </a:t>
            </a:r>
            <a:r>
              <a:rPr lang="en-US" baseline="0" dirty="0" err="1" smtClean="0"/>
              <a:t>meistens</a:t>
            </a:r>
            <a:r>
              <a:rPr lang="en-US" baseline="0" dirty="0" smtClean="0"/>
              <a:t> </a:t>
            </a:r>
            <a:r>
              <a:rPr lang="en-US" baseline="0" dirty="0" err="1" smtClean="0"/>
              <a:t>gering</a:t>
            </a:r>
            <a:r>
              <a:rPr lang="en-US" baseline="0" dirty="0" smtClean="0"/>
              <a:t> -&gt; </a:t>
            </a:r>
            <a:r>
              <a:rPr lang="en-US" baseline="0" dirty="0" err="1" smtClean="0"/>
              <a:t>ansonsten</a:t>
            </a:r>
            <a:r>
              <a:rPr lang="en-US" baseline="0" dirty="0" smtClean="0"/>
              <a:t> HDFS </a:t>
            </a:r>
            <a:r>
              <a:rPr lang="en-US" baseline="0" dirty="0" err="1" smtClean="0"/>
              <a:t>für</a:t>
            </a:r>
            <a:r>
              <a:rPr lang="en-US" baseline="0" dirty="0" smtClean="0"/>
              <a:t> </a:t>
            </a:r>
            <a:r>
              <a:rPr lang="en-US" baseline="0" dirty="0" err="1" smtClean="0"/>
              <a:t>Zwischenergebnisse</a:t>
            </a:r>
            <a:endParaRPr lang="en-US" baseline="0" dirty="0" smtClean="0"/>
          </a:p>
          <a:p>
            <a:pPr marL="628650" lvl="1" indent="-171450">
              <a:buFontTx/>
              <a:buChar char="-"/>
            </a:pPr>
            <a:r>
              <a:rPr lang="en-US" baseline="0" dirty="0" smtClean="0"/>
              <a:t>(Klick) DWH </a:t>
            </a:r>
            <a:r>
              <a:rPr lang="en-US" baseline="0" dirty="0" err="1" smtClean="0"/>
              <a:t>nur</a:t>
            </a:r>
            <a:r>
              <a:rPr lang="en-US" baseline="0" dirty="0" smtClean="0"/>
              <a:t> </a:t>
            </a:r>
            <a:r>
              <a:rPr lang="en-US" baseline="0" dirty="0" err="1" smtClean="0"/>
              <a:t>als</a:t>
            </a:r>
            <a:r>
              <a:rPr lang="en-US" baseline="0" dirty="0" smtClean="0"/>
              <a:t> Cache </a:t>
            </a:r>
            <a:r>
              <a:rPr lang="en-US" baseline="0" dirty="0" err="1" smtClean="0"/>
              <a:t>für</a:t>
            </a:r>
            <a:r>
              <a:rPr lang="en-US" baseline="0" dirty="0" smtClean="0"/>
              <a:t> </a:t>
            </a:r>
            <a:r>
              <a:rPr lang="en-US" baseline="0" dirty="0" err="1" smtClean="0"/>
              <a:t>analytische</a:t>
            </a:r>
            <a:r>
              <a:rPr lang="en-US" baseline="0" dirty="0" smtClean="0"/>
              <a:t> </a:t>
            </a:r>
            <a:r>
              <a:rPr lang="en-US" baseline="0" dirty="0" err="1" smtClean="0"/>
              <a:t>Abfragen</a:t>
            </a:r>
            <a:endParaRPr lang="en-US" baseline="0" dirty="0" smtClean="0"/>
          </a:p>
          <a:p>
            <a:pPr marL="171450" lvl="0" indent="-171450">
              <a:buFontTx/>
              <a:buChar char="-"/>
            </a:pPr>
            <a:r>
              <a:rPr lang="en-US" baseline="0" dirty="0" smtClean="0"/>
              <a:t>(Klick) </a:t>
            </a:r>
            <a:r>
              <a:rPr lang="en-US" baseline="0" dirty="0" err="1" smtClean="0"/>
              <a:t>Applikationen</a:t>
            </a:r>
            <a:r>
              <a:rPr lang="en-US" baseline="0" dirty="0" smtClean="0"/>
              <a:t> </a:t>
            </a:r>
            <a:r>
              <a:rPr lang="en-US" baseline="0" dirty="0" err="1" smtClean="0"/>
              <a:t>im</a:t>
            </a:r>
            <a:r>
              <a:rPr lang="en-US" baseline="0" dirty="0" smtClean="0"/>
              <a:t> </a:t>
            </a:r>
            <a:r>
              <a:rPr lang="en-US" baseline="0" dirty="0" err="1" smtClean="0"/>
              <a:t>Rechenzentrum</a:t>
            </a:r>
            <a:r>
              <a:rPr lang="en-US" baseline="0" dirty="0" smtClean="0"/>
              <a:t> </a:t>
            </a:r>
            <a:r>
              <a:rPr lang="en-US" baseline="0" dirty="0" err="1" smtClean="0"/>
              <a:t>weiterhin</a:t>
            </a:r>
            <a:r>
              <a:rPr lang="en-US" baseline="0" dirty="0" smtClean="0"/>
              <a:t> Hadoop Rest API</a:t>
            </a:r>
          </a:p>
          <a:p>
            <a:pPr marL="171450" lvl="0" indent="-171450">
              <a:buFontTx/>
              <a:buChar char="-"/>
            </a:pPr>
            <a:r>
              <a:rPr lang="en-US" baseline="0" dirty="0" smtClean="0"/>
              <a:t>(Klick) </a:t>
            </a:r>
            <a:r>
              <a:rPr lang="en-US" baseline="0" dirty="0" err="1" smtClean="0"/>
              <a:t>Datenbanken</a:t>
            </a:r>
            <a:r>
              <a:rPr lang="en-US" baseline="0" dirty="0" smtClean="0"/>
              <a:t> </a:t>
            </a:r>
            <a:r>
              <a:rPr lang="en-US" baseline="0" dirty="0" err="1" smtClean="0"/>
              <a:t>direkt</a:t>
            </a:r>
            <a:r>
              <a:rPr lang="en-US" baseline="0" dirty="0" smtClean="0"/>
              <a:t> </a:t>
            </a:r>
            <a:r>
              <a:rPr lang="en-US" baseline="0" dirty="0" err="1" smtClean="0"/>
              <a:t>exportiert</a:t>
            </a:r>
            <a:endParaRPr lang="en-US" baseline="0" dirty="0" smtClean="0"/>
          </a:p>
          <a:p>
            <a:pPr marL="171450" lvl="0" indent="-171450">
              <a:buFontTx/>
              <a:buChar char="-"/>
            </a:pPr>
            <a:r>
              <a:rPr lang="en-US" baseline="0" dirty="0" smtClean="0"/>
              <a:t>(Klick) CRM </a:t>
            </a:r>
            <a:r>
              <a:rPr lang="en-US" baseline="0" dirty="0" err="1" smtClean="0"/>
              <a:t>exportiert</a:t>
            </a:r>
            <a:r>
              <a:rPr lang="en-US" baseline="0" dirty="0" smtClean="0"/>
              <a:t> und </a:t>
            </a:r>
            <a:r>
              <a:rPr lang="en-US" baseline="0" dirty="0" err="1" smtClean="0"/>
              <a:t>importiert</a:t>
            </a:r>
            <a:r>
              <a:rPr lang="en-US" baseline="0" dirty="0" smtClean="0"/>
              <a:t> </a:t>
            </a:r>
            <a:r>
              <a:rPr lang="en-US" baseline="0" dirty="0" err="1" smtClean="0"/>
              <a:t>Daten</a:t>
            </a:r>
            <a:endParaRPr lang="en-US" baseline="0" dirty="0" smtClean="0"/>
          </a:p>
          <a:p>
            <a:pPr marL="171450" lvl="0" indent="-171450">
              <a:buFontTx/>
              <a:buChar char="-"/>
            </a:pPr>
            <a:r>
              <a:rPr lang="en-US" baseline="0" dirty="0" smtClean="0"/>
              <a:t>(Klick) Apps </a:t>
            </a:r>
            <a:r>
              <a:rPr lang="en-US" baseline="0" dirty="0" err="1" smtClean="0"/>
              <a:t>haben</a:t>
            </a:r>
            <a:r>
              <a:rPr lang="en-US" baseline="0" dirty="0" smtClean="0"/>
              <a:t> </a:t>
            </a:r>
            <a:r>
              <a:rPr lang="en-US" baseline="0" dirty="0" err="1" smtClean="0"/>
              <a:t>direkt</a:t>
            </a:r>
            <a:r>
              <a:rPr lang="en-US" baseline="0" dirty="0" smtClean="0"/>
              <a:t> in den Lake </a:t>
            </a:r>
            <a:r>
              <a:rPr lang="en-US" baseline="0" dirty="0" err="1" smtClean="0"/>
              <a:t>gestreamt</a:t>
            </a:r>
            <a:r>
              <a:rPr lang="en-US" baseline="0" dirty="0" smtClean="0"/>
              <a:t> </a:t>
            </a:r>
            <a:r>
              <a:rPr lang="en-US" baseline="0" dirty="0" err="1" smtClean="0"/>
              <a:t>z.B</a:t>
            </a:r>
            <a:r>
              <a:rPr lang="en-US" baseline="0" dirty="0" smtClean="0"/>
              <a:t>. </a:t>
            </a:r>
            <a:r>
              <a:rPr lang="en-US" baseline="0" dirty="0" err="1" smtClean="0"/>
              <a:t>über</a:t>
            </a:r>
            <a:r>
              <a:rPr lang="en-US" baseline="0" dirty="0" smtClean="0"/>
              <a:t> Kinesis Firehose</a:t>
            </a:r>
          </a:p>
          <a:p>
            <a:pPr marL="171450" indent="-171450">
              <a:buFontTx/>
              <a:buChar char="-"/>
            </a:pPr>
            <a:r>
              <a:rPr lang="en-US" baseline="0" dirty="0" err="1" smtClean="0"/>
              <a:t>Technischen</a:t>
            </a:r>
            <a:r>
              <a:rPr lang="en-US" baseline="0" dirty="0" smtClean="0"/>
              <a:t> </a:t>
            </a:r>
            <a:r>
              <a:rPr lang="en-US" baseline="0" dirty="0" err="1" smtClean="0"/>
              <a:t>Voraussetzungen</a:t>
            </a:r>
            <a:r>
              <a:rPr lang="en-US" baseline="0" dirty="0" smtClean="0"/>
              <a:t> </a:t>
            </a:r>
            <a:r>
              <a:rPr lang="en-US" baseline="0" dirty="0" err="1" smtClean="0"/>
              <a:t>gegeben</a:t>
            </a:r>
            <a:r>
              <a:rPr lang="en-US" baseline="0" dirty="0" smtClean="0"/>
              <a:t>, </a:t>
            </a:r>
            <a:r>
              <a:rPr lang="en-US" baseline="0" dirty="0" err="1" smtClean="0"/>
              <a:t>damit</a:t>
            </a:r>
            <a:r>
              <a:rPr lang="en-US" baseline="0" dirty="0" smtClean="0"/>
              <a:t> Dev Team </a:t>
            </a:r>
            <a:r>
              <a:rPr lang="en-US" baseline="0" dirty="0" err="1" smtClean="0"/>
              <a:t>einfach</a:t>
            </a:r>
            <a:r>
              <a:rPr lang="en-US" baseline="0" dirty="0" smtClean="0"/>
              <a:t> </a:t>
            </a:r>
            <a:r>
              <a:rPr lang="en-US" baseline="0" dirty="0" err="1" smtClean="0"/>
              <a:t>Daten</a:t>
            </a:r>
            <a:r>
              <a:rPr lang="en-US" baseline="0" dirty="0" smtClean="0"/>
              <a:t> in die Data Platform </a:t>
            </a:r>
            <a:r>
              <a:rPr lang="en-US" baseline="0" dirty="0" err="1" smtClean="0"/>
              <a:t>einbringen</a:t>
            </a:r>
            <a:r>
              <a:rPr lang="en-US" baseline="0" dirty="0" smtClean="0"/>
              <a:t> </a:t>
            </a:r>
            <a:r>
              <a:rPr lang="en-US" baseline="0" dirty="0" err="1" smtClean="0"/>
              <a:t>konnten</a:t>
            </a:r>
            <a:r>
              <a:rPr lang="en-US" baseline="0" dirty="0" smtClean="0"/>
              <a:t> und </a:t>
            </a:r>
            <a:r>
              <a:rPr lang="en-US" baseline="0" dirty="0" err="1" smtClean="0"/>
              <a:t>alle</a:t>
            </a:r>
            <a:r>
              <a:rPr lang="en-US" baseline="0" dirty="0" smtClean="0"/>
              <a:t> </a:t>
            </a:r>
            <a:r>
              <a:rPr lang="en-US" baseline="0" dirty="0" err="1" smtClean="0"/>
              <a:t>Daten</a:t>
            </a:r>
            <a:r>
              <a:rPr lang="en-US" baseline="0" dirty="0" smtClean="0"/>
              <a:t> </a:t>
            </a:r>
            <a:r>
              <a:rPr lang="en-US" baseline="0" dirty="0" err="1" smtClean="0"/>
              <a:t>verknüpft</a:t>
            </a:r>
            <a:r>
              <a:rPr lang="en-US" baseline="0" dirty="0" smtClean="0"/>
              <a:t> </a:t>
            </a:r>
            <a:r>
              <a:rPr lang="en-US" baseline="0" dirty="0" err="1" smtClean="0"/>
              <a:t>werden</a:t>
            </a:r>
            <a:r>
              <a:rPr lang="en-US" baseline="0" dirty="0" smtClean="0"/>
              <a:t> </a:t>
            </a:r>
            <a:r>
              <a:rPr lang="en-US" baseline="0" dirty="0" err="1" smtClean="0"/>
              <a:t>können</a:t>
            </a:r>
            <a:endParaRPr lang="en-US" baseline="0" dirty="0" smtClean="0"/>
          </a:p>
          <a:p>
            <a:pPr marL="171450" indent="-171450">
              <a:buFontTx/>
              <a:buChar char="-"/>
            </a:pPr>
            <a:r>
              <a:rPr lang="en-US" baseline="0" dirty="0" err="1" smtClean="0"/>
              <a:t>Darstellung</a:t>
            </a:r>
            <a:r>
              <a:rPr lang="en-US" baseline="0" dirty="0" smtClean="0"/>
              <a:t> </a:t>
            </a:r>
            <a:r>
              <a:rPr lang="en-US" baseline="0" dirty="0" err="1" smtClean="0"/>
              <a:t>vereinfacht</a:t>
            </a:r>
            <a:r>
              <a:rPr lang="en-US" baseline="0" dirty="0" smtClean="0"/>
              <a:t>, </a:t>
            </a:r>
            <a:r>
              <a:rPr lang="en-US" baseline="0" dirty="0" err="1" smtClean="0"/>
              <a:t>natürlich</a:t>
            </a:r>
            <a:r>
              <a:rPr lang="en-US" baseline="0" dirty="0" smtClean="0"/>
              <a:t> war </a:t>
            </a:r>
            <a:r>
              <a:rPr lang="en-US" baseline="0" dirty="0" err="1" smtClean="0"/>
              <a:t>alles</a:t>
            </a:r>
            <a:r>
              <a:rPr lang="en-US" baseline="0" dirty="0" smtClean="0"/>
              <a:t> </a:t>
            </a:r>
            <a:r>
              <a:rPr lang="en-US" baseline="0" dirty="0" err="1" smtClean="0"/>
              <a:t>komplizierter</a:t>
            </a:r>
            <a:r>
              <a:rPr lang="en-US" baseline="0" dirty="0" smtClean="0"/>
              <a:t> und Legacy-</a:t>
            </a:r>
            <a:r>
              <a:rPr lang="en-US" baseline="0" dirty="0" err="1" smtClean="0"/>
              <a:t>Systeme</a:t>
            </a:r>
            <a:r>
              <a:rPr lang="en-US" baseline="0" dirty="0" smtClean="0"/>
              <a:t> </a:t>
            </a:r>
            <a:r>
              <a:rPr lang="en-US" baseline="0" dirty="0" err="1" smtClean="0"/>
              <a:t>vorhanden</a:t>
            </a:r>
            <a:r>
              <a:rPr lang="mr-IN" baseline="0" dirty="0" smtClean="0"/>
              <a:t>…</a:t>
            </a:r>
            <a:endParaRPr lang="de-DE" baseline="0" dirty="0" smtClean="0"/>
          </a:p>
          <a:p>
            <a:pPr marL="171450" indent="-171450">
              <a:buFontTx/>
              <a:buChar char="-"/>
            </a:pPr>
            <a:r>
              <a:rPr lang="de-DE" baseline="0" dirty="0" smtClean="0"/>
              <a:t>Dazu kam natürlich noch ein weiteres Phänomen, von dem Arif erzählen wird</a:t>
            </a:r>
            <a:endParaRPr lang="en-US" dirty="0"/>
          </a:p>
        </p:txBody>
      </p:sp>
      <p:sp>
        <p:nvSpPr>
          <p:cNvPr id="4" name="Slide Number Placeholder 3"/>
          <p:cNvSpPr>
            <a:spLocks noGrp="1"/>
          </p:cNvSpPr>
          <p:nvPr>
            <p:ph type="sldNum" sz="quarter" idx="10"/>
          </p:nvPr>
        </p:nvSpPr>
        <p:spPr/>
        <p:txBody>
          <a:bodyPr/>
          <a:lstStyle/>
          <a:p>
            <a:fld id="{AE0F77AA-7E9C-D64A-B7F3-505536B5D75C}" type="slidenum">
              <a:rPr lang="en-US" smtClean="0"/>
              <a:t>9</a:t>
            </a:fld>
            <a:endParaRPr lang="en-US"/>
          </a:p>
        </p:txBody>
      </p:sp>
    </p:spTree>
    <p:extLst>
      <p:ext uri="{BB962C8B-B14F-4D97-AF65-F5344CB8AC3E}">
        <p14:creationId xmlns:p14="http://schemas.microsoft.com/office/powerpoint/2010/main" val="1207649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orange">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8" name="Titel 1"/>
          <p:cNvSpPr>
            <a:spLocks noGrp="1"/>
          </p:cNvSpPr>
          <p:nvPr>
            <p:ph type="ctrTitle"/>
          </p:nvPr>
        </p:nvSpPr>
        <p:spPr>
          <a:xfrm>
            <a:off x="625748" y="4149081"/>
            <a:ext cx="8065815" cy="1296143"/>
          </a:xfrm>
        </p:spPr>
        <p:txBody>
          <a:bodyPr bIns="18000" anchor="b" anchorCtr="0"/>
          <a:lstStyle>
            <a:lvl1pPr algn="l">
              <a:lnSpc>
                <a:spcPct val="114000"/>
              </a:lnSpc>
              <a:defRPr sz="3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de-DE" smtClean="0"/>
              <a:t>Mastertitelformat bearbeiten</a:t>
            </a:r>
            <a:endParaRPr lang="de-DE" dirty="0"/>
          </a:p>
        </p:txBody>
      </p:sp>
      <p:sp>
        <p:nvSpPr>
          <p:cNvPr id="19" name="Untertitel 2"/>
          <p:cNvSpPr>
            <a:spLocks noGrp="1"/>
          </p:cNvSpPr>
          <p:nvPr>
            <p:ph type="subTitle" idx="1"/>
          </p:nvPr>
        </p:nvSpPr>
        <p:spPr>
          <a:xfrm>
            <a:off x="625748" y="5589240"/>
            <a:ext cx="8065815" cy="432048"/>
          </a:xfrm>
        </p:spPr>
        <p:txBody>
          <a:bodyPr bIns="36000" anchor="b" anchorCtr="0"/>
          <a:lstStyle>
            <a:lvl1pPr marL="0" indent="0" algn="l">
              <a:buNone/>
              <a:defRPr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lang="de-DE" dirty="0"/>
          </a:p>
        </p:txBody>
      </p:sp>
      <p:sp>
        <p:nvSpPr>
          <p:cNvPr id="20" name="Rechteck 19"/>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1"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Tree>
    <p:extLst>
      <p:ext uri="{BB962C8B-B14F-4D97-AF65-F5344CB8AC3E}">
        <p14:creationId xmlns:p14="http://schemas.microsoft.com/office/powerpoint/2010/main" val="11147987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folie grau">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7" name="Titel 1"/>
          <p:cNvSpPr>
            <a:spLocks noGrp="1"/>
          </p:cNvSpPr>
          <p:nvPr>
            <p:ph type="ctrTitle"/>
          </p:nvPr>
        </p:nvSpPr>
        <p:spPr>
          <a:xfrm>
            <a:off x="625748" y="4149081"/>
            <a:ext cx="8065815" cy="1296143"/>
          </a:xfrm>
        </p:spPr>
        <p:txBody>
          <a:bodyPr bIns="18000" anchor="b" anchorCtr="0"/>
          <a:lstStyle>
            <a:lvl1pPr algn="l">
              <a:lnSpc>
                <a:spcPct val="114000"/>
              </a:lnSpc>
              <a:defRPr sz="3000"/>
            </a:lvl1pPr>
          </a:lstStyle>
          <a:p>
            <a:r>
              <a:rPr lang="de-DE" smtClean="0"/>
              <a:t>Mastertitelformat bearbeiten</a:t>
            </a:r>
            <a:endParaRPr lang="de-DE" dirty="0"/>
          </a:p>
        </p:txBody>
      </p:sp>
      <p:sp>
        <p:nvSpPr>
          <p:cNvPr id="18" name="Untertitel 2"/>
          <p:cNvSpPr>
            <a:spLocks noGrp="1"/>
          </p:cNvSpPr>
          <p:nvPr>
            <p:ph type="subTitle" idx="1"/>
          </p:nvPr>
        </p:nvSpPr>
        <p:spPr>
          <a:xfrm>
            <a:off x="625748" y="5589240"/>
            <a:ext cx="8065815" cy="432048"/>
          </a:xfrm>
        </p:spPr>
        <p:txBody>
          <a:bodyPr bIns="36000" anchor="b" anchorCtr="0"/>
          <a:lstStyle>
            <a:lvl1pPr marL="0" indent="0" algn="l">
              <a:buNone/>
              <a:defRPr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lang="de-DE" dirty="0"/>
          </a:p>
        </p:txBody>
      </p:sp>
      <p:sp>
        <p:nvSpPr>
          <p:cNvPr id="19" name="Rechteck 18"/>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0"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Tree>
    <p:extLst>
      <p:ext uri="{BB962C8B-B14F-4D97-AF65-F5344CB8AC3E}">
        <p14:creationId xmlns:p14="http://schemas.microsoft.com/office/powerpoint/2010/main" val="11732428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bschlulssfolie orange">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9" name="Rechteck 18"/>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0"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
        <p:nvSpPr>
          <p:cNvPr id="21" name="Titel 1"/>
          <p:cNvSpPr>
            <a:spLocks noGrp="1"/>
          </p:cNvSpPr>
          <p:nvPr>
            <p:ph type="ctrTitle"/>
          </p:nvPr>
        </p:nvSpPr>
        <p:spPr>
          <a:xfrm>
            <a:off x="623887" y="3860924"/>
            <a:ext cx="8137995" cy="1080244"/>
          </a:xfrm>
        </p:spPr>
        <p:txBody>
          <a:bodyPr bIns="18000" anchor="t" anchorCtr="0"/>
          <a:lstStyle>
            <a:lvl1pPr algn="l">
              <a:lnSpc>
                <a:spcPct val="114000"/>
              </a:lnSpc>
              <a:defRPr sz="3000"/>
            </a:lvl1pPr>
          </a:lstStyle>
          <a:p>
            <a:r>
              <a:rPr lang="de-DE" smtClean="0"/>
              <a:t>Mastertitelformat bearbeiten</a:t>
            </a:r>
            <a:endParaRPr lang="de-DE" dirty="0"/>
          </a:p>
        </p:txBody>
      </p:sp>
      <p:sp>
        <p:nvSpPr>
          <p:cNvPr id="22" name="Untertitel 2"/>
          <p:cNvSpPr>
            <a:spLocks noGrp="1"/>
          </p:cNvSpPr>
          <p:nvPr>
            <p:ph type="subTitle" idx="1" hasCustomPrompt="1"/>
          </p:nvPr>
        </p:nvSpPr>
        <p:spPr>
          <a:xfrm>
            <a:off x="623888" y="4941168"/>
            <a:ext cx="3313459" cy="1080120"/>
          </a:xfrm>
        </p:spPr>
        <p:txBody>
          <a:bodyPr bIns="36000" numCol="1" spcCol="0" anchor="b" anchorCtr="0"/>
          <a:lstStyle>
            <a:lvl1pPr marL="0" indent="0" algn="l">
              <a:buNone/>
              <a:defRPr sz="11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Absender durch Klicken bearbeiten</a:t>
            </a:r>
            <a:endParaRPr lang="de-DE" dirty="0"/>
          </a:p>
        </p:txBody>
      </p:sp>
      <p:sp>
        <p:nvSpPr>
          <p:cNvPr id="23" name="Textplatzhalter 4"/>
          <p:cNvSpPr>
            <a:spLocks noGrp="1"/>
          </p:cNvSpPr>
          <p:nvPr>
            <p:ph type="body" sz="quarter" idx="10" hasCustomPrompt="1"/>
          </p:nvPr>
        </p:nvSpPr>
        <p:spPr>
          <a:xfrm>
            <a:off x="4513411" y="4941962"/>
            <a:ext cx="4248472" cy="1080120"/>
          </a:xfrm>
        </p:spPr>
        <p:txBody>
          <a:bodyPr bIns="36000" anchor="b" anchorCtr="0"/>
          <a:lstStyle>
            <a:lvl1pPr marL="0" indent="0" algn="l" defTabSz="914400" rtl="0" eaLnBrk="1" latinLnBrk="0" hangingPunct="1">
              <a:lnSpc>
                <a:spcPct val="120000"/>
              </a:lnSpc>
              <a:spcBef>
                <a:spcPts val="0"/>
              </a:spcBef>
              <a:buFont typeface="Arial" pitchFamily="34" charset="0"/>
              <a:buNone/>
              <a:defRPr lang="de-DE" sz="1100" b="0" kern="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sz="1100"/>
            </a:lvl2pPr>
            <a:lvl3pPr marL="0" indent="0">
              <a:buFont typeface="Arial" pitchFamily="34" charset="0"/>
              <a:buNone/>
              <a:defRPr sz="1100"/>
            </a:lvl3pPr>
            <a:lvl4pPr marL="0" indent="0">
              <a:buFont typeface="Arial" pitchFamily="34" charset="0"/>
              <a:buNone/>
              <a:defRPr sz="1100"/>
            </a:lvl4pPr>
            <a:lvl5pPr marL="0" indent="0">
              <a:buFont typeface="Arial" pitchFamily="34" charset="0"/>
              <a:buNone/>
              <a:defRPr sz="1100"/>
            </a:lvl5pPr>
          </a:lstStyle>
          <a:p>
            <a:pPr lvl="0"/>
            <a:r>
              <a:rPr lang="de-DE" dirty="0" smtClean="0"/>
              <a:t>Absender durch Klicken bearbeiten</a:t>
            </a:r>
          </a:p>
        </p:txBody>
      </p:sp>
    </p:spTree>
    <p:extLst>
      <p:ext uri="{BB962C8B-B14F-4D97-AF65-F5344CB8AC3E}">
        <p14:creationId xmlns:p14="http://schemas.microsoft.com/office/powerpoint/2010/main" val="57125028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bschlulssfolie grau">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7" name="Rechteck 16"/>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8"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
        <p:nvSpPr>
          <p:cNvPr id="19" name="Titel 1"/>
          <p:cNvSpPr>
            <a:spLocks noGrp="1"/>
          </p:cNvSpPr>
          <p:nvPr>
            <p:ph type="ctrTitle"/>
          </p:nvPr>
        </p:nvSpPr>
        <p:spPr>
          <a:xfrm>
            <a:off x="623887" y="3860924"/>
            <a:ext cx="8137995" cy="1080244"/>
          </a:xfrm>
        </p:spPr>
        <p:txBody>
          <a:bodyPr bIns="18000" anchor="t" anchorCtr="0"/>
          <a:lstStyle>
            <a:lvl1pPr algn="l">
              <a:lnSpc>
                <a:spcPct val="114000"/>
              </a:lnSpc>
              <a:defRPr sz="3000"/>
            </a:lvl1pPr>
          </a:lstStyle>
          <a:p>
            <a:r>
              <a:rPr lang="de-DE" smtClean="0"/>
              <a:t>Mastertitelformat bearbeiten</a:t>
            </a:r>
            <a:endParaRPr lang="de-DE" dirty="0"/>
          </a:p>
        </p:txBody>
      </p:sp>
      <p:sp>
        <p:nvSpPr>
          <p:cNvPr id="20" name="Untertitel 2"/>
          <p:cNvSpPr>
            <a:spLocks noGrp="1"/>
          </p:cNvSpPr>
          <p:nvPr>
            <p:ph type="subTitle" idx="1" hasCustomPrompt="1"/>
          </p:nvPr>
        </p:nvSpPr>
        <p:spPr>
          <a:xfrm>
            <a:off x="623888" y="4941168"/>
            <a:ext cx="3313459" cy="1080120"/>
          </a:xfrm>
        </p:spPr>
        <p:txBody>
          <a:bodyPr bIns="36000" numCol="1" spcCol="0" anchor="b" anchorCtr="0"/>
          <a:lstStyle>
            <a:lvl1pPr marL="0" indent="0" algn="l">
              <a:buNone/>
              <a:defRPr sz="11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Absender durch Klicken bearbeiten</a:t>
            </a:r>
            <a:endParaRPr lang="de-DE" dirty="0"/>
          </a:p>
        </p:txBody>
      </p:sp>
      <p:sp>
        <p:nvSpPr>
          <p:cNvPr id="21" name="Textplatzhalter 4"/>
          <p:cNvSpPr>
            <a:spLocks noGrp="1"/>
          </p:cNvSpPr>
          <p:nvPr>
            <p:ph type="body" sz="quarter" idx="10" hasCustomPrompt="1"/>
          </p:nvPr>
        </p:nvSpPr>
        <p:spPr>
          <a:xfrm>
            <a:off x="4513411" y="4941962"/>
            <a:ext cx="4248472" cy="1080120"/>
          </a:xfrm>
        </p:spPr>
        <p:txBody>
          <a:bodyPr bIns="36000" anchor="b" anchorCtr="0"/>
          <a:lstStyle>
            <a:lvl1pPr marL="0" indent="0" algn="l" defTabSz="914400" rtl="0" eaLnBrk="1" latinLnBrk="0" hangingPunct="1">
              <a:lnSpc>
                <a:spcPct val="120000"/>
              </a:lnSpc>
              <a:spcBef>
                <a:spcPts val="0"/>
              </a:spcBef>
              <a:buFont typeface="Arial" pitchFamily="34" charset="0"/>
              <a:buNone/>
              <a:defRPr lang="de-DE" sz="1100" b="0" kern="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sz="1100"/>
            </a:lvl2pPr>
            <a:lvl3pPr marL="0" indent="0">
              <a:buFont typeface="Arial" pitchFamily="34" charset="0"/>
              <a:buNone/>
              <a:defRPr sz="1100"/>
            </a:lvl3pPr>
            <a:lvl4pPr marL="0" indent="0">
              <a:buFont typeface="Arial" pitchFamily="34" charset="0"/>
              <a:buNone/>
              <a:defRPr sz="1100"/>
            </a:lvl4pPr>
            <a:lvl5pPr marL="0" indent="0">
              <a:buFont typeface="Arial" pitchFamily="34" charset="0"/>
              <a:buNone/>
              <a:defRPr sz="1100"/>
            </a:lvl5pPr>
          </a:lstStyle>
          <a:p>
            <a:pPr lvl="0"/>
            <a:r>
              <a:rPr lang="de-DE" dirty="0" smtClean="0"/>
              <a:t>Absender durch Klicken bearbeiten</a:t>
            </a:r>
          </a:p>
        </p:txBody>
      </p:sp>
    </p:spTree>
    <p:extLst>
      <p:ext uri="{BB962C8B-B14F-4D97-AF65-F5344CB8AC3E}">
        <p14:creationId xmlns:p14="http://schemas.microsoft.com/office/powerpoint/2010/main" val="114731835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folie orange">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8" name="Titel 1"/>
          <p:cNvSpPr>
            <a:spLocks noGrp="1"/>
          </p:cNvSpPr>
          <p:nvPr>
            <p:ph type="ctrTitle"/>
          </p:nvPr>
        </p:nvSpPr>
        <p:spPr>
          <a:xfrm>
            <a:off x="625748" y="4149081"/>
            <a:ext cx="8065815" cy="1296143"/>
          </a:xfrm>
        </p:spPr>
        <p:txBody>
          <a:bodyPr bIns="18000" anchor="b" anchorCtr="0"/>
          <a:lstStyle>
            <a:lvl1pPr algn="l">
              <a:lnSpc>
                <a:spcPct val="114000"/>
              </a:lnSpc>
              <a:defRPr sz="3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de-DE" smtClean="0"/>
              <a:t>Mastertitelformat bearbeiten</a:t>
            </a:r>
            <a:endParaRPr lang="de-DE" dirty="0"/>
          </a:p>
        </p:txBody>
      </p:sp>
      <p:sp>
        <p:nvSpPr>
          <p:cNvPr id="19" name="Untertitel 2"/>
          <p:cNvSpPr>
            <a:spLocks noGrp="1"/>
          </p:cNvSpPr>
          <p:nvPr>
            <p:ph type="subTitle" idx="1"/>
          </p:nvPr>
        </p:nvSpPr>
        <p:spPr>
          <a:xfrm>
            <a:off x="625748" y="5589240"/>
            <a:ext cx="8065815" cy="432048"/>
          </a:xfrm>
        </p:spPr>
        <p:txBody>
          <a:bodyPr bIns="36000" anchor="b" anchorCtr="0"/>
          <a:lstStyle>
            <a:lvl1pPr marL="0" indent="0" algn="l">
              <a:buNone/>
              <a:defRPr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lang="de-DE" dirty="0"/>
          </a:p>
        </p:txBody>
      </p:sp>
      <p:sp>
        <p:nvSpPr>
          <p:cNvPr id="20" name="Rechteck 19"/>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1"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Tree>
    <p:extLst>
      <p:ext uri="{BB962C8B-B14F-4D97-AF65-F5344CB8AC3E}">
        <p14:creationId xmlns:p14="http://schemas.microsoft.com/office/powerpoint/2010/main" val="138115469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Agenda">
    <p:spTree>
      <p:nvGrpSpPr>
        <p:cNvPr id="1" name=""/>
        <p:cNvGrpSpPr/>
        <p:nvPr/>
      </p:nvGrpSpPr>
      <p:grpSpPr>
        <a:xfrm>
          <a:off x="0" y="0"/>
          <a:ext cx="0" cy="0"/>
          <a:chOff x="0" y="0"/>
          <a:chExt cx="0" cy="0"/>
        </a:xfrm>
      </p:grpSpPr>
      <p:sp>
        <p:nvSpPr>
          <p:cNvPr id="2" name="Titel 1"/>
          <p:cNvSpPr>
            <a:spLocks noGrp="1"/>
          </p:cNvSpPr>
          <p:nvPr>
            <p:ph type="title"/>
          </p:nvPr>
        </p:nvSpPr>
        <p:spPr>
          <a:xfrm>
            <a:off x="624581" y="332656"/>
            <a:ext cx="10946016" cy="720080"/>
          </a:xfrm>
          <a:prstGeom prst="rect">
            <a:avLst/>
          </a:prstGeom>
        </p:spPr>
        <p:txBody>
          <a:bodyPr/>
          <a:lstStyle/>
          <a:p>
            <a:r>
              <a:rPr lang="de-DE" smtClean="0"/>
              <a:t>Mastertitelformat bearbeiten</a:t>
            </a:r>
            <a:endParaRPr lang="de-DE" dirty="0"/>
          </a:p>
        </p:txBody>
      </p:sp>
      <p:sp>
        <p:nvSpPr>
          <p:cNvPr id="5" name="Textplatzhalter 4"/>
          <p:cNvSpPr>
            <a:spLocks noGrp="1"/>
          </p:cNvSpPr>
          <p:nvPr>
            <p:ph type="body" sz="quarter" idx="12"/>
          </p:nvPr>
        </p:nvSpPr>
        <p:spPr>
          <a:xfrm>
            <a:off x="624581" y="1412875"/>
            <a:ext cx="10946016" cy="4392614"/>
          </a:xfrm>
          <a:prstGeom prst="rect">
            <a:avLst/>
          </a:prstGeom>
        </p:spPr>
        <p:txBody>
          <a:bodyPr/>
          <a:lstStyle>
            <a:lvl1pPr marL="360000" indent="-360000">
              <a:lnSpc>
                <a:spcPct val="123000"/>
              </a:lnSpc>
              <a:buClr>
                <a:schemeClr val="accent1"/>
              </a:buClr>
              <a:buFont typeface="+mj-lt"/>
              <a:buAutoNum type="arabicPeriod"/>
              <a:tabLst>
                <a:tab pos="361950" algn="l"/>
              </a:tabLst>
              <a:defRPr b="0">
                <a:solidFill>
                  <a:schemeClr val="tx1"/>
                </a:solidFill>
              </a:defRPr>
            </a:lvl1pPr>
            <a:lvl2pPr marL="720000" indent="-360000">
              <a:lnSpc>
                <a:spcPct val="123000"/>
              </a:lnSpc>
              <a:buClr>
                <a:schemeClr val="accent1"/>
              </a:buClr>
              <a:buFont typeface="+mj-lt"/>
              <a:buAutoNum type="arabicPeriod"/>
              <a:tabLst/>
              <a:defRPr b="0">
                <a:solidFill>
                  <a:schemeClr val="tx1"/>
                </a:solidFill>
              </a:defRPr>
            </a:lvl2pPr>
            <a:lvl3pPr marL="1080000" indent="-360000">
              <a:lnSpc>
                <a:spcPct val="123000"/>
              </a:lnSpc>
              <a:buSzPct val="100000"/>
              <a:buFont typeface="+mj-lt"/>
              <a:buAutoNum type="arabicPeriod"/>
              <a:tabLst>
                <a:tab pos="449263" algn="l"/>
              </a:tabLst>
              <a:defRPr/>
            </a:lvl3pPr>
            <a:lvl4pPr marL="449263" indent="-449263">
              <a:lnSpc>
                <a:spcPct val="123000"/>
              </a:lnSpc>
              <a:buNone/>
              <a:tabLst>
                <a:tab pos="266700" algn="r"/>
                <a:tab pos="449263" algn="l"/>
              </a:tabLst>
              <a:defRPr/>
            </a:lvl4pPr>
            <a:lvl5pPr marL="449263" indent="-449263">
              <a:lnSpc>
                <a:spcPct val="123000"/>
              </a:lnSpc>
              <a:buNone/>
              <a:tabLst>
                <a:tab pos="266700" algn="r"/>
                <a:tab pos="449263" algn="l"/>
              </a:tabLst>
              <a:defRPr/>
            </a:lvl5pPr>
            <a:lvl6pPr marL="449263" indent="-449263">
              <a:lnSpc>
                <a:spcPct val="123000"/>
              </a:lnSpc>
              <a:buNone/>
              <a:tabLst>
                <a:tab pos="266700" algn="r"/>
                <a:tab pos="449263" algn="l"/>
              </a:tabLst>
              <a:defRPr/>
            </a:lvl6pPr>
            <a:lvl7pPr marL="449263" indent="-449263">
              <a:lnSpc>
                <a:spcPct val="123000"/>
              </a:lnSpc>
              <a:buNone/>
              <a:tabLst>
                <a:tab pos="266700" algn="r"/>
                <a:tab pos="449263" algn="l"/>
              </a:tabLst>
              <a:defRPr/>
            </a:lvl7pPr>
            <a:lvl8pPr marL="449263" indent="-449263">
              <a:lnSpc>
                <a:spcPct val="123000"/>
              </a:lnSpc>
              <a:buNone/>
              <a:tabLst>
                <a:tab pos="266700" algn="r"/>
                <a:tab pos="449263" algn="l"/>
              </a:tabLst>
              <a:defRPr/>
            </a:lvl8pPr>
            <a:lvl9pPr marL="449263" indent="-449263">
              <a:lnSpc>
                <a:spcPct val="123000"/>
              </a:lnSpc>
              <a:tabLst>
                <a:tab pos="266700" algn="r"/>
                <a:tab pos="449263" algn="l"/>
              </a:tabLst>
              <a:defRPr/>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Textplatzhalter 4"/>
          <p:cNvSpPr>
            <a:spLocks noGrp="1"/>
          </p:cNvSpPr>
          <p:nvPr>
            <p:ph type="body" sz="quarter" idx="13"/>
          </p:nvPr>
        </p:nvSpPr>
        <p:spPr>
          <a:xfrm>
            <a:off x="623888" y="1412875"/>
            <a:ext cx="10947400" cy="4392614"/>
          </a:xfrm>
        </p:spPr>
        <p:txBody>
          <a:bodyPr/>
          <a:lstStyle>
            <a:lvl1pPr marL="360000" indent="-360000">
              <a:lnSpc>
                <a:spcPct val="123000"/>
              </a:lnSpc>
              <a:buClr>
                <a:schemeClr val="accent1"/>
              </a:buClr>
              <a:buFont typeface="+mj-lt"/>
              <a:buAutoNum type="arabicPeriod"/>
              <a:tabLst>
                <a:tab pos="361950" algn="l"/>
              </a:tabLst>
              <a:defRPr b="0">
                <a:solidFill>
                  <a:schemeClr val="tx1"/>
                </a:solidFill>
              </a:defRPr>
            </a:lvl1pPr>
            <a:lvl2pPr marL="720000" indent="-360000">
              <a:lnSpc>
                <a:spcPct val="123000"/>
              </a:lnSpc>
              <a:buClr>
                <a:schemeClr val="accent1"/>
              </a:buClr>
              <a:buFont typeface="+mj-lt"/>
              <a:buAutoNum type="arabicPeriod"/>
              <a:tabLst/>
              <a:defRPr b="0">
                <a:solidFill>
                  <a:schemeClr val="tx1"/>
                </a:solidFill>
              </a:defRPr>
            </a:lvl2pPr>
            <a:lvl3pPr marL="1080000" indent="-360000">
              <a:lnSpc>
                <a:spcPct val="123000"/>
              </a:lnSpc>
              <a:buSzPct val="100000"/>
              <a:buFont typeface="+mj-lt"/>
              <a:buAutoNum type="arabicPeriod"/>
              <a:tabLst>
                <a:tab pos="449263" algn="l"/>
              </a:tabLst>
              <a:defRPr/>
            </a:lvl3pPr>
            <a:lvl4pPr marL="449263" indent="-449263">
              <a:lnSpc>
                <a:spcPct val="123000"/>
              </a:lnSpc>
              <a:buNone/>
              <a:tabLst>
                <a:tab pos="266700" algn="r"/>
                <a:tab pos="449263" algn="l"/>
              </a:tabLst>
              <a:defRPr/>
            </a:lvl4pPr>
            <a:lvl5pPr marL="449263" indent="-449263">
              <a:lnSpc>
                <a:spcPct val="123000"/>
              </a:lnSpc>
              <a:buNone/>
              <a:tabLst>
                <a:tab pos="266700" algn="r"/>
                <a:tab pos="449263" algn="l"/>
              </a:tabLst>
              <a:defRPr/>
            </a:lvl5pPr>
            <a:lvl6pPr marL="449263" indent="-449263">
              <a:lnSpc>
                <a:spcPct val="123000"/>
              </a:lnSpc>
              <a:buNone/>
              <a:tabLst>
                <a:tab pos="266700" algn="r"/>
                <a:tab pos="449263" algn="l"/>
              </a:tabLst>
              <a:defRPr/>
            </a:lvl6pPr>
            <a:lvl7pPr marL="449263" indent="-449263">
              <a:lnSpc>
                <a:spcPct val="123000"/>
              </a:lnSpc>
              <a:buNone/>
              <a:tabLst>
                <a:tab pos="266700" algn="r"/>
                <a:tab pos="449263" algn="l"/>
              </a:tabLst>
              <a:defRPr/>
            </a:lvl7pPr>
            <a:lvl8pPr marL="449263" indent="-449263">
              <a:lnSpc>
                <a:spcPct val="123000"/>
              </a:lnSpc>
              <a:buNone/>
              <a:tabLst>
                <a:tab pos="266700" algn="r"/>
                <a:tab pos="449263" algn="l"/>
              </a:tabLst>
              <a:defRPr/>
            </a:lvl8pPr>
            <a:lvl9pPr marL="449263" indent="-449263">
              <a:lnSpc>
                <a:spcPct val="123000"/>
              </a:lnSpc>
              <a:tabLst>
                <a:tab pos="266700" algn="r"/>
                <a:tab pos="449263" algn="l"/>
              </a:tabLst>
              <a:defRPr/>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91613440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Zwischenfolie orange">
    <p:spTree>
      <p:nvGrpSpPr>
        <p:cNvPr id="1" name=""/>
        <p:cNvGrpSpPr/>
        <p:nvPr/>
      </p:nvGrpSpPr>
      <p:grpSpPr>
        <a:xfrm>
          <a:off x="0" y="0"/>
          <a:ext cx="0" cy="0"/>
          <a:chOff x="0" y="0"/>
          <a:chExt cx="0" cy="0"/>
        </a:xfrm>
      </p:grpSpPr>
      <p:sp>
        <p:nvSpPr>
          <p:cNvPr id="11" name="Rechteck 10"/>
          <p:cNvSpPr/>
          <p:nvPr userDrawn="1"/>
        </p:nvSpPr>
        <p:spPr>
          <a:xfrm>
            <a:off x="0"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0" name="Rechteck 9"/>
          <p:cNvSpPr/>
          <p:nvPr/>
        </p:nvSpPr>
        <p:spPr>
          <a:xfrm>
            <a:off x="0"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5" name="Eine Ecke des Rechtecks abrunden 14"/>
          <p:cNvSpPr/>
          <p:nvPr userDrawn="1"/>
        </p:nvSpPr>
        <p:spPr>
          <a:xfrm flipV="1">
            <a:off x="690" y="873123"/>
            <a:ext cx="6816977" cy="1547813"/>
          </a:xfrm>
          <a:prstGeom prst="round1Rect">
            <a:avLst>
              <a:gd name="adj" fmla="val 23540"/>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Titel 1"/>
          <p:cNvSpPr>
            <a:spLocks noGrp="1"/>
          </p:cNvSpPr>
          <p:nvPr>
            <p:ph type="title"/>
          </p:nvPr>
        </p:nvSpPr>
        <p:spPr>
          <a:xfrm>
            <a:off x="623888" y="979488"/>
            <a:ext cx="5905747" cy="504825"/>
          </a:xfrm>
        </p:spPr>
        <p:txBody>
          <a:bodyPr anchor="b" anchorCtr="0"/>
          <a:lstStyle>
            <a:lvl1pPr algn="l">
              <a:defRPr sz="2200" b="1" cap="none" baseline="0"/>
            </a:lvl1pPr>
          </a:lstStyle>
          <a:p>
            <a:r>
              <a:rPr lang="de-DE" smtClean="0"/>
              <a:t>Mastertitelformat bearbeiten</a:t>
            </a:r>
            <a:endParaRPr lang="de-DE" dirty="0"/>
          </a:p>
        </p:txBody>
      </p:sp>
      <p:sp>
        <p:nvSpPr>
          <p:cNvPr id="17" name="Textplatzhalter 2"/>
          <p:cNvSpPr>
            <a:spLocks noGrp="1"/>
          </p:cNvSpPr>
          <p:nvPr>
            <p:ph type="body" idx="1"/>
          </p:nvPr>
        </p:nvSpPr>
        <p:spPr>
          <a:xfrm>
            <a:off x="623888" y="1484313"/>
            <a:ext cx="5905747" cy="693512"/>
          </a:xfrm>
        </p:spPr>
        <p:txBody>
          <a:bodyPr anchor="t" anchorCtr="0"/>
          <a:lstStyle>
            <a:lvl1pPr marL="0" indent="0">
              <a:lnSpc>
                <a:spcPct val="100000"/>
              </a:lnSpc>
              <a:buNone/>
              <a:defRPr sz="22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1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bg1"/>
                </a:solidFill>
              </a:defRPr>
            </a:lvl1pPr>
          </a:lstStyle>
          <a:p>
            <a:r>
              <a:rPr lang="de-DE" smtClean="0"/>
              <a:t>Titel der Präsentation | Autor der Präsentation</a:t>
            </a:r>
            <a:endParaRPr lang="de-DE" dirty="0"/>
          </a:p>
        </p:txBody>
      </p:sp>
      <p:sp>
        <p:nvSpPr>
          <p:cNvPr id="2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bg1"/>
                </a:solidFill>
              </a:defRPr>
            </a:lvl1pPr>
          </a:lstStyle>
          <a:p>
            <a:r>
              <a:rPr lang="de-DE" smtClean="0"/>
              <a:t>Seite </a:t>
            </a:r>
            <a:fld id="{8E0952F6-36B8-48D6-8069-C0142B4B7349}" type="slidenum">
              <a:rPr lang="de-DE" smtClean="0"/>
              <a:pPr/>
              <a:t>‹Nr.›</a:t>
            </a:fld>
            <a:endParaRPr lang="de-DE" dirty="0"/>
          </a:p>
        </p:txBody>
      </p:sp>
      <p:pic>
        <p:nvPicPr>
          <p:cNvPr id="21" name="Grafik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96941" y="6021288"/>
            <a:ext cx="866976" cy="433488"/>
          </a:xfrm>
          <a:prstGeom prst="rect">
            <a:avLst/>
          </a:prstGeom>
        </p:spPr>
      </p:pic>
    </p:spTree>
    <p:extLst>
      <p:ext uri="{BB962C8B-B14F-4D97-AF65-F5344CB8AC3E}">
        <p14:creationId xmlns:p14="http://schemas.microsoft.com/office/powerpoint/2010/main" val="1322945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elfolie grau">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7" name="Titel 1"/>
          <p:cNvSpPr>
            <a:spLocks noGrp="1"/>
          </p:cNvSpPr>
          <p:nvPr>
            <p:ph type="ctrTitle"/>
          </p:nvPr>
        </p:nvSpPr>
        <p:spPr>
          <a:xfrm>
            <a:off x="625748" y="4149081"/>
            <a:ext cx="8065815" cy="1296143"/>
          </a:xfrm>
        </p:spPr>
        <p:txBody>
          <a:bodyPr bIns="18000" anchor="b" anchorCtr="0"/>
          <a:lstStyle>
            <a:lvl1pPr algn="l">
              <a:lnSpc>
                <a:spcPct val="114000"/>
              </a:lnSpc>
              <a:defRPr sz="3000"/>
            </a:lvl1pPr>
          </a:lstStyle>
          <a:p>
            <a:r>
              <a:rPr lang="de-DE" smtClean="0"/>
              <a:t>Mastertitelformat bearbeiten</a:t>
            </a:r>
            <a:endParaRPr lang="de-DE" dirty="0"/>
          </a:p>
        </p:txBody>
      </p:sp>
      <p:sp>
        <p:nvSpPr>
          <p:cNvPr id="18" name="Untertitel 2"/>
          <p:cNvSpPr>
            <a:spLocks noGrp="1"/>
          </p:cNvSpPr>
          <p:nvPr>
            <p:ph type="subTitle" idx="1"/>
          </p:nvPr>
        </p:nvSpPr>
        <p:spPr>
          <a:xfrm>
            <a:off x="625748" y="5589240"/>
            <a:ext cx="8065815" cy="432048"/>
          </a:xfrm>
        </p:spPr>
        <p:txBody>
          <a:bodyPr bIns="36000" anchor="b" anchorCtr="0"/>
          <a:lstStyle>
            <a:lvl1pPr marL="0" indent="0" algn="l">
              <a:buNone/>
              <a:defRPr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lang="de-DE" dirty="0"/>
          </a:p>
        </p:txBody>
      </p:sp>
      <p:sp>
        <p:nvSpPr>
          <p:cNvPr id="19" name="Rechteck 18"/>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0"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Tree>
    <p:extLst>
      <p:ext uri="{BB962C8B-B14F-4D97-AF65-F5344CB8AC3E}">
        <p14:creationId xmlns:p14="http://schemas.microsoft.com/office/powerpoint/2010/main" val="115670177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Zwischenfolie grau">
    <p:spTree>
      <p:nvGrpSpPr>
        <p:cNvPr id="1" name=""/>
        <p:cNvGrpSpPr/>
        <p:nvPr/>
      </p:nvGrpSpPr>
      <p:grpSpPr>
        <a:xfrm>
          <a:off x="0" y="0"/>
          <a:ext cx="0" cy="0"/>
          <a:chOff x="0" y="0"/>
          <a:chExt cx="0" cy="0"/>
        </a:xfrm>
      </p:grpSpPr>
      <p:sp>
        <p:nvSpPr>
          <p:cNvPr id="11" name="Rechteck 10"/>
          <p:cNvSpPr/>
          <p:nvPr userDrawn="1"/>
        </p:nvSpPr>
        <p:spPr>
          <a:xfrm>
            <a:off x="0"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0" name="Rechteck 9"/>
          <p:cNvSpPr/>
          <p:nvPr/>
        </p:nvSpPr>
        <p:spPr>
          <a:xfrm>
            <a:off x="0"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5" name="Eine Ecke des Rechtecks abrunden 14"/>
          <p:cNvSpPr/>
          <p:nvPr userDrawn="1"/>
        </p:nvSpPr>
        <p:spPr>
          <a:xfrm flipV="1">
            <a:off x="690" y="873123"/>
            <a:ext cx="6816977" cy="1547813"/>
          </a:xfrm>
          <a:prstGeom prst="round1Rect">
            <a:avLst>
              <a:gd name="adj" fmla="val 23540"/>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Titel 1"/>
          <p:cNvSpPr>
            <a:spLocks noGrp="1"/>
          </p:cNvSpPr>
          <p:nvPr>
            <p:ph type="title"/>
          </p:nvPr>
        </p:nvSpPr>
        <p:spPr>
          <a:xfrm>
            <a:off x="623888" y="979488"/>
            <a:ext cx="5905747" cy="504825"/>
          </a:xfrm>
        </p:spPr>
        <p:txBody>
          <a:bodyPr anchor="b" anchorCtr="0"/>
          <a:lstStyle>
            <a:lvl1pPr algn="l">
              <a:defRPr sz="2200" b="1" cap="none" baseline="0"/>
            </a:lvl1pPr>
          </a:lstStyle>
          <a:p>
            <a:r>
              <a:rPr lang="de-DE" smtClean="0"/>
              <a:t>Mastertitelformat bearbeiten</a:t>
            </a:r>
            <a:endParaRPr lang="de-DE" dirty="0"/>
          </a:p>
        </p:txBody>
      </p:sp>
      <p:sp>
        <p:nvSpPr>
          <p:cNvPr id="17" name="Textplatzhalter 2"/>
          <p:cNvSpPr>
            <a:spLocks noGrp="1"/>
          </p:cNvSpPr>
          <p:nvPr>
            <p:ph type="body" idx="1"/>
          </p:nvPr>
        </p:nvSpPr>
        <p:spPr>
          <a:xfrm>
            <a:off x="623888" y="1484313"/>
            <a:ext cx="5905747" cy="693512"/>
          </a:xfrm>
        </p:spPr>
        <p:txBody>
          <a:bodyPr anchor="t" anchorCtr="0"/>
          <a:lstStyle>
            <a:lvl1pPr marL="0" indent="0">
              <a:lnSpc>
                <a:spcPct val="100000"/>
              </a:lnSpc>
              <a:buNone/>
              <a:defRPr sz="22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18"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bg1"/>
                </a:solidFill>
              </a:defRPr>
            </a:lvl1pPr>
          </a:lstStyle>
          <a:p>
            <a:r>
              <a:rPr lang="de-DE" smtClean="0"/>
              <a:t>Titel der Präsentation | Autor der Präsentation</a:t>
            </a:r>
            <a:endParaRPr lang="de-DE" dirty="0"/>
          </a:p>
        </p:txBody>
      </p:sp>
      <p:sp>
        <p:nvSpPr>
          <p:cNvPr id="19"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bg1"/>
                </a:solidFill>
              </a:defRPr>
            </a:lvl1pPr>
          </a:lstStyle>
          <a:p>
            <a:r>
              <a:rPr lang="de-DE" smtClean="0"/>
              <a:t>Seite </a:t>
            </a:r>
            <a:fld id="{8E0952F6-36B8-48D6-8069-C0142B4B7349}" type="slidenum">
              <a:rPr lang="de-DE" smtClean="0"/>
              <a:pPr/>
              <a:t>‹Nr.›</a:t>
            </a:fld>
            <a:endParaRPr lang="de-DE" dirty="0"/>
          </a:p>
        </p:txBody>
      </p:sp>
      <p:pic>
        <p:nvPicPr>
          <p:cNvPr id="20" name="Grafik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96941" y="6021288"/>
            <a:ext cx="866976" cy="433488"/>
          </a:xfrm>
          <a:prstGeom prst="rect">
            <a:avLst/>
          </a:prstGeom>
        </p:spPr>
      </p:pic>
    </p:spTree>
    <p:extLst>
      <p:ext uri="{BB962C8B-B14F-4D97-AF65-F5344CB8AC3E}">
        <p14:creationId xmlns:p14="http://schemas.microsoft.com/office/powerpoint/2010/main" val="166470936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24581" y="332656"/>
            <a:ext cx="10946016" cy="720080"/>
          </a:xfrm>
          <a:prstGeom prst="rect">
            <a:avLst/>
          </a:prstGeom>
        </p:spPr>
        <p:txBody>
          <a:bodyPr/>
          <a:lstStyle/>
          <a:p>
            <a:r>
              <a:rPr lang="de-DE" smtClean="0"/>
              <a:t>Mastertitelformat bearbeiten</a:t>
            </a:r>
            <a:endParaRPr lang="de-DE" dirty="0"/>
          </a:p>
        </p:txBody>
      </p:sp>
      <p:sp>
        <p:nvSpPr>
          <p:cNvPr id="6" name="Inhaltsplatzhalter 5"/>
          <p:cNvSpPr>
            <a:spLocks noGrp="1"/>
          </p:cNvSpPr>
          <p:nvPr>
            <p:ph sz="quarter" idx="12"/>
          </p:nvPr>
        </p:nvSpPr>
        <p:spPr>
          <a:xfrm>
            <a:off x="624581" y="1412875"/>
            <a:ext cx="10946016" cy="4392612"/>
          </a:xfrm>
          <a:prstGeom prst="rect">
            <a:avLst/>
          </a:prstGeo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Inhaltsplatzhalter 5"/>
          <p:cNvSpPr>
            <a:spLocks noGrp="1"/>
          </p:cNvSpPr>
          <p:nvPr>
            <p:ph sz="quarter" idx="13"/>
          </p:nvPr>
        </p:nvSpPr>
        <p:spPr>
          <a:xfrm>
            <a:off x="619356" y="1414463"/>
            <a:ext cx="10951932" cy="4392612"/>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1353260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Zwei Inhalte">
    <p:spTree>
      <p:nvGrpSpPr>
        <p:cNvPr id="1" name=""/>
        <p:cNvGrpSpPr/>
        <p:nvPr/>
      </p:nvGrpSpPr>
      <p:grpSpPr>
        <a:xfrm>
          <a:off x="0" y="0"/>
          <a:ext cx="0" cy="0"/>
          <a:chOff x="0" y="0"/>
          <a:chExt cx="0" cy="0"/>
        </a:xfrm>
      </p:grpSpPr>
      <p:sp>
        <p:nvSpPr>
          <p:cNvPr id="14"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5"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
        <p:nvSpPr>
          <p:cNvPr id="16" name="Titel 1"/>
          <p:cNvSpPr>
            <a:spLocks noGrp="1"/>
          </p:cNvSpPr>
          <p:nvPr>
            <p:ph type="title"/>
          </p:nvPr>
        </p:nvSpPr>
        <p:spPr>
          <a:xfrm>
            <a:off x="610685" y="334470"/>
            <a:ext cx="10960603" cy="720080"/>
          </a:xfrm>
        </p:spPr>
        <p:txBody>
          <a:bodyPr/>
          <a:lstStyle/>
          <a:p>
            <a:r>
              <a:rPr lang="de-DE" smtClean="0"/>
              <a:t>Mastertitelformat bearbeiten</a:t>
            </a:r>
            <a:endParaRPr lang="de-DE"/>
          </a:p>
        </p:txBody>
      </p:sp>
      <p:sp>
        <p:nvSpPr>
          <p:cNvPr id="17" name="Inhaltsplatzhalter 2"/>
          <p:cNvSpPr>
            <a:spLocks noGrp="1"/>
          </p:cNvSpPr>
          <p:nvPr>
            <p:ph sz="half" idx="1"/>
          </p:nvPr>
        </p:nvSpPr>
        <p:spPr>
          <a:xfrm>
            <a:off x="610684" y="1414690"/>
            <a:ext cx="5294816" cy="4392612"/>
          </a:xfrm>
        </p:spPr>
        <p:txBody>
          <a:bodyPr/>
          <a:lstStyle>
            <a:lvl1pPr>
              <a:defRPr sz="1500"/>
            </a:lvl1pPr>
            <a:lvl2pPr>
              <a:defRPr sz="1500"/>
            </a:lvl2pPr>
            <a:lvl3pPr>
              <a:defRPr sz="1500"/>
            </a:lvl3pPr>
            <a:lvl4pPr>
              <a:defRPr sz="1500"/>
            </a:lvl4pPr>
            <a:lvl5pPr>
              <a:defRPr sz="1500"/>
            </a:lvl5pPr>
            <a:lvl6pPr>
              <a:defRPr sz="1500"/>
            </a:lvl6pPr>
            <a:lvl7pPr>
              <a:defRPr sz="1500"/>
            </a:lvl7pPr>
            <a:lvl8pPr>
              <a:defRPr sz="1500"/>
            </a:lvl8pPr>
            <a:lvl9pPr>
              <a:defRPr sz="15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8" name="Inhaltsplatzhalter 3"/>
          <p:cNvSpPr>
            <a:spLocks noGrp="1"/>
          </p:cNvSpPr>
          <p:nvPr>
            <p:ph sz="half" idx="2"/>
          </p:nvPr>
        </p:nvSpPr>
        <p:spPr>
          <a:xfrm>
            <a:off x="6289674" y="1408340"/>
            <a:ext cx="5281613" cy="4392612"/>
          </a:xfrm>
        </p:spPr>
        <p:txBody>
          <a:bodyPr/>
          <a:lstStyle>
            <a:lvl1pPr>
              <a:defRPr sz="1500"/>
            </a:lvl1pPr>
            <a:lvl2pPr>
              <a:defRPr sz="1500"/>
            </a:lvl2pPr>
            <a:lvl3pPr>
              <a:defRPr sz="1500"/>
            </a:lvl3pPr>
            <a:lvl4pPr>
              <a:defRPr sz="1500"/>
            </a:lvl4pPr>
            <a:lvl5pPr>
              <a:defRPr sz="1500"/>
            </a:lvl5pPr>
            <a:lvl6pPr>
              <a:defRPr sz="1500"/>
            </a:lvl6pPr>
            <a:lvl7pPr>
              <a:defRPr sz="1500"/>
            </a:lvl7pPr>
            <a:lvl8pPr>
              <a:defRPr sz="1500"/>
            </a:lvl8pPr>
            <a:lvl9pPr>
              <a:defRPr sz="15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2483046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24581" y="332656"/>
            <a:ext cx="10946016" cy="720080"/>
          </a:xfrm>
          <a:prstGeom prst="rect">
            <a:avLst/>
          </a:prstGeom>
        </p:spPr>
        <p:txBody>
          <a:bodyPr/>
          <a:lstStyle/>
          <a:p>
            <a:r>
              <a:rPr lang="de-DE" smtClean="0"/>
              <a:t>Mastertitelformat bearbeiten</a:t>
            </a:r>
            <a:endParaRPr lang="de-DE" dirty="0"/>
          </a:p>
        </p:txBody>
      </p:sp>
      <p:sp>
        <p:nvSpPr>
          <p:cNvPr id="6" name="Inhaltsplatzhalter 5"/>
          <p:cNvSpPr>
            <a:spLocks noGrp="1"/>
          </p:cNvSpPr>
          <p:nvPr>
            <p:ph sz="quarter" idx="12"/>
          </p:nvPr>
        </p:nvSpPr>
        <p:spPr>
          <a:xfrm>
            <a:off x="624581" y="1412875"/>
            <a:ext cx="10946016" cy="4392612"/>
          </a:xfrm>
          <a:prstGeom prst="rect">
            <a:avLst/>
          </a:prstGeo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Inhaltsplatzhalter 5"/>
          <p:cNvSpPr>
            <a:spLocks noGrp="1"/>
          </p:cNvSpPr>
          <p:nvPr>
            <p:ph sz="quarter" idx="13"/>
          </p:nvPr>
        </p:nvSpPr>
        <p:spPr>
          <a:xfrm>
            <a:off x="619356" y="1414463"/>
            <a:ext cx="10951932" cy="4392612"/>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17826242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Bild und Text">
    <p:spTree>
      <p:nvGrpSpPr>
        <p:cNvPr id="1" name=""/>
        <p:cNvGrpSpPr/>
        <p:nvPr/>
      </p:nvGrpSpPr>
      <p:grpSpPr>
        <a:xfrm>
          <a:off x="0" y="0"/>
          <a:ext cx="0" cy="0"/>
          <a:chOff x="0" y="0"/>
          <a:chExt cx="0" cy="0"/>
        </a:xfrm>
      </p:grpSpPr>
      <p:sp>
        <p:nvSpPr>
          <p:cNvPr id="7" name="Titel 1"/>
          <p:cNvSpPr>
            <a:spLocks noGrp="1"/>
          </p:cNvSpPr>
          <p:nvPr>
            <p:ph type="title"/>
          </p:nvPr>
        </p:nvSpPr>
        <p:spPr>
          <a:xfrm>
            <a:off x="623888" y="332656"/>
            <a:ext cx="10947400" cy="720080"/>
          </a:xfrm>
        </p:spPr>
        <p:txBody>
          <a:bodyPr/>
          <a:lstStyle/>
          <a:p>
            <a:r>
              <a:rPr lang="de-DE" smtClean="0"/>
              <a:t>Mastertitelformat bearbeiten</a:t>
            </a:r>
            <a:endParaRPr lang="de-DE"/>
          </a:p>
        </p:txBody>
      </p:sp>
      <p:sp>
        <p:nvSpPr>
          <p:cNvPr id="9" name="Bildplatzhalter 4"/>
          <p:cNvSpPr>
            <a:spLocks noGrp="1"/>
          </p:cNvSpPr>
          <p:nvPr>
            <p:ph type="pic" sz="quarter" idx="12"/>
          </p:nvPr>
        </p:nvSpPr>
        <p:spPr>
          <a:xfrm>
            <a:off x="623888" y="1414463"/>
            <a:ext cx="10947400" cy="2086545"/>
          </a:xfrm>
        </p:spPr>
        <p:txBody>
          <a:bodyPr/>
          <a:lstStyle/>
          <a:p>
            <a:r>
              <a:rPr lang="de-DE" smtClean="0"/>
              <a:t>Bild auf Platzhalter ziehen oder durch Klicken auf Symbol hinzufügen</a:t>
            </a:r>
            <a:endParaRPr lang="de-DE" dirty="0"/>
          </a:p>
        </p:txBody>
      </p:sp>
      <p:sp>
        <p:nvSpPr>
          <p:cNvPr id="10" name="Textplatzhalter 7"/>
          <p:cNvSpPr>
            <a:spLocks noGrp="1"/>
          </p:cNvSpPr>
          <p:nvPr>
            <p:ph type="body" sz="quarter" idx="13"/>
          </p:nvPr>
        </p:nvSpPr>
        <p:spPr>
          <a:xfrm>
            <a:off x="623888" y="3789363"/>
            <a:ext cx="10947400" cy="2016125"/>
          </a:xfrm>
        </p:spPr>
        <p:txBody>
          <a:bodyPr numCol="1" spcCol="0"/>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1"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dirty="0" smtClean="0">
                <a:solidFill>
                  <a:srgbClr val="4B4C4D"/>
                </a:solidFill>
              </a:rPr>
              <a:t>Titel der Präsentation | Autor der Präsentation</a:t>
            </a:r>
            <a:endParaRPr lang="de-DE" dirty="0">
              <a:solidFill>
                <a:srgbClr val="4B4C4D"/>
              </a:solidFill>
            </a:endParaRPr>
          </a:p>
        </p:txBody>
      </p:sp>
      <p:sp>
        <p:nvSpPr>
          <p:cNvPr id="12"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69554323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Nur Titel">
    <p:spTree>
      <p:nvGrpSpPr>
        <p:cNvPr id="1" name=""/>
        <p:cNvGrpSpPr/>
        <p:nvPr/>
      </p:nvGrpSpPr>
      <p:grpSpPr>
        <a:xfrm>
          <a:off x="0" y="0"/>
          <a:ext cx="0" cy="0"/>
          <a:chOff x="0" y="0"/>
          <a:chExt cx="0" cy="0"/>
        </a:xfrm>
      </p:grpSpPr>
      <p:sp>
        <p:nvSpPr>
          <p:cNvPr id="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124167683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Abschlulssfolie grau">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7" name="Rechteck 16"/>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8"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
        <p:nvSpPr>
          <p:cNvPr id="19" name="Titel 1"/>
          <p:cNvSpPr>
            <a:spLocks noGrp="1"/>
          </p:cNvSpPr>
          <p:nvPr>
            <p:ph type="ctrTitle"/>
          </p:nvPr>
        </p:nvSpPr>
        <p:spPr>
          <a:xfrm>
            <a:off x="623887" y="3860924"/>
            <a:ext cx="8137995" cy="1080244"/>
          </a:xfrm>
        </p:spPr>
        <p:txBody>
          <a:bodyPr bIns="18000" anchor="t" anchorCtr="0"/>
          <a:lstStyle>
            <a:lvl1pPr algn="l">
              <a:lnSpc>
                <a:spcPct val="114000"/>
              </a:lnSpc>
              <a:defRPr sz="3000"/>
            </a:lvl1pPr>
          </a:lstStyle>
          <a:p>
            <a:r>
              <a:rPr lang="de-DE" smtClean="0"/>
              <a:t>Mastertitelformat bearbeiten</a:t>
            </a:r>
            <a:endParaRPr lang="de-DE" dirty="0"/>
          </a:p>
        </p:txBody>
      </p:sp>
      <p:sp>
        <p:nvSpPr>
          <p:cNvPr id="20" name="Untertitel 2"/>
          <p:cNvSpPr>
            <a:spLocks noGrp="1"/>
          </p:cNvSpPr>
          <p:nvPr>
            <p:ph type="subTitle" idx="1" hasCustomPrompt="1"/>
          </p:nvPr>
        </p:nvSpPr>
        <p:spPr>
          <a:xfrm>
            <a:off x="623888" y="4941168"/>
            <a:ext cx="3313459" cy="1080120"/>
          </a:xfrm>
        </p:spPr>
        <p:txBody>
          <a:bodyPr bIns="36000" numCol="1" spcCol="0" anchor="b" anchorCtr="0"/>
          <a:lstStyle>
            <a:lvl1pPr marL="0" indent="0" algn="l">
              <a:buNone/>
              <a:defRPr sz="11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Absender durch Klicken bearbeiten</a:t>
            </a:r>
            <a:endParaRPr lang="de-DE" dirty="0"/>
          </a:p>
        </p:txBody>
      </p:sp>
      <p:sp>
        <p:nvSpPr>
          <p:cNvPr id="21" name="Textplatzhalter 4"/>
          <p:cNvSpPr>
            <a:spLocks noGrp="1"/>
          </p:cNvSpPr>
          <p:nvPr>
            <p:ph type="body" sz="quarter" idx="10" hasCustomPrompt="1"/>
          </p:nvPr>
        </p:nvSpPr>
        <p:spPr>
          <a:xfrm>
            <a:off x="4513411" y="4941962"/>
            <a:ext cx="4248472" cy="1080120"/>
          </a:xfrm>
        </p:spPr>
        <p:txBody>
          <a:bodyPr bIns="36000" anchor="b" anchorCtr="0"/>
          <a:lstStyle>
            <a:lvl1pPr marL="0" indent="0" algn="l" defTabSz="914400" rtl="0" eaLnBrk="1" latinLnBrk="0" hangingPunct="1">
              <a:lnSpc>
                <a:spcPct val="120000"/>
              </a:lnSpc>
              <a:spcBef>
                <a:spcPts val="0"/>
              </a:spcBef>
              <a:buFont typeface="Arial" pitchFamily="34" charset="0"/>
              <a:buNone/>
              <a:defRPr lang="de-DE" sz="1100" b="0" kern="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sz="1100"/>
            </a:lvl2pPr>
            <a:lvl3pPr marL="0" indent="0">
              <a:buFont typeface="Arial" pitchFamily="34" charset="0"/>
              <a:buNone/>
              <a:defRPr sz="1100"/>
            </a:lvl3pPr>
            <a:lvl4pPr marL="0" indent="0">
              <a:buFont typeface="Arial" pitchFamily="34" charset="0"/>
              <a:buNone/>
              <a:defRPr sz="1100"/>
            </a:lvl4pPr>
            <a:lvl5pPr marL="0" indent="0">
              <a:buFont typeface="Arial" pitchFamily="34" charset="0"/>
              <a:buNone/>
              <a:defRPr sz="1100"/>
            </a:lvl5pPr>
          </a:lstStyle>
          <a:p>
            <a:pPr lvl="0"/>
            <a:r>
              <a:rPr lang="de-DE" dirty="0" smtClean="0"/>
              <a:t>Absender durch Klicken bearbeiten</a:t>
            </a:r>
          </a:p>
        </p:txBody>
      </p:sp>
    </p:spTree>
    <p:extLst>
      <p:ext uri="{BB962C8B-B14F-4D97-AF65-F5344CB8AC3E}">
        <p14:creationId xmlns:p14="http://schemas.microsoft.com/office/powerpoint/2010/main" val="176390071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Abschlulssfolie orange">
    <p:spTree>
      <p:nvGrpSpPr>
        <p:cNvPr id="1" name=""/>
        <p:cNvGrpSpPr/>
        <p:nvPr/>
      </p:nvGrpSpPr>
      <p:grpSpPr>
        <a:xfrm>
          <a:off x="0" y="0"/>
          <a:ext cx="0" cy="0"/>
          <a:chOff x="0" y="0"/>
          <a:chExt cx="0" cy="0"/>
        </a:xfrm>
      </p:grpSpPr>
      <p:sp>
        <p:nvSpPr>
          <p:cNvPr id="11" name="Rechteck 10"/>
          <p:cNvSpPr/>
          <p:nvPr userDrawn="1"/>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8" name="Rechteck 7"/>
          <p:cNvSpPr/>
          <p:nvPr/>
        </p:nvSpPr>
        <p:spPr>
          <a:xfrm>
            <a:off x="922"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Eine Ecke des Rechtecks abrunden 15"/>
          <p:cNvSpPr/>
          <p:nvPr userDrawn="1"/>
        </p:nvSpPr>
        <p:spPr>
          <a:xfrm flipV="1">
            <a:off x="-10268" y="3446811"/>
            <a:ext cx="10716367" cy="2852926"/>
          </a:xfrm>
          <a:prstGeom prst="round1Rect">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9" name="Rechteck 18"/>
          <p:cNvSpPr/>
          <p:nvPr userDrawn="1"/>
        </p:nvSpPr>
        <p:spPr>
          <a:xfrm>
            <a:off x="624979" y="3610849"/>
            <a:ext cx="1157368" cy="169277"/>
          </a:xfrm>
          <a:prstGeom prst="rect">
            <a:avLst/>
          </a:prstGeom>
        </p:spPr>
        <p:txBody>
          <a:bodyPr wrap="none" lIns="0" tIns="0" rIns="0" bIns="0">
            <a:spAutoFit/>
          </a:bodyPr>
          <a:lstStyle/>
          <a:p>
            <a:r>
              <a:rPr lang="de-DE" sz="1100" dirty="0" smtClean="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rPr>
              <a:t>www.scout24.com</a:t>
            </a:r>
            <a:endParaRPr lang="de-DE" sz="1100" dirty="0">
              <a:solidFill>
                <a:srgbClr val="4B4C4D"/>
              </a:solidFill>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0" name="Picture 7" descr="01_immobilienscout24_ohneoutline_h468"/>
          <p:cNvPicPr>
            <a:picLocks noChangeAspect="1" noChangeArrowheads="1"/>
          </p:cNvPicPr>
          <p:nvPr userDrawn="1"/>
        </p:nvPicPr>
        <p:blipFill>
          <a:blip r:embed="rId2" cstate="print"/>
          <a:stretch>
            <a:fillRect/>
          </a:stretch>
        </p:blipFill>
        <p:spPr bwMode="auto">
          <a:xfrm>
            <a:off x="9104834" y="3610033"/>
            <a:ext cx="1385241" cy="669724"/>
          </a:xfrm>
          <a:prstGeom prst="rect">
            <a:avLst/>
          </a:prstGeom>
          <a:noFill/>
        </p:spPr>
      </p:pic>
      <p:sp>
        <p:nvSpPr>
          <p:cNvPr id="21" name="Titel 1"/>
          <p:cNvSpPr>
            <a:spLocks noGrp="1"/>
          </p:cNvSpPr>
          <p:nvPr>
            <p:ph type="ctrTitle"/>
          </p:nvPr>
        </p:nvSpPr>
        <p:spPr>
          <a:xfrm>
            <a:off x="623887" y="3860924"/>
            <a:ext cx="8137995" cy="1080244"/>
          </a:xfrm>
        </p:spPr>
        <p:txBody>
          <a:bodyPr bIns="18000" anchor="t" anchorCtr="0"/>
          <a:lstStyle>
            <a:lvl1pPr algn="l">
              <a:lnSpc>
                <a:spcPct val="114000"/>
              </a:lnSpc>
              <a:defRPr sz="3000"/>
            </a:lvl1pPr>
          </a:lstStyle>
          <a:p>
            <a:r>
              <a:rPr lang="de-DE" smtClean="0"/>
              <a:t>Mastertitelformat bearbeiten</a:t>
            </a:r>
            <a:endParaRPr lang="de-DE" dirty="0"/>
          </a:p>
        </p:txBody>
      </p:sp>
      <p:sp>
        <p:nvSpPr>
          <p:cNvPr id="22" name="Untertitel 2"/>
          <p:cNvSpPr>
            <a:spLocks noGrp="1"/>
          </p:cNvSpPr>
          <p:nvPr>
            <p:ph type="subTitle" idx="1" hasCustomPrompt="1"/>
          </p:nvPr>
        </p:nvSpPr>
        <p:spPr>
          <a:xfrm>
            <a:off x="623888" y="4941168"/>
            <a:ext cx="3313459" cy="1080120"/>
          </a:xfrm>
        </p:spPr>
        <p:txBody>
          <a:bodyPr bIns="36000" numCol="1" spcCol="0" anchor="b" anchorCtr="0"/>
          <a:lstStyle>
            <a:lvl1pPr marL="0" indent="0" algn="l">
              <a:buNone/>
              <a:defRPr sz="11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Absender durch Klicken bearbeiten</a:t>
            </a:r>
            <a:endParaRPr lang="de-DE" dirty="0"/>
          </a:p>
        </p:txBody>
      </p:sp>
      <p:sp>
        <p:nvSpPr>
          <p:cNvPr id="23" name="Textplatzhalter 4"/>
          <p:cNvSpPr>
            <a:spLocks noGrp="1"/>
          </p:cNvSpPr>
          <p:nvPr>
            <p:ph type="body" sz="quarter" idx="10" hasCustomPrompt="1"/>
          </p:nvPr>
        </p:nvSpPr>
        <p:spPr>
          <a:xfrm>
            <a:off x="4513411" y="4941962"/>
            <a:ext cx="4248472" cy="1080120"/>
          </a:xfrm>
        </p:spPr>
        <p:txBody>
          <a:bodyPr bIns="36000" anchor="b" anchorCtr="0"/>
          <a:lstStyle>
            <a:lvl1pPr marL="0" indent="0" algn="l" defTabSz="914400" rtl="0" eaLnBrk="1" latinLnBrk="0" hangingPunct="1">
              <a:lnSpc>
                <a:spcPct val="120000"/>
              </a:lnSpc>
              <a:spcBef>
                <a:spcPts val="0"/>
              </a:spcBef>
              <a:buFont typeface="Arial" pitchFamily="34" charset="0"/>
              <a:buNone/>
              <a:defRPr lang="de-DE" sz="1100" b="0" kern="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sz="1100"/>
            </a:lvl2pPr>
            <a:lvl3pPr marL="0" indent="0">
              <a:buFont typeface="Arial" pitchFamily="34" charset="0"/>
              <a:buNone/>
              <a:defRPr sz="1100"/>
            </a:lvl3pPr>
            <a:lvl4pPr marL="0" indent="0">
              <a:buFont typeface="Arial" pitchFamily="34" charset="0"/>
              <a:buNone/>
              <a:defRPr sz="1100"/>
            </a:lvl4pPr>
            <a:lvl5pPr marL="0" indent="0">
              <a:buFont typeface="Arial" pitchFamily="34" charset="0"/>
              <a:buNone/>
              <a:defRPr sz="1100"/>
            </a:lvl5pPr>
          </a:lstStyle>
          <a:p>
            <a:pPr lvl="0"/>
            <a:r>
              <a:rPr lang="de-DE" dirty="0" smtClean="0"/>
              <a:t>Absender durch Klicken bearbeiten</a:t>
            </a:r>
          </a:p>
        </p:txBody>
      </p:sp>
    </p:spTree>
    <p:extLst>
      <p:ext uri="{BB962C8B-B14F-4D97-AF65-F5344CB8AC3E}">
        <p14:creationId xmlns:p14="http://schemas.microsoft.com/office/powerpoint/2010/main" val="20151042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ischenfolie orange">
    <p:spTree>
      <p:nvGrpSpPr>
        <p:cNvPr id="1" name=""/>
        <p:cNvGrpSpPr/>
        <p:nvPr/>
      </p:nvGrpSpPr>
      <p:grpSpPr>
        <a:xfrm>
          <a:off x="0" y="0"/>
          <a:ext cx="0" cy="0"/>
          <a:chOff x="0" y="0"/>
          <a:chExt cx="0" cy="0"/>
        </a:xfrm>
      </p:grpSpPr>
      <p:sp>
        <p:nvSpPr>
          <p:cNvPr id="11" name="Rechteck 10"/>
          <p:cNvSpPr/>
          <p:nvPr userDrawn="1"/>
        </p:nvSpPr>
        <p:spPr>
          <a:xfrm>
            <a:off x="0"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0" name="Rechteck 9"/>
          <p:cNvSpPr/>
          <p:nvPr/>
        </p:nvSpPr>
        <p:spPr>
          <a:xfrm>
            <a:off x="0" y="0"/>
            <a:ext cx="1219333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5" name="Eine Ecke des Rechtecks abrunden 14"/>
          <p:cNvSpPr/>
          <p:nvPr userDrawn="1"/>
        </p:nvSpPr>
        <p:spPr>
          <a:xfrm flipV="1">
            <a:off x="690" y="873123"/>
            <a:ext cx="6816977" cy="1547813"/>
          </a:xfrm>
          <a:prstGeom prst="round1Rect">
            <a:avLst>
              <a:gd name="adj" fmla="val 23540"/>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Titel 1"/>
          <p:cNvSpPr>
            <a:spLocks noGrp="1"/>
          </p:cNvSpPr>
          <p:nvPr>
            <p:ph type="title"/>
          </p:nvPr>
        </p:nvSpPr>
        <p:spPr>
          <a:xfrm>
            <a:off x="623888" y="979488"/>
            <a:ext cx="5905747" cy="504825"/>
          </a:xfrm>
        </p:spPr>
        <p:txBody>
          <a:bodyPr anchor="b" anchorCtr="0"/>
          <a:lstStyle>
            <a:lvl1pPr algn="l">
              <a:defRPr sz="2200" b="1" cap="none" baseline="0"/>
            </a:lvl1pPr>
          </a:lstStyle>
          <a:p>
            <a:r>
              <a:rPr lang="de-DE" smtClean="0"/>
              <a:t>Mastertitelformat bearbeiten</a:t>
            </a:r>
            <a:endParaRPr lang="de-DE" dirty="0"/>
          </a:p>
        </p:txBody>
      </p:sp>
      <p:sp>
        <p:nvSpPr>
          <p:cNvPr id="17" name="Textplatzhalter 2"/>
          <p:cNvSpPr>
            <a:spLocks noGrp="1"/>
          </p:cNvSpPr>
          <p:nvPr>
            <p:ph type="body" idx="1"/>
          </p:nvPr>
        </p:nvSpPr>
        <p:spPr>
          <a:xfrm>
            <a:off x="623888" y="1484313"/>
            <a:ext cx="5905747" cy="693512"/>
          </a:xfrm>
        </p:spPr>
        <p:txBody>
          <a:bodyPr anchor="t" anchorCtr="0"/>
          <a:lstStyle>
            <a:lvl1pPr marL="0" indent="0">
              <a:lnSpc>
                <a:spcPct val="100000"/>
              </a:lnSpc>
              <a:buNone/>
              <a:defRPr sz="22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1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bg1"/>
                </a:solidFill>
              </a:defRPr>
            </a:lvl1pPr>
          </a:lstStyle>
          <a:p>
            <a:r>
              <a:rPr lang="de-DE" smtClean="0"/>
              <a:t>Titel der Präsentation | Autor der Präsentation</a:t>
            </a:r>
            <a:endParaRPr lang="de-DE" dirty="0"/>
          </a:p>
        </p:txBody>
      </p:sp>
      <p:sp>
        <p:nvSpPr>
          <p:cNvPr id="2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bg1"/>
                </a:solidFill>
              </a:defRPr>
            </a:lvl1pPr>
          </a:lstStyle>
          <a:p>
            <a:r>
              <a:rPr lang="de-DE" smtClean="0"/>
              <a:t>Seite </a:t>
            </a:r>
            <a:fld id="{8E0952F6-36B8-48D6-8069-C0142B4B7349}" type="slidenum">
              <a:rPr lang="de-DE" smtClean="0"/>
              <a:pPr/>
              <a:t>‹Nr.›</a:t>
            </a:fld>
            <a:endParaRPr lang="de-DE" dirty="0"/>
          </a:p>
        </p:txBody>
      </p:sp>
      <p:pic>
        <p:nvPicPr>
          <p:cNvPr id="21" name="Grafik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96941" y="6021288"/>
            <a:ext cx="866976" cy="433488"/>
          </a:xfrm>
          <a:prstGeom prst="rect">
            <a:avLst/>
          </a:prstGeom>
        </p:spPr>
      </p:pic>
    </p:spTree>
    <p:extLst>
      <p:ext uri="{BB962C8B-B14F-4D97-AF65-F5344CB8AC3E}">
        <p14:creationId xmlns:p14="http://schemas.microsoft.com/office/powerpoint/2010/main" val="391864651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ischenfolie grau">
    <p:spTree>
      <p:nvGrpSpPr>
        <p:cNvPr id="1" name=""/>
        <p:cNvGrpSpPr/>
        <p:nvPr/>
      </p:nvGrpSpPr>
      <p:grpSpPr>
        <a:xfrm>
          <a:off x="0" y="0"/>
          <a:ext cx="0" cy="0"/>
          <a:chOff x="0" y="0"/>
          <a:chExt cx="0" cy="0"/>
        </a:xfrm>
      </p:grpSpPr>
      <p:sp>
        <p:nvSpPr>
          <p:cNvPr id="11" name="Rechteck 10"/>
          <p:cNvSpPr/>
          <p:nvPr userDrawn="1"/>
        </p:nvSpPr>
        <p:spPr>
          <a:xfrm>
            <a:off x="0"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0" name="Rechteck 9"/>
          <p:cNvSpPr/>
          <p:nvPr/>
        </p:nvSpPr>
        <p:spPr>
          <a:xfrm>
            <a:off x="0" y="0"/>
            <a:ext cx="12193332" cy="6858000"/>
          </a:xfrm>
          <a:prstGeom prst="rect">
            <a:avLst/>
          </a:prstGeom>
          <a:solidFill>
            <a:schemeClr val="tx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5" name="Eine Ecke des Rechtecks abrunden 14"/>
          <p:cNvSpPr/>
          <p:nvPr userDrawn="1"/>
        </p:nvSpPr>
        <p:spPr>
          <a:xfrm flipV="1">
            <a:off x="690" y="873123"/>
            <a:ext cx="6816977" cy="1547813"/>
          </a:xfrm>
          <a:prstGeom prst="round1Rect">
            <a:avLst>
              <a:gd name="adj" fmla="val 23540"/>
            </a:avLst>
          </a:prstGeom>
          <a:solidFill>
            <a:schemeClr val="bg1"/>
          </a:solidFill>
          <a:ln w="127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6" name="Titel 1"/>
          <p:cNvSpPr>
            <a:spLocks noGrp="1"/>
          </p:cNvSpPr>
          <p:nvPr>
            <p:ph type="title"/>
          </p:nvPr>
        </p:nvSpPr>
        <p:spPr>
          <a:xfrm>
            <a:off x="623888" y="979488"/>
            <a:ext cx="5905747" cy="504825"/>
          </a:xfrm>
        </p:spPr>
        <p:txBody>
          <a:bodyPr anchor="b" anchorCtr="0"/>
          <a:lstStyle>
            <a:lvl1pPr algn="l">
              <a:defRPr sz="2200" b="1" cap="none" baseline="0"/>
            </a:lvl1pPr>
          </a:lstStyle>
          <a:p>
            <a:r>
              <a:rPr lang="de-DE" smtClean="0"/>
              <a:t>Mastertitelformat bearbeiten</a:t>
            </a:r>
            <a:endParaRPr lang="de-DE" dirty="0"/>
          </a:p>
        </p:txBody>
      </p:sp>
      <p:sp>
        <p:nvSpPr>
          <p:cNvPr id="17" name="Textplatzhalter 2"/>
          <p:cNvSpPr>
            <a:spLocks noGrp="1"/>
          </p:cNvSpPr>
          <p:nvPr>
            <p:ph type="body" idx="1"/>
          </p:nvPr>
        </p:nvSpPr>
        <p:spPr>
          <a:xfrm>
            <a:off x="623888" y="1484313"/>
            <a:ext cx="5905747" cy="693512"/>
          </a:xfrm>
        </p:spPr>
        <p:txBody>
          <a:bodyPr anchor="t" anchorCtr="0"/>
          <a:lstStyle>
            <a:lvl1pPr marL="0" indent="0">
              <a:lnSpc>
                <a:spcPct val="100000"/>
              </a:lnSpc>
              <a:buNone/>
              <a:defRPr sz="2200" b="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18"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bg1"/>
                </a:solidFill>
              </a:defRPr>
            </a:lvl1pPr>
          </a:lstStyle>
          <a:p>
            <a:r>
              <a:rPr lang="de-DE" smtClean="0"/>
              <a:t>Titel der Präsentation | Autor der Präsentation</a:t>
            </a:r>
            <a:endParaRPr lang="de-DE" dirty="0"/>
          </a:p>
        </p:txBody>
      </p:sp>
      <p:sp>
        <p:nvSpPr>
          <p:cNvPr id="19"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bg1"/>
                </a:solidFill>
              </a:defRPr>
            </a:lvl1pPr>
          </a:lstStyle>
          <a:p>
            <a:r>
              <a:rPr lang="de-DE" smtClean="0"/>
              <a:t>Seite </a:t>
            </a:r>
            <a:fld id="{8E0952F6-36B8-48D6-8069-C0142B4B7349}" type="slidenum">
              <a:rPr lang="de-DE" smtClean="0"/>
              <a:pPr/>
              <a:t>‹Nr.›</a:t>
            </a:fld>
            <a:endParaRPr lang="de-DE" dirty="0"/>
          </a:p>
        </p:txBody>
      </p:sp>
      <p:pic>
        <p:nvPicPr>
          <p:cNvPr id="20" name="Grafik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96941" y="6021288"/>
            <a:ext cx="866976" cy="433488"/>
          </a:xfrm>
          <a:prstGeom prst="rect">
            <a:avLst/>
          </a:prstGeom>
        </p:spPr>
      </p:pic>
    </p:spTree>
    <p:extLst>
      <p:ext uri="{BB962C8B-B14F-4D97-AF65-F5344CB8AC3E}">
        <p14:creationId xmlns:p14="http://schemas.microsoft.com/office/powerpoint/2010/main" val="25541340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4"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5"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
        <p:nvSpPr>
          <p:cNvPr id="16" name="Titel 1"/>
          <p:cNvSpPr>
            <a:spLocks noGrp="1"/>
          </p:cNvSpPr>
          <p:nvPr>
            <p:ph type="title"/>
          </p:nvPr>
        </p:nvSpPr>
        <p:spPr>
          <a:xfrm>
            <a:off x="610685" y="334470"/>
            <a:ext cx="10960603" cy="720080"/>
          </a:xfrm>
        </p:spPr>
        <p:txBody>
          <a:bodyPr/>
          <a:lstStyle/>
          <a:p>
            <a:r>
              <a:rPr lang="de-DE" smtClean="0"/>
              <a:t>Mastertitelformat bearbeiten</a:t>
            </a:r>
            <a:endParaRPr lang="de-DE"/>
          </a:p>
        </p:txBody>
      </p:sp>
      <p:sp>
        <p:nvSpPr>
          <p:cNvPr id="17" name="Inhaltsplatzhalter 2"/>
          <p:cNvSpPr>
            <a:spLocks noGrp="1"/>
          </p:cNvSpPr>
          <p:nvPr>
            <p:ph sz="half" idx="1"/>
          </p:nvPr>
        </p:nvSpPr>
        <p:spPr>
          <a:xfrm>
            <a:off x="610684" y="1414690"/>
            <a:ext cx="5294816" cy="4392612"/>
          </a:xfrm>
        </p:spPr>
        <p:txBody>
          <a:bodyPr/>
          <a:lstStyle>
            <a:lvl1pPr>
              <a:defRPr sz="1500"/>
            </a:lvl1pPr>
            <a:lvl2pPr>
              <a:defRPr sz="1500"/>
            </a:lvl2pPr>
            <a:lvl3pPr>
              <a:defRPr sz="1500"/>
            </a:lvl3pPr>
            <a:lvl4pPr>
              <a:defRPr sz="1500"/>
            </a:lvl4pPr>
            <a:lvl5pPr>
              <a:defRPr sz="1500"/>
            </a:lvl5pPr>
            <a:lvl6pPr>
              <a:defRPr sz="1500"/>
            </a:lvl6pPr>
            <a:lvl7pPr>
              <a:defRPr sz="1500"/>
            </a:lvl7pPr>
            <a:lvl8pPr>
              <a:defRPr sz="1500"/>
            </a:lvl8pPr>
            <a:lvl9pPr>
              <a:defRPr sz="15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8" name="Inhaltsplatzhalter 3"/>
          <p:cNvSpPr>
            <a:spLocks noGrp="1"/>
          </p:cNvSpPr>
          <p:nvPr>
            <p:ph sz="half" idx="2"/>
          </p:nvPr>
        </p:nvSpPr>
        <p:spPr>
          <a:xfrm>
            <a:off x="6289674" y="1408340"/>
            <a:ext cx="5281613" cy="4392612"/>
          </a:xfrm>
        </p:spPr>
        <p:txBody>
          <a:bodyPr/>
          <a:lstStyle>
            <a:lvl1pPr>
              <a:defRPr sz="1500"/>
            </a:lvl1pPr>
            <a:lvl2pPr>
              <a:defRPr sz="1500"/>
            </a:lvl2pPr>
            <a:lvl3pPr>
              <a:defRPr sz="1500"/>
            </a:lvl3pPr>
            <a:lvl4pPr>
              <a:defRPr sz="1500"/>
            </a:lvl4pPr>
            <a:lvl5pPr>
              <a:defRPr sz="1500"/>
            </a:lvl5pPr>
            <a:lvl6pPr>
              <a:defRPr sz="1500"/>
            </a:lvl6pPr>
            <a:lvl7pPr>
              <a:defRPr sz="1500"/>
            </a:lvl7pPr>
            <a:lvl8pPr>
              <a:defRPr sz="1500"/>
            </a:lvl8pPr>
            <a:lvl9pPr>
              <a:defRPr sz="15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11915216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und Text">
    <p:spTree>
      <p:nvGrpSpPr>
        <p:cNvPr id="1" name=""/>
        <p:cNvGrpSpPr/>
        <p:nvPr/>
      </p:nvGrpSpPr>
      <p:grpSpPr>
        <a:xfrm>
          <a:off x="0" y="0"/>
          <a:ext cx="0" cy="0"/>
          <a:chOff x="0" y="0"/>
          <a:chExt cx="0" cy="0"/>
        </a:xfrm>
      </p:grpSpPr>
      <p:sp>
        <p:nvSpPr>
          <p:cNvPr id="7" name="Titel 1"/>
          <p:cNvSpPr>
            <a:spLocks noGrp="1"/>
          </p:cNvSpPr>
          <p:nvPr>
            <p:ph type="title"/>
          </p:nvPr>
        </p:nvSpPr>
        <p:spPr>
          <a:xfrm>
            <a:off x="623888" y="332656"/>
            <a:ext cx="10947400" cy="720080"/>
          </a:xfrm>
        </p:spPr>
        <p:txBody>
          <a:bodyPr/>
          <a:lstStyle/>
          <a:p>
            <a:r>
              <a:rPr lang="de-DE" smtClean="0"/>
              <a:t>Mastertitelformat bearbeiten</a:t>
            </a:r>
            <a:endParaRPr lang="de-DE"/>
          </a:p>
        </p:txBody>
      </p:sp>
      <p:sp>
        <p:nvSpPr>
          <p:cNvPr id="9" name="Bildplatzhalter 4"/>
          <p:cNvSpPr>
            <a:spLocks noGrp="1"/>
          </p:cNvSpPr>
          <p:nvPr>
            <p:ph type="pic" sz="quarter" idx="12"/>
          </p:nvPr>
        </p:nvSpPr>
        <p:spPr>
          <a:xfrm>
            <a:off x="623888" y="1414463"/>
            <a:ext cx="10947400" cy="2086545"/>
          </a:xfrm>
        </p:spPr>
        <p:txBody>
          <a:bodyPr/>
          <a:lstStyle/>
          <a:p>
            <a:r>
              <a:rPr lang="de-DE" smtClean="0"/>
              <a:t>Bild auf Platzhalter ziehen oder durch Klicken auf Symbol hinzufügen</a:t>
            </a:r>
            <a:endParaRPr lang="de-DE" dirty="0"/>
          </a:p>
        </p:txBody>
      </p:sp>
      <p:sp>
        <p:nvSpPr>
          <p:cNvPr id="10" name="Textplatzhalter 7"/>
          <p:cNvSpPr>
            <a:spLocks noGrp="1"/>
          </p:cNvSpPr>
          <p:nvPr>
            <p:ph type="body" sz="quarter" idx="13"/>
          </p:nvPr>
        </p:nvSpPr>
        <p:spPr>
          <a:xfrm>
            <a:off x="623888" y="3789363"/>
            <a:ext cx="10947400" cy="2016125"/>
          </a:xfrm>
        </p:spPr>
        <p:txBody>
          <a:bodyPr numCol="1" spcCol="0"/>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1"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dirty="0" smtClean="0">
                <a:solidFill>
                  <a:srgbClr val="4B4C4D"/>
                </a:solidFill>
              </a:rPr>
              <a:t>Titel der Präsentation | Autor der Präsentation</a:t>
            </a:r>
            <a:endParaRPr lang="de-DE" dirty="0">
              <a:solidFill>
                <a:srgbClr val="4B4C4D"/>
              </a:solidFill>
            </a:endParaRPr>
          </a:p>
        </p:txBody>
      </p:sp>
      <p:sp>
        <p:nvSpPr>
          <p:cNvPr id="12"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276941673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el 1"/>
          <p:cNvSpPr>
            <a:spLocks noGrp="1"/>
          </p:cNvSpPr>
          <p:nvPr>
            <p:ph type="title"/>
          </p:nvPr>
        </p:nvSpPr>
        <p:spPr>
          <a:xfrm>
            <a:off x="624581" y="332656"/>
            <a:ext cx="10946016" cy="720080"/>
          </a:xfrm>
          <a:prstGeom prst="rect">
            <a:avLst/>
          </a:prstGeom>
        </p:spPr>
        <p:txBody>
          <a:bodyPr/>
          <a:lstStyle/>
          <a:p>
            <a:r>
              <a:rPr lang="de-DE" smtClean="0"/>
              <a:t>Mastertitelformat bearbeiten</a:t>
            </a:r>
            <a:endParaRPr lang="de-DE" dirty="0"/>
          </a:p>
        </p:txBody>
      </p:sp>
      <p:sp>
        <p:nvSpPr>
          <p:cNvPr id="5" name="Textplatzhalter 4"/>
          <p:cNvSpPr>
            <a:spLocks noGrp="1"/>
          </p:cNvSpPr>
          <p:nvPr>
            <p:ph type="body" sz="quarter" idx="12"/>
          </p:nvPr>
        </p:nvSpPr>
        <p:spPr>
          <a:xfrm>
            <a:off x="624581" y="1412875"/>
            <a:ext cx="10946016" cy="4392614"/>
          </a:xfrm>
          <a:prstGeom prst="rect">
            <a:avLst/>
          </a:prstGeom>
        </p:spPr>
        <p:txBody>
          <a:bodyPr/>
          <a:lstStyle>
            <a:lvl1pPr marL="360000" indent="-360000">
              <a:lnSpc>
                <a:spcPct val="123000"/>
              </a:lnSpc>
              <a:buClr>
                <a:schemeClr val="accent1"/>
              </a:buClr>
              <a:buFont typeface="+mj-lt"/>
              <a:buAutoNum type="arabicPeriod"/>
              <a:tabLst>
                <a:tab pos="361950" algn="l"/>
              </a:tabLst>
              <a:defRPr b="0">
                <a:solidFill>
                  <a:schemeClr val="tx1"/>
                </a:solidFill>
              </a:defRPr>
            </a:lvl1pPr>
            <a:lvl2pPr marL="720000" indent="-360000">
              <a:lnSpc>
                <a:spcPct val="123000"/>
              </a:lnSpc>
              <a:buClr>
                <a:schemeClr val="accent1"/>
              </a:buClr>
              <a:buFont typeface="+mj-lt"/>
              <a:buAutoNum type="arabicPeriod"/>
              <a:tabLst/>
              <a:defRPr b="0">
                <a:solidFill>
                  <a:schemeClr val="tx1"/>
                </a:solidFill>
              </a:defRPr>
            </a:lvl2pPr>
            <a:lvl3pPr marL="1080000" indent="-360000">
              <a:lnSpc>
                <a:spcPct val="123000"/>
              </a:lnSpc>
              <a:buSzPct val="100000"/>
              <a:buFont typeface="+mj-lt"/>
              <a:buAutoNum type="arabicPeriod"/>
              <a:tabLst>
                <a:tab pos="449263" algn="l"/>
              </a:tabLst>
              <a:defRPr/>
            </a:lvl3pPr>
            <a:lvl4pPr marL="449263" indent="-449263">
              <a:lnSpc>
                <a:spcPct val="123000"/>
              </a:lnSpc>
              <a:buNone/>
              <a:tabLst>
                <a:tab pos="266700" algn="r"/>
                <a:tab pos="449263" algn="l"/>
              </a:tabLst>
              <a:defRPr/>
            </a:lvl4pPr>
            <a:lvl5pPr marL="449263" indent="-449263">
              <a:lnSpc>
                <a:spcPct val="123000"/>
              </a:lnSpc>
              <a:buNone/>
              <a:tabLst>
                <a:tab pos="266700" algn="r"/>
                <a:tab pos="449263" algn="l"/>
              </a:tabLst>
              <a:defRPr/>
            </a:lvl5pPr>
            <a:lvl6pPr marL="449263" indent="-449263">
              <a:lnSpc>
                <a:spcPct val="123000"/>
              </a:lnSpc>
              <a:buNone/>
              <a:tabLst>
                <a:tab pos="266700" algn="r"/>
                <a:tab pos="449263" algn="l"/>
              </a:tabLst>
              <a:defRPr/>
            </a:lvl6pPr>
            <a:lvl7pPr marL="449263" indent="-449263">
              <a:lnSpc>
                <a:spcPct val="123000"/>
              </a:lnSpc>
              <a:buNone/>
              <a:tabLst>
                <a:tab pos="266700" algn="r"/>
                <a:tab pos="449263" algn="l"/>
              </a:tabLst>
              <a:defRPr/>
            </a:lvl7pPr>
            <a:lvl8pPr marL="449263" indent="-449263">
              <a:lnSpc>
                <a:spcPct val="123000"/>
              </a:lnSpc>
              <a:buNone/>
              <a:tabLst>
                <a:tab pos="266700" algn="r"/>
                <a:tab pos="449263" algn="l"/>
              </a:tabLst>
              <a:defRPr/>
            </a:lvl8pPr>
            <a:lvl9pPr marL="449263" indent="-449263">
              <a:lnSpc>
                <a:spcPct val="123000"/>
              </a:lnSpc>
              <a:tabLst>
                <a:tab pos="266700" algn="r"/>
                <a:tab pos="449263" algn="l"/>
              </a:tabLst>
              <a:defRPr/>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Textplatzhalter 4"/>
          <p:cNvSpPr>
            <a:spLocks noGrp="1"/>
          </p:cNvSpPr>
          <p:nvPr>
            <p:ph type="body" sz="quarter" idx="13"/>
          </p:nvPr>
        </p:nvSpPr>
        <p:spPr>
          <a:xfrm>
            <a:off x="623888" y="1412875"/>
            <a:ext cx="10947400" cy="4392614"/>
          </a:xfrm>
        </p:spPr>
        <p:txBody>
          <a:bodyPr/>
          <a:lstStyle>
            <a:lvl1pPr marL="360000" indent="-360000">
              <a:lnSpc>
                <a:spcPct val="123000"/>
              </a:lnSpc>
              <a:buClr>
                <a:schemeClr val="accent1"/>
              </a:buClr>
              <a:buFont typeface="+mj-lt"/>
              <a:buAutoNum type="arabicPeriod"/>
              <a:tabLst>
                <a:tab pos="361950" algn="l"/>
              </a:tabLst>
              <a:defRPr b="0">
                <a:solidFill>
                  <a:schemeClr val="tx1"/>
                </a:solidFill>
              </a:defRPr>
            </a:lvl1pPr>
            <a:lvl2pPr marL="720000" indent="-360000">
              <a:lnSpc>
                <a:spcPct val="123000"/>
              </a:lnSpc>
              <a:buClr>
                <a:schemeClr val="accent1"/>
              </a:buClr>
              <a:buFont typeface="+mj-lt"/>
              <a:buAutoNum type="arabicPeriod"/>
              <a:tabLst/>
              <a:defRPr b="0">
                <a:solidFill>
                  <a:schemeClr val="tx1"/>
                </a:solidFill>
              </a:defRPr>
            </a:lvl2pPr>
            <a:lvl3pPr marL="1080000" indent="-360000">
              <a:lnSpc>
                <a:spcPct val="123000"/>
              </a:lnSpc>
              <a:buSzPct val="100000"/>
              <a:buFont typeface="+mj-lt"/>
              <a:buAutoNum type="arabicPeriod"/>
              <a:tabLst>
                <a:tab pos="449263" algn="l"/>
              </a:tabLst>
              <a:defRPr/>
            </a:lvl3pPr>
            <a:lvl4pPr marL="449263" indent="-449263">
              <a:lnSpc>
                <a:spcPct val="123000"/>
              </a:lnSpc>
              <a:buNone/>
              <a:tabLst>
                <a:tab pos="266700" algn="r"/>
                <a:tab pos="449263" algn="l"/>
              </a:tabLst>
              <a:defRPr/>
            </a:lvl4pPr>
            <a:lvl5pPr marL="449263" indent="-449263">
              <a:lnSpc>
                <a:spcPct val="123000"/>
              </a:lnSpc>
              <a:buNone/>
              <a:tabLst>
                <a:tab pos="266700" algn="r"/>
                <a:tab pos="449263" algn="l"/>
              </a:tabLst>
              <a:defRPr/>
            </a:lvl5pPr>
            <a:lvl6pPr marL="449263" indent="-449263">
              <a:lnSpc>
                <a:spcPct val="123000"/>
              </a:lnSpc>
              <a:buNone/>
              <a:tabLst>
                <a:tab pos="266700" algn="r"/>
                <a:tab pos="449263" algn="l"/>
              </a:tabLst>
              <a:defRPr/>
            </a:lvl6pPr>
            <a:lvl7pPr marL="449263" indent="-449263">
              <a:lnSpc>
                <a:spcPct val="123000"/>
              </a:lnSpc>
              <a:buNone/>
              <a:tabLst>
                <a:tab pos="266700" algn="r"/>
                <a:tab pos="449263" algn="l"/>
              </a:tabLst>
              <a:defRPr/>
            </a:lvl7pPr>
            <a:lvl8pPr marL="449263" indent="-449263">
              <a:lnSpc>
                <a:spcPct val="123000"/>
              </a:lnSpc>
              <a:buNone/>
              <a:tabLst>
                <a:tab pos="266700" algn="r"/>
                <a:tab pos="449263" algn="l"/>
              </a:tabLst>
              <a:defRPr/>
            </a:lvl8pPr>
            <a:lvl9pPr marL="449263" indent="-449263">
              <a:lnSpc>
                <a:spcPct val="123000"/>
              </a:lnSpc>
              <a:tabLst>
                <a:tab pos="266700" algn="r"/>
                <a:tab pos="449263" algn="l"/>
              </a:tabLst>
              <a:defRPr/>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262851923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10"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47663285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defRPr>
            </a:lvl1pPr>
          </a:lstStyle>
          <a:p>
            <a:r>
              <a:rPr lang="de-DE" smtClean="0">
                <a:solidFill>
                  <a:srgbClr val="4B4C4D"/>
                </a:solidFill>
              </a:rPr>
              <a:t>Titel der Präsentation | Autor der Präsentation</a:t>
            </a:r>
            <a:endParaRPr lang="de-DE" dirty="0">
              <a:solidFill>
                <a:srgbClr val="4B4C4D"/>
              </a:solidFill>
            </a:endParaRPr>
          </a:p>
        </p:txBody>
      </p:sp>
      <p:sp>
        <p:nvSpPr>
          <p:cNvPr id="6"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defRPr>
            </a:lvl1pPr>
          </a:lstStyle>
          <a:p>
            <a:r>
              <a:rPr lang="de-DE"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spTree>
    <p:extLst>
      <p:ext uri="{BB962C8B-B14F-4D97-AF65-F5344CB8AC3E}">
        <p14:creationId xmlns:p14="http://schemas.microsoft.com/office/powerpoint/2010/main" val="4980540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theme" Target="../theme/theme1.xml"/><Relationship Id="rId25" Type="http://schemas.openxmlformats.org/officeDocument/2006/relationships/image" Target="../media/image1.png"/><Relationship Id="rId26" Type="http://schemas.openxmlformats.org/officeDocument/2006/relationships/image" Target="../media/image2.png"/><Relationship Id="rId27" Type="http://schemas.openxmlformats.org/officeDocument/2006/relationships/image" Target="../media/image3.png"/><Relationship Id="rId28" Type="http://schemas.openxmlformats.org/officeDocument/2006/relationships/image" Target="../media/image4.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Fußzeilenplatzhalter 4"/>
          <p:cNvSpPr>
            <a:spLocks noGrp="1"/>
          </p:cNvSpPr>
          <p:nvPr>
            <p:ph type="ftr" sz="quarter" idx="3"/>
          </p:nvPr>
        </p:nvSpPr>
        <p:spPr>
          <a:xfrm>
            <a:off x="5162551" y="6273336"/>
            <a:ext cx="5256213" cy="180000"/>
          </a:xfrm>
          <a:prstGeom prst="rect">
            <a:avLst/>
          </a:prstGeom>
        </p:spPr>
        <p:txBody>
          <a:bodyPr vert="horz" lIns="0" tIns="36000" rIns="0" bIns="0" rtlCol="0" anchor="t" anchorCtr="0"/>
          <a:lstStyle>
            <a:lvl1pPr algn="r">
              <a:lnSpc>
                <a:spcPts val="1000"/>
              </a:lnSpc>
              <a:defRPr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de-DE" dirty="0" smtClean="0">
                <a:solidFill>
                  <a:srgbClr val="4B4C4D"/>
                </a:solidFill>
              </a:rPr>
              <a:t>Titel der Präsentation | Autor der Präsentation</a:t>
            </a:r>
            <a:endParaRPr lang="de-DE" dirty="0">
              <a:solidFill>
                <a:srgbClr val="4B4C4D"/>
              </a:solidFill>
            </a:endParaRPr>
          </a:p>
        </p:txBody>
      </p:sp>
      <p:sp>
        <p:nvSpPr>
          <p:cNvPr id="11" name="Foliennummernplatzhalter 5"/>
          <p:cNvSpPr>
            <a:spLocks noGrp="1"/>
          </p:cNvSpPr>
          <p:nvPr>
            <p:ph type="sldNum" sz="quarter" idx="4"/>
          </p:nvPr>
        </p:nvSpPr>
        <p:spPr>
          <a:xfrm>
            <a:off x="9554939" y="6058826"/>
            <a:ext cx="863824" cy="180000"/>
          </a:xfrm>
          <a:prstGeom prst="rect">
            <a:avLst/>
          </a:prstGeom>
        </p:spPr>
        <p:txBody>
          <a:bodyPr vert="horz" lIns="0" tIns="0" rIns="0" bIns="0" rtlCol="0" anchor="b" anchorCtr="0"/>
          <a:lstStyle>
            <a:lvl1pPr algn="r">
              <a:lnSpc>
                <a:spcPts val="1000"/>
              </a:lnSpc>
              <a:defRPr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de-DE" dirty="0" smtClean="0">
                <a:solidFill>
                  <a:srgbClr val="4B4C4D"/>
                </a:solidFill>
              </a:rPr>
              <a:t>Seite </a:t>
            </a:r>
            <a:fld id="{8E0952F6-36B8-48D6-8069-C0142B4B7349}" type="slidenum">
              <a:rPr lang="de-DE" smtClean="0">
                <a:solidFill>
                  <a:srgbClr val="4B4C4D"/>
                </a:solidFill>
              </a:rPr>
              <a:pPr/>
              <a:t>‹Nr.›</a:t>
            </a:fld>
            <a:endParaRPr lang="de-DE" dirty="0">
              <a:solidFill>
                <a:srgbClr val="4B4C4D"/>
              </a:solidFill>
            </a:endParaRPr>
          </a:p>
        </p:txBody>
      </p:sp>
      <p:pic>
        <p:nvPicPr>
          <p:cNvPr id="12" name="Grafik 11"/>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10696941" y="6021288"/>
            <a:ext cx="866976" cy="433488"/>
          </a:xfrm>
          <a:prstGeom prst="rect">
            <a:avLst/>
          </a:prstGeom>
        </p:spPr>
      </p:pic>
      <p:sp>
        <p:nvSpPr>
          <p:cNvPr id="13" name="Titelplatzhalter 1"/>
          <p:cNvSpPr>
            <a:spLocks noGrp="1"/>
          </p:cNvSpPr>
          <p:nvPr>
            <p:ph type="title"/>
          </p:nvPr>
        </p:nvSpPr>
        <p:spPr>
          <a:xfrm>
            <a:off x="614589" y="334963"/>
            <a:ext cx="10946016" cy="694427"/>
          </a:xfrm>
          <a:prstGeom prst="rect">
            <a:avLst/>
          </a:prstGeom>
        </p:spPr>
        <p:txBody>
          <a:bodyPr vert="horz" lIns="0" tIns="0" rIns="0" bIns="0" rtlCol="0" anchor="t" anchorCtr="0">
            <a:noAutofit/>
          </a:bodyPr>
          <a:lstStyle/>
          <a:p>
            <a:r>
              <a:rPr lang="de-DE" dirty="0" smtClean="0"/>
              <a:t>Titelmasterformat durch Klicken bearbeiten</a:t>
            </a:r>
            <a:br>
              <a:rPr lang="de-DE" dirty="0" smtClean="0"/>
            </a:br>
            <a:endParaRPr lang="de-DE" dirty="0"/>
          </a:p>
        </p:txBody>
      </p:sp>
      <p:sp>
        <p:nvSpPr>
          <p:cNvPr id="14" name="Textplatzhalter 2"/>
          <p:cNvSpPr>
            <a:spLocks noGrp="1"/>
          </p:cNvSpPr>
          <p:nvPr>
            <p:ph type="body" idx="1"/>
          </p:nvPr>
        </p:nvSpPr>
        <p:spPr>
          <a:xfrm>
            <a:off x="623888" y="1414463"/>
            <a:ext cx="10947400" cy="4392612"/>
          </a:xfrm>
          <a:prstGeom prst="rect">
            <a:avLst/>
          </a:prstGeom>
        </p:spPr>
        <p:txBody>
          <a:bodyPr vert="horz" lIns="0" tIns="0" rIns="0" bIns="0" rtlCol="0">
            <a:no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a:p>
            <a:pPr lvl="5"/>
            <a:r>
              <a:rPr lang="de-DE" dirty="0" smtClean="0"/>
              <a:t>Sechste Ebene</a:t>
            </a:r>
            <a:endParaRPr lang="de-DE" dirty="0"/>
          </a:p>
        </p:txBody>
      </p:sp>
    </p:spTree>
    <p:extLst>
      <p:ext uri="{BB962C8B-B14F-4D97-AF65-F5344CB8AC3E}">
        <p14:creationId xmlns:p14="http://schemas.microsoft.com/office/powerpoint/2010/main" val="2588719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Lst>
  <p:timing>
    <p:tnLst>
      <p:par>
        <p:cTn id="1" dur="indefinite" restart="never" nodeType="tmRoot"/>
      </p:par>
    </p:tnLst>
  </p:timing>
  <p:hf hdr="0" dt="0"/>
  <p:txStyles>
    <p:titleStyle>
      <a:lvl1pPr algn="l" defTabSz="914400" rtl="0" eaLnBrk="1" latinLnBrk="0" hangingPunct="1">
        <a:spcBef>
          <a:spcPct val="0"/>
        </a:spcBef>
        <a:buNone/>
        <a:defRPr sz="2200" b="1" kern="1200">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0" indent="0" algn="l" defTabSz="914400" rtl="0" eaLnBrk="1" latinLnBrk="0" hangingPunct="1">
        <a:lnSpc>
          <a:spcPct val="120000"/>
        </a:lnSpc>
        <a:spcBef>
          <a:spcPts val="0"/>
        </a:spcBef>
        <a:buFont typeface="Arial" pitchFamily="34" charset="0"/>
        <a:buNone/>
        <a:defRPr sz="1500" b="1" kern="12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0" indent="0" algn="l" defTabSz="914400" rtl="0" eaLnBrk="1" latinLnBrk="0" hangingPunct="1">
        <a:lnSpc>
          <a:spcPct val="120000"/>
        </a:lnSpc>
        <a:spcBef>
          <a:spcPts val="0"/>
        </a:spcBef>
        <a:buFont typeface="Arial" pitchFamily="34" charset="0"/>
        <a:buNone/>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342000" indent="-342000" algn="l" defTabSz="914400" rtl="0" eaLnBrk="1" latinLnBrk="0" hangingPunct="1">
        <a:lnSpc>
          <a:spcPct val="120000"/>
        </a:lnSpc>
        <a:spcBef>
          <a:spcPts val="0"/>
        </a:spcBef>
        <a:buClr>
          <a:schemeClr val="accent1"/>
        </a:buClr>
        <a:buSzPct val="135000"/>
        <a:buFont typeface="Verdana" pitchFamily="34" charset="0"/>
        <a:buChar char="●"/>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684000" indent="-342000" algn="l" defTabSz="914400" rtl="0" eaLnBrk="1" latinLnBrk="0" hangingPunct="1">
        <a:lnSpc>
          <a:spcPct val="120000"/>
        </a:lnSpc>
        <a:spcBef>
          <a:spcPts val="0"/>
        </a:spcBef>
        <a:buSzPct val="100000"/>
        <a:buFontTx/>
        <a:buBlip>
          <a:blip r:embed="rId26"/>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342000" indent="-342000" algn="l" defTabSz="914400" rtl="0" eaLnBrk="1" latinLnBrk="0" hangingPunct="1">
        <a:lnSpc>
          <a:spcPct val="120000"/>
        </a:lnSpc>
        <a:spcBef>
          <a:spcPts val="0"/>
        </a:spcBef>
        <a:buSzPct val="115000"/>
        <a:buFontTx/>
        <a:buBlip>
          <a:blip r:embed="rId27"/>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684000" indent="-342000" algn="l" defTabSz="914400" rtl="0" eaLnBrk="1" latinLnBrk="0" hangingPunct="1">
        <a:lnSpc>
          <a:spcPct val="120000"/>
        </a:lnSpc>
        <a:spcBef>
          <a:spcPts val="0"/>
        </a:spcBef>
        <a:buSzPct val="115000"/>
        <a:buFontTx/>
        <a:buBlip>
          <a:blip r:embed="rId28"/>
        </a:buBlip>
        <a:defRPr sz="1500"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6pPr>
      <a:lvl7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7pPr>
      <a:lvl8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8pPr>
      <a:lvl9pPr marL="0" indent="0" algn="l" defTabSz="914400" rtl="0" eaLnBrk="1" latinLnBrk="0" hangingPunct="1">
        <a:lnSpc>
          <a:spcPct val="120000"/>
        </a:lnSpc>
        <a:spcBef>
          <a:spcPts val="0"/>
        </a:spcBef>
        <a:buFont typeface="Arial" pitchFamily="34" charset="0"/>
        <a:buNone/>
        <a:defRPr sz="15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7.png"/><Relationship Id="rId5" Type="http://schemas.openxmlformats.org/officeDocument/2006/relationships/image" Target="../media/image8.jp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8.jp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8.jp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8.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8.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8.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8.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8.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8.jp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8.jp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8.jpg"/></Relationships>
</file>

<file path=ppt/slides/_rels/slide21.xml.rels><?xml version="1.0" encoding="UTF-8" standalone="yes"?>
<Relationships xmlns="http://schemas.openxmlformats.org/package/2006/relationships"><Relationship Id="rId3" Type="http://schemas.openxmlformats.org/officeDocument/2006/relationships/image" Target="../media/image8.jpg"/><Relationship Id="rId4" Type="http://schemas.openxmlformats.org/officeDocument/2006/relationships/image" Target="../media/image12.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image" Target="../media/image8.jpg"/><Relationship Id="rId4" Type="http://schemas.openxmlformats.org/officeDocument/2006/relationships/image" Target="../media/image12.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8.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8.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5.xml"/><Relationship Id="rId3" Type="http://schemas.openxmlformats.org/officeDocument/2006/relationships/image" Target="../media/image8.jp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931" y="4941169"/>
            <a:ext cx="2304256" cy="2304256"/>
          </a:xfrm>
          <a:prstGeom prst="rect">
            <a:avLst/>
          </a:prstGeom>
        </p:spPr>
      </p:pic>
      <p:sp>
        <p:nvSpPr>
          <p:cNvPr id="6" name="Textfeld 5"/>
          <p:cNvSpPr txBox="1"/>
          <p:nvPr/>
        </p:nvSpPr>
        <p:spPr>
          <a:xfrm>
            <a:off x="841003" y="908720"/>
            <a:ext cx="10513168" cy="5184576"/>
          </a:xfrm>
          <a:prstGeom prst="rect">
            <a:avLst/>
          </a:prstGeom>
          <a:noFill/>
        </p:spPr>
        <p:txBody>
          <a:bodyPr wrap="square" lIns="0" tIns="0" rIns="0" bIns="0" rtlCol="0">
            <a:noAutofit/>
          </a:bodyPr>
          <a:lstStyle/>
          <a:p>
            <a:pPr lvl="0" algn="ctr">
              <a:lnSpc>
                <a:spcPct val="120000"/>
              </a:lnSpc>
              <a:spcAft>
                <a:spcPts val="1200"/>
              </a:spcAft>
            </a:pPr>
            <a:r>
              <a:rPr lang="en-US" sz="4000" b="1" dirty="0" err="1" smtClean="0"/>
              <a:t>DataDevOps</a:t>
            </a:r>
            <a:r>
              <a:rPr lang="en-US" sz="4000" b="1" dirty="0" smtClean="0"/>
              <a:t> </a:t>
            </a:r>
            <a:r>
              <a:rPr lang="en-US" sz="4000" b="1" dirty="0"/>
              <a:t>- </a:t>
            </a:r>
            <a:r>
              <a:rPr lang="en-US" sz="4000" b="1" dirty="0" smtClean="0"/>
              <a:t>Data </a:t>
            </a:r>
            <a:r>
              <a:rPr lang="en-US" sz="4000" b="1" dirty="0"/>
              <a:t>Manifesto</a:t>
            </a:r>
          </a:p>
          <a:p>
            <a:pPr lvl="0" algn="ctr">
              <a:lnSpc>
                <a:spcPct val="120000"/>
              </a:lnSpc>
              <a:spcAft>
                <a:spcPts val="1200"/>
              </a:spcAft>
            </a:pPr>
            <a:r>
              <a:rPr lang="en-US" sz="3200" b="1" dirty="0"/>
              <a:t>Shared Responsibilities for Data </a:t>
            </a:r>
            <a:br>
              <a:rPr lang="en-US" sz="3200" b="1" dirty="0"/>
            </a:br>
            <a:r>
              <a:rPr lang="en-US" sz="3200" b="1" dirty="0"/>
              <a:t>in Microservice architectures</a:t>
            </a:r>
          </a:p>
          <a:p>
            <a:pPr lvl="0" algn="ctr">
              <a:lnSpc>
                <a:spcPct val="120000"/>
              </a:lnSpc>
              <a:spcAft>
                <a:spcPts val="1200"/>
              </a:spcAft>
            </a:pPr>
            <a:endParaRPr lang="en-US" sz="1600" dirty="0"/>
          </a:p>
          <a:p>
            <a:pPr lvl="0" algn="ctr">
              <a:lnSpc>
                <a:spcPct val="120000"/>
              </a:lnSpc>
              <a:spcAft>
                <a:spcPts val="1200"/>
              </a:spcAft>
              <a:defRPr/>
            </a:pPr>
            <a:r>
              <a:rPr lang="en-US" sz="2800" dirty="0"/>
              <a:t>Sebastian </a:t>
            </a:r>
            <a:r>
              <a:rPr lang="en-US" sz="2800" dirty="0" err="1"/>
              <a:t>Herold</a:t>
            </a:r>
            <a:r>
              <a:rPr lang="en-US" sz="2800" dirty="0"/>
              <a:t> &amp; </a:t>
            </a:r>
            <a:r>
              <a:rPr lang="en-US" sz="2800" dirty="0" smtClean="0"/>
              <a:t>Dr. Arif Wider</a:t>
            </a:r>
          </a:p>
          <a:p>
            <a:pPr lvl="0" algn="ctr">
              <a:lnSpc>
                <a:spcPct val="120000"/>
              </a:lnSpc>
              <a:spcAft>
                <a:spcPts val="1200"/>
              </a:spcAft>
              <a:defRPr/>
            </a:pPr>
            <a:endParaRPr lang="en-US" sz="1600" dirty="0" smtClean="0"/>
          </a:p>
          <a:p>
            <a:pPr lvl="0" algn="ctr">
              <a:lnSpc>
                <a:spcPct val="120000"/>
              </a:lnSpc>
              <a:spcAft>
                <a:spcPts val="1200"/>
              </a:spcAft>
              <a:defRPr/>
            </a:pPr>
            <a:r>
              <a:rPr lang="en-US" sz="2400" b="1" dirty="0">
                <a:solidFill>
                  <a:schemeClr val="accent1"/>
                </a:solidFill>
              </a:rPr>
              <a:t> </a:t>
            </a:r>
            <a:r>
              <a:rPr lang="en-US" sz="2400" b="1" dirty="0" smtClean="0">
                <a:solidFill>
                  <a:schemeClr val="accent1"/>
                </a:solidFill>
              </a:rPr>
              <a:t>    </a:t>
            </a:r>
            <a:r>
              <a:rPr lang="en-US" sz="2400" b="1" dirty="0" smtClean="0">
                <a:solidFill>
                  <a:srgbClr val="FF9600"/>
                </a:solidFill>
              </a:rPr>
              <a:t>Con</a:t>
            </a:r>
            <a:r>
              <a:rPr lang="en-US" sz="2400" dirty="0" smtClean="0">
                <a:solidFill>
                  <a:srgbClr val="FF9600"/>
                </a:solidFill>
              </a:rPr>
              <a:t> </a:t>
            </a:r>
            <a:r>
              <a:rPr lang="en-US" sz="2400" dirty="0" smtClean="0"/>
              <a:t>Berlin, September 21-22, 2017</a:t>
            </a:r>
            <a:endParaRPr lang="en-US" sz="2400" dirty="0"/>
          </a:p>
        </p:txBody>
      </p:sp>
      <p:pic>
        <p:nvPicPr>
          <p:cNvPr id="7" name="Bild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41203" y="4529048"/>
            <a:ext cx="934720" cy="772160"/>
          </a:xfrm>
          <a:prstGeom prst="rect">
            <a:avLst/>
          </a:prstGeom>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45859" y="5733256"/>
            <a:ext cx="3531834" cy="981720"/>
          </a:xfrm>
          <a:prstGeom prst="rect">
            <a:avLst/>
          </a:prstGeom>
        </p:spPr>
      </p:pic>
    </p:spTree>
    <p:extLst>
      <p:ext uri="{BB962C8B-B14F-4D97-AF65-F5344CB8AC3E}">
        <p14:creationId xmlns:p14="http://schemas.microsoft.com/office/powerpoint/2010/main" val="2397386364"/>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10</a:t>
            </a:fld>
            <a:endParaRPr lang="de-DE" dirty="0"/>
          </a:p>
        </p:txBody>
      </p:sp>
      <p:pic>
        <p:nvPicPr>
          <p:cNvPr id="23" name="Picture 22"/>
          <p:cNvPicPr>
            <a:picLocks noChangeAspect="1"/>
          </p:cNvPicPr>
          <p:nvPr/>
        </p:nvPicPr>
        <p:blipFill>
          <a:blip r:embed="rId3"/>
          <a:stretch>
            <a:fillRect/>
          </a:stretch>
        </p:blipFill>
        <p:spPr>
          <a:xfrm>
            <a:off x="2077423" y="4050460"/>
            <a:ext cx="1782617" cy="1782525"/>
          </a:xfrm>
          <a:prstGeom prst="rect">
            <a:avLst/>
          </a:prstGeom>
        </p:spPr>
      </p:pic>
      <p:sp>
        <p:nvSpPr>
          <p:cNvPr id="24" name="Title 1"/>
          <p:cNvSpPr>
            <a:spLocks noGrp="1"/>
          </p:cNvSpPr>
          <p:nvPr>
            <p:ph type="title"/>
          </p:nvPr>
        </p:nvSpPr>
        <p:spPr>
          <a:xfrm>
            <a:off x="753675" y="287338"/>
            <a:ext cx="10783481" cy="1449387"/>
          </a:xfrm>
        </p:spPr>
        <p:txBody>
          <a:bodyPr>
            <a:normAutofit/>
          </a:bodyPr>
          <a:lstStyle/>
          <a:p>
            <a:r>
              <a:rPr lang="en-US" sz="2600" b="1" dirty="0" smtClean="0">
                <a:latin typeface="Verdana" charset="0"/>
                <a:ea typeface="Verdana" charset="0"/>
                <a:cs typeface="Verdana" charset="0"/>
              </a:rPr>
              <a:t/>
            </a:r>
            <a:br>
              <a:rPr lang="en-US" sz="2600" b="1" dirty="0" smtClean="0">
                <a:latin typeface="Verdana" charset="0"/>
                <a:ea typeface="Verdana" charset="0"/>
                <a:cs typeface="Verdana" charset="0"/>
              </a:rPr>
            </a:br>
            <a:r>
              <a:rPr lang="en-US" sz="2600" b="1" dirty="0" smtClean="0">
                <a:latin typeface="Verdana" charset="0"/>
                <a:ea typeface="Verdana" charset="0"/>
                <a:cs typeface="Verdana" charset="0"/>
              </a:rPr>
              <a:t>Scout24 wants to </a:t>
            </a:r>
            <a:r>
              <a:rPr lang="en-US" sz="2600" b="1" dirty="0">
                <a:latin typeface="Verdana" charset="0"/>
                <a:ea typeface="Verdana" charset="0"/>
                <a:cs typeface="Verdana" charset="0"/>
              </a:rPr>
              <a:t>become a truly </a:t>
            </a:r>
            <a:r>
              <a:rPr lang="en-US" sz="2600" b="1" i="1" dirty="0">
                <a:latin typeface="Verdana" charset="0"/>
                <a:ea typeface="Verdana" charset="0"/>
                <a:cs typeface="Verdana" charset="0"/>
              </a:rPr>
              <a:t>data-driven</a:t>
            </a:r>
            <a:r>
              <a:rPr lang="en-US" sz="2600" b="1" dirty="0">
                <a:latin typeface="Verdana" charset="0"/>
                <a:ea typeface="Verdana" charset="0"/>
                <a:cs typeface="Verdana" charset="0"/>
              </a:rPr>
              <a:t> </a:t>
            </a:r>
            <a:r>
              <a:rPr lang="en-US" sz="2600" b="1" dirty="0" smtClean="0">
                <a:latin typeface="Verdana" charset="0"/>
                <a:ea typeface="Verdana" charset="0"/>
                <a:cs typeface="Verdana" charset="0"/>
              </a:rPr>
              <a:t>company</a:t>
            </a:r>
            <a:endParaRPr lang="en-US" sz="2600" b="1" dirty="0">
              <a:solidFill>
                <a:srgbClr val="404040"/>
              </a:solidFill>
              <a:latin typeface="Verdana" charset="0"/>
              <a:ea typeface="Verdana" charset="0"/>
              <a:cs typeface="Verdana" charset="0"/>
            </a:endParaRPr>
          </a:p>
        </p:txBody>
      </p:sp>
      <p:sp>
        <p:nvSpPr>
          <p:cNvPr id="25" name="TextBox 24"/>
          <p:cNvSpPr txBox="1"/>
          <p:nvPr/>
        </p:nvSpPr>
        <p:spPr>
          <a:xfrm>
            <a:off x="753675" y="2033294"/>
            <a:ext cx="4479816" cy="954107"/>
          </a:xfrm>
          <a:prstGeom prst="rect">
            <a:avLst/>
          </a:prstGeom>
          <a:noFill/>
        </p:spPr>
        <p:txBody>
          <a:bodyPr wrap="none" rtlCol="0">
            <a:spAutoFit/>
          </a:bodyPr>
          <a:lstStyle/>
          <a:p>
            <a:r>
              <a:rPr lang="en-US" sz="2800" dirty="0" smtClean="0">
                <a:latin typeface="Verdana" charset="0"/>
                <a:ea typeface="Verdana" charset="0"/>
                <a:cs typeface="Verdana" charset="0"/>
              </a:rPr>
              <a:t>Fast &amp; easy data-driven</a:t>
            </a:r>
            <a:br>
              <a:rPr lang="en-US" sz="2800" dirty="0" smtClean="0">
                <a:latin typeface="Verdana" charset="0"/>
                <a:ea typeface="Verdana" charset="0"/>
                <a:cs typeface="Verdana" charset="0"/>
              </a:rPr>
            </a:br>
            <a:r>
              <a:rPr lang="en-US" sz="2800" dirty="0" smtClean="0">
                <a:latin typeface="Verdana" charset="0"/>
                <a:ea typeface="Verdana" charset="0"/>
                <a:cs typeface="Verdana" charset="0"/>
              </a:rPr>
              <a:t> product development</a:t>
            </a:r>
            <a:r>
              <a:rPr lang="is-IS" sz="2800" dirty="0" smtClean="0">
                <a:latin typeface="Verdana" charset="0"/>
                <a:ea typeface="Verdana" charset="0"/>
                <a:cs typeface="Verdana" charset="0"/>
              </a:rPr>
              <a:t>…</a:t>
            </a:r>
            <a:endParaRPr lang="en-US" sz="2800" dirty="0">
              <a:latin typeface="Verdana" charset="0"/>
              <a:ea typeface="Verdana" charset="0"/>
              <a:cs typeface="Verdana" charset="0"/>
            </a:endParaRPr>
          </a:p>
        </p:txBody>
      </p:sp>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62167" y="1981779"/>
            <a:ext cx="3535913" cy="3453105"/>
          </a:xfrm>
          <a:prstGeom prst="rect">
            <a:avLst/>
          </a:prstGeom>
        </p:spPr>
      </p:pic>
      <p:sp>
        <p:nvSpPr>
          <p:cNvPr id="28" name="TextBox 27"/>
          <p:cNvSpPr txBox="1"/>
          <p:nvPr/>
        </p:nvSpPr>
        <p:spPr>
          <a:xfrm>
            <a:off x="6889675" y="2033294"/>
            <a:ext cx="3888432" cy="2246769"/>
          </a:xfrm>
          <a:prstGeom prst="rect">
            <a:avLst/>
          </a:prstGeom>
          <a:solidFill>
            <a:schemeClr val="bg1"/>
          </a:solidFill>
        </p:spPr>
        <p:txBody>
          <a:bodyPr wrap="square" rtlCol="0">
            <a:spAutoFit/>
          </a:bodyPr>
          <a:lstStyle/>
          <a:p>
            <a:r>
              <a:rPr lang="is-IS" sz="2800" dirty="0" smtClean="0">
                <a:latin typeface="Verdana" charset="0"/>
                <a:ea typeface="Verdana" charset="0"/>
                <a:cs typeface="Verdana" charset="0"/>
              </a:rPr>
              <a:t> …</a:t>
            </a:r>
            <a:r>
              <a:rPr lang="en-US" sz="2800" dirty="0" smtClean="0">
                <a:latin typeface="Verdana" charset="0"/>
                <a:ea typeface="Verdana" charset="0"/>
                <a:cs typeface="Verdana" charset="0"/>
              </a:rPr>
              <a:t>supported by </a:t>
            </a:r>
            <a:br>
              <a:rPr lang="en-US" sz="2800" dirty="0" smtClean="0">
                <a:latin typeface="Verdana" charset="0"/>
                <a:ea typeface="Verdana" charset="0"/>
                <a:cs typeface="Verdana" charset="0"/>
              </a:rPr>
            </a:br>
            <a:r>
              <a:rPr lang="en-US" sz="2800" dirty="0" smtClean="0">
                <a:latin typeface="Verdana" charset="0"/>
                <a:ea typeface="Verdana" charset="0"/>
                <a:cs typeface="Verdana" charset="0"/>
              </a:rPr>
              <a:t>Data &amp; Analytics</a:t>
            </a:r>
            <a:br>
              <a:rPr lang="en-US" sz="2800" dirty="0" smtClean="0">
                <a:latin typeface="Verdana" charset="0"/>
                <a:ea typeface="Verdana" charset="0"/>
                <a:cs typeface="Verdana" charset="0"/>
              </a:rPr>
            </a:br>
            <a:r>
              <a:rPr lang="en-US" sz="2800" dirty="0" smtClean="0">
                <a:latin typeface="Verdana" charset="0"/>
                <a:ea typeface="Verdana" charset="0"/>
                <a:cs typeface="Verdana" charset="0"/>
              </a:rPr>
              <a:t/>
            </a:r>
            <a:br>
              <a:rPr lang="en-US" sz="2800" dirty="0" smtClean="0">
                <a:latin typeface="Verdana" charset="0"/>
                <a:ea typeface="Verdana" charset="0"/>
                <a:cs typeface="Verdana" charset="0"/>
              </a:rPr>
            </a:br>
            <a:r>
              <a:rPr lang="en-US" sz="2800" dirty="0" smtClean="0">
                <a:latin typeface="Verdana" charset="0"/>
                <a:ea typeface="Verdana" charset="0"/>
                <a:cs typeface="Verdana" charset="0"/>
              </a:rPr>
              <a:t/>
            </a:r>
            <a:br>
              <a:rPr lang="en-US" sz="2800" dirty="0" smtClean="0">
                <a:latin typeface="Verdana" charset="0"/>
                <a:ea typeface="Verdana" charset="0"/>
                <a:cs typeface="Verdana" charset="0"/>
              </a:rPr>
            </a:br>
            <a:endParaRPr lang="en-US" sz="2800" dirty="0">
              <a:latin typeface="Verdana" charset="0"/>
              <a:ea typeface="Verdana" charset="0"/>
              <a:cs typeface="Verdana" charset="0"/>
            </a:endParaRPr>
          </a:p>
        </p:txBody>
      </p:sp>
      <p:sp>
        <p:nvSpPr>
          <p:cNvPr id="29" name="Triangle 28"/>
          <p:cNvSpPr/>
          <p:nvPr/>
        </p:nvSpPr>
        <p:spPr>
          <a:xfrm rot="10800000">
            <a:off x="7804597" y="4237661"/>
            <a:ext cx="695459" cy="704061"/>
          </a:xfrm>
          <a:prstGeom prst="triangle">
            <a:avLst>
              <a:gd name="adj" fmla="val 3333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iangle 29"/>
          <p:cNvSpPr/>
          <p:nvPr/>
        </p:nvSpPr>
        <p:spPr>
          <a:xfrm rot="10800000">
            <a:off x="8747025" y="4280061"/>
            <a:ext cx="1388647" cy="704061"/>
          </a:xfrm>
          <a:prstGeom prst="triangle">
            <a:avLst>
              <a:gd name="adj" fmla="val 8319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31"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16385775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8" grpId="0" animBg="1"/>
      <p:bldP spid="2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11</a:t>
            </a:fld>
            <a:endParaRPr lang="de-DE" dirty="0"/>
          </a:p>
        </p:txBody>
      </p:sp>
      <p:sp>
        <p:nvSpPr>
          <p:cNvPr id="24" name="Title 1"/>
          <p:cNvSpPr>
            <a:spLocks noGrp="1"/>
          </p:cNvSpPr>
          <p:nvPr>
            <p:ph type="title"/>
          </p:nvPr>
        </p:nvSpPr>
        <p:spPr>
          <a:xfrm>
            <a:off x="753675" y="287338"/>
            <a:ext cx="10783481" cy="1449387"/>
          </a:xfrm>
        </p:spPr>
        <p:txBody>
          <a:bodyPr>
            <a:normAutofit/>
          </a:bodyPr>
          <a:lstStyle/>
          <a:p>
            <a:r>
              <a:rPr lang="en-US" sz="2600" b="1" dirty="0" smtClean="0">
                <a:latin typeface="Verdana" charset="0"/>
                <a:ea typeface="Verdana" charset="0"/>
                <a:cs typeface="Verdana" charset="0"/>
              </a:rPr>
              <a:t/>
            </a:r>
            <a:br>
              <a:rPr lang="en-US" sz="2600" b="1" dirty="0" smtClean="0">
                <a:latin typeface="Verdana" charset="0"/>
                <a:ea typeface="Verdana" charset="0"/>
                <a:cs typeface="Verdana" charset="0"/>
              </a:rPr>
            </a:br>
            <a:r>
              <a:rPr lang="en-US" sz="2600" b="1" dirty="0" smtClean="0">
                <a:latin typeface="Verdana" charset="0"/>
                <a:ea typeface="Verdana" charset="0"/>
                <a:cs typeface="Verdana" charset="0"/>
              </a:rPr>
              <a:t>Scout24 wants to </a:t>
            </a:r>
            <a:r>
              <a:rPr lang="en-US" sz="2600" b="1" dirty="0">
                <a:latin typeface="Verdana" charset="0"/>
                <a:ea typeface="Verdana" charset="0"/>
                <a:cs typeface="Verdana" charset="0"/>
              </a:rPr>
              <a:t>become a truly data-driven </a:t>
            </a:r>
            <a:r>
              <a:rPr lang="en-US" sz="2600" b="1" dirty="0" smtClean="0">
                <a:latin typeface="Verdana" charset="0"/>
                <a:ea typeface="Verdana" charset="0"/>
                <a:cs typeface="Verdana" charset="0"/>
              </a:rPr>
              <a:t>company</a:t>
            </a:r>
            <a:endParaRPr lang="en-US" sz="2600" b="1" dirty="0">
              <a:solidFill>
                <a:srgbClr val="404040"/>
              </a:solidFill>
              <a:latin typeface="Verdana" charset="0"/>
              <a:ea typeface="Verdana" charset="0"/>
              <a:cs typeface="Verdana" charset="0"/>
            </a:endParaRPr>
          </a:p>
        </p:txBody>
      </p:sp>
      <p:sp>
        <p:nvSpPr>
          <p:cNvPr id="25" name="TextBox 24"/>
          <p:cNvSpPr txBox="1"/>
          <p:nvPr/>
        </p:nvSpPr>
        <p:spPr>
          <a:xfrm>
            <a:off x="409562" y="1821734"/>
            <a:ext cx="5581336" cy="523220"/>
          </a:xfrm>
          <a:prstGeom prst="rect">
            <a:avLst/>
          </a:prstGeom>
          <a:noFill/>
        </p:spPr>
        <p:txBody>
          <a:bodyPr wrap="none" rtlCol="0">
            <a:spAutoFit/>
          </a:bodyPr>
          <a:lstStyle/>
          <a:p>
            <a:r>
              <a:rPr lang="de-DE" sz="2800" dirty="0" err="1" smtClean="0">
                <a:latin typeface="Verdana" charset="0"/>
                <a:ea typeface="Verdana" charset="0"/>
                <a:cs typeface="Verdana" charset="0"/>
              </a:rPr>
              <a:t>Everywhere</a:t>
            </a:r>
            <a:r>
              <a:rPr lang="de-DE" sz="2800" dirty="0" smtClean="0">
                <a:latin typeface="Verdana" charset="0"/>
                <a:ea typeface="Verdana" charset="0"/>
                <a:cs typeface="Verdana" charset="0"/>
              </a:rPr>
              <a:t> in </a:t>
            </a:r>
            <a:r>
              <a:rPr lang="de-DE" sz="2800" dirty="0" err="1" smtClean="0">
                <a:latin typeface="Verdana" charset="0"/>
                <a:ea typeface="Verdana" charset="0"/>
                <a:cs typeface="Verdana" charset="0"/>
              </a:rPr>
              <a:t>the</a:t>
            </a:r>
            <a:r>
              <a:rPr lang="de-DE" sz="2800" dirty="0" smtClean="0">
                <a:latin typeface="Verdana" charset="0"/>
                <a:ea typeface="Verdana" charset="0"/>
                <a:cs typeface="Verdana" charset="0"/>
              </a:rPr>
              <a:t> </a:t>
            </a:r>
            <a:r>
              <a:rPr lang="de-DE" sz="2800" dirty="0" err="1" smtClean="0">
                <a:latin typeface="Verdana" charset="0"/>
                <a:ea typeface="Verdana" charset="0"/>
                <a:cs typeface="Verdana" charset="0"/>
              </a:rPr>
              <a:t>company</a:t>
            </a:r>
            <a:r>
              <a:rPr lang="de-DE" sz="2800" dirty="0" smtClean="0">
                <a:latin typeface="Verdana" charset="0"/>
                <a:ea typeface="Verdana" charset="0"/>
                <a:cs typeface="Verdana" charset="0"/>
              </a:rPr>
              <a:t>...</a:t>
            </a:r>
            <a:endParaRPr lang="en-US" sz="2800" dirty="0">
              <a:latin typeface="Verdana" charset="0"/>
              <a:ea typeface="Verdana" charset="0"/>
              <a:cs typeface="Verdana" charset="0"/>
            </a:endParaRPr>
          </a:p>
        </p:txBody>
      </p:sp>
      <p:sp>
        <p:nvSpPr>
          <p:cNvPr id="29" name="Triangle 28"/>
          <p:cNvSpPr/>
          <p:nvPr/>
        </p:nvSpPr>
        <p:spPr>
          <a:xfrm rot="10800000">
            <a:off x="7804597" y="4237661"/>
            <a:ext cx="695459" cy="704061"/>
          </a:xfrm>
          <a:prstGeom prst="triangle">
            <a:avLst>
              <a:gd name="adj" fmla="val 3333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iangle 29"/>
          <p:cNvSpPr/>
          <p:nvPr/>
        </p:nvSpPr>
        <p:spPr>
          <a:xfrm rot="10800000">
            <a:off x="8747025" y="4280061"/>
            <a:ext cx="1388647" cy="704061"/>
          </a:xfrm>
          <a:prstGeom prst="triangle">
            <a:avLst>
              <a:gd name="adj" fmla="val 8319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a:stretch>
            <a:fillRect/>
          </a:stretch>
        </p:blipFill>
        <p:spPr>
          <a:xfrm>
            <a:off x="1693901" y="2447459"/>
            <a:ext cx="716026" cy="715989"/>
          </a:xfrm>
          <a:prstGeom prst="rect">
            <a:avLst/>
          </a:prstGeom>
        </p:spPr>
      </p:pic>
      <p:pic>
        <p:nvPicPr>
          <p:cNvPr id="13" name="Picture 12"/>
          <p:cNvPicPr>
            <a:picLocks noChangeAspect="1"/>
          </p:cNvPicPr>
          <p:nvPr/>
        </p:nvPicPr>
        <p:blipFill>
          <a:blip r:embed="rId3"/>
          <a:stretch>
            <a:fillRect/>
          </a:stretch>
        </p:blipFill>
        <p:spPr>
          <a:xfrm>
            <a:off x="2415885" y="2743931"/>
            <a:ext cx="958591" cy="958542"/>
          </a:xfrm>
          <a:prstGeom prst="rect">
            <a:avLst/>
          </a:prstGeom>
        </p:spPr>
      </p:pic>
      <p:pic>
        <p:nvPicPr>
          <p:cNvPr id="14" name="Picture 13"/>
          <p:cNvPicPr>
            <a:picLocks noChangeAspect="1"/>
          </p:cNvPicPr>
          <p:nvPr/>
        </p:nvPicPr>
        <p:blipFill>
          <a:blip r:embed="rId3"/>
          <a:stretch>
            <a:fillRect/>
          </a:stretch>
        </p:blipFill>
        <p:spPr>
          <a:xfrm>
            <a:off x="3787433" y="3207599"/>
            <a:ext cx="958591" cy="958542"/>
          </a:xfrm>
          <a:prstGeom prst="rect">
            <a:avLst/>
          </a:prstGeom>
        </p:spPr>
      </p:pic>
      <p:pic>
        <p:nvPicPr>
          <p:cNvPr id="15" name="Picture 14"/>
          <p:cNvPicPr>
            <a:picLocks noChangeAspect="1"/>
          </p:cNvPicPr>
          <p:nvPr/>
        </p:nvPicPr>
        <p:blipFill>
          <a:blip r:embed="rId3"/>
          <a:stretch>
            <a:fillRect/>
          </a:stretch>
        </p:blipFill>
        <p:spPr>
          <a:xfrm>
            <a:off x="1121610" y="3153847"/>
            <a:ext cx="958591" cy="958542"/>
          </a:xfrm>
          <a:prstGeom prst="rect">
            <a:avLst/>
          </a:prstGeom>
        </p:spPr>
      </p:pic>
      <p:pic>
        <p:nvPicPr>
          <p:cNvPr id="16" name="Picture 15"/>
          <p:cNvPicPr>
            <a:picLocks noChangeAspect="1"/>
          </p:cNvPicPr>
          <p:nvPr/>
        </p:nvPicPr>
        <p:blipFill>
          <a:blip r:embed="rId3"/>
          <a:stretch>
            <a:fillRect/>
          </a:stretch>
        </p:blipFill>
        <p:spPr>
          <a:xfrm>
            <a:off x="3154490" y="3633118"/>
            <a:ext cx="1209145" cy="1209083"/>
          </a:xfrm>
          <a:prstGeom prst="rect">
            <a:avLst/>
          </a:prstGeom>
        </p:spPr>
      </p:pic>
      <p:pic>
        <p:nvPicPr>
          <p:cNvPr id="17" name="Picture 16"/>
          <p:cNvPicPr>
            <a:picLocks noChangeAspect="1"/>
          </p:cNvPicPr>
          <p:nvPr/>
        </p:nvPicPr>
        <p:blipFill>
          <a:blip r:embed="rId3"/>
          <a:stretch>
            <a:fillRect/>
          </a:stretch>
        </p:blipFill>
        <p:spPr>
          <a:xfrm>
            <a:off x="1575149" y="3678505"/>
            <a:ext cx="1112238" cy="1112181"/>
          </a:xfrm>
          <a:prstGeom prst="rect">
            <a:avLst/>
          </a:prstGeom>
        </p:spPr>
      </p:pic>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62167" y="1988840"/>
            <a:ext cx="3535913" cy="3453105"/>
          </a:xfrm>
          <a:prstGeom prst="rect">
            <a:avLst/>
          </a:prstGeom>
        </p:spPr>
      </p:pic>
      <p:pic>
        <p:nvPicPr>
          <p:cNvPr id="19" name="Picture 18"/>
          <p:cNvPicPr>
            <a:picLocks noChangeAspect="1"/>
          </p:cNvPicPr>
          <p:nvPr/>
        </p:nvPicPr>
        <p:blipFill>
          <a:blip r:embed="rId3"/>
          <a:stretch>
            <a:fillRect/>
          </a:stretch>
        </p:blipFill>
        <p:spPr>
          <a:xfrm>
            <a:off x="3403662" y="2534639"/>
            <a:ext cx="716026" cy="715989"/>
          </a:xfrm>
          <a:prstGeom prst="rect">
            <a:avLst/>
          </a:prstGeom>
        </p:spPr>
      </p:pic>
      <p:pic>
        <p:nvPicPr>
          <p:cNvPr id="20" name="Picture 19"/>
          <p:cNvPicPr>
            <a:picLocks noChangeAspect="1"/>
          </p:cNvPicPr>
          <p:nvPr/>
        </p:nvPicPr>
        <p:blipFill>
          <a:blip r:embed="rId3"/>
          <a:stretch>
            <a:fillRect/>
          </a:stretch>
        </p:blipFill>
        <p:spPr>
          <a:xfrm>
            <a:off x="895010" y="2437858"/>
            <a:ext cx="716026" cy="715989"/>
          </a:xfrm>
          <a:prstGeom prst="rect">
            <a:avLst/>
          </a:prstGeom>
        </p:spPr>
      </p:pic>
      <p:pic>
        <p:nvPicPr>
          <p:cNvPr id="21" name="Picture 20"/>
          <p:cNvPicPr>
            <a:picLocks noChangeAspect="1"/>
          </p:cNvPicPr>
          <p:nvPr/>
        </p:nvPicPr>
        <p:blipFill>
          <a:blip r:embed="rId3"/>
          <a:stretch>
            <a:fillRect/>
          </a:stretch>
        </p:blipFill>
        <p:spPr>
          <a:xfrm>
            <a:off x="4197919" y="2487638"/>
            <a:ext cx="716026" cy="715989"/>
          </a:xfrm>
          <a:prstGeom prst="rect">
            <a:avLst/>
          </a:prstGeom>
        </p:spPr>
      </p:pic>
      <p:pic>
        <p:nvPicPr>
          <p:cNvPr id="22" name="Picture 21"/>
          <p:cNvPicPr>
            <a:picLocks noChangeAspect="1"/>
          </p:cNvPicPr>
          <p:nvPr/>
        </p:nvPicPr>
        <p:blipFill>
          <a:blip r:embed="rId3"/>
          <a:stretch>
            <a:fillRect/>
          </a:stretch>
        </p:blipFill>
        <p:spPr>
          <a:xfrm>
            <a:off x="2077423" y="4050460"/>
            <a:ext cx="1782617" cy="1782525"/>
          </a:xfrm>
          <a:prstGeom prst="rect">
            <a:avLst/>
          </a:prstGeom>
        </p:spPr>
      </p:pic>
      <p:sp>
        <p:nvSpPr>
          <p:cNvPr id="28" name="TextBox 27"/>
          <p:cNvSpPr txBox="1"/>
          <p:nvPr/>
        </p:nvSpPr>
        <p:spPr>
          <a:xfrm>
            <a:off x="6313611" y="1844824"/>
            <a:ext cx="5288585" cy="769441"/>
          </a:xfrm>
          <a:prstGeom prst="rect">
            <a:avLst/>
          </a:prstGeom>
          <a:solidFill>
            <a:schemeClr val="bg1"/>
          </a:solidFill>
        </p:spPr>
        <p:txBody>
          <a:bodyPr wrap="square" rtlCol="0">
            <a:spAutoFit/>
          </a:bodyPr>
          <a:lstStyle/>
          <a:p>
            <a:r>
              <a:rPr lang="de-DE" sz="2800" dirty="0" smtClean="0">
                <a:latin typeface="Verdana" charset="0"/>
                <a:ea typeface="Verdana" charset="0"/>
                <a:cs typeface="Verdana" charset="0"/>
              </a:rPr>
              <a:t>...</a:t>
            </a:r>
            <a:r>
              <a:rPr lang="de-DE" sz="2800" dirty="0" err="1" smtClean="0">
                <a:latin typeface="Verdana" charset="0"/>
                <a:ea typeface="Verdana" charset="0"/>
                <a:cs typeface="Verdana" charset="0"/>
              </a:rPr>
              <a:t>without</a:t>
            </a:r>
            <a:r>
              <a:rPr lang="de-DE" sz="2800" dirty="0" smtClean="0">
                <a:latin typeface="Verdana" charset="0"/>
                <a:ea typeface="Verdana" charset="0"/>
                <a:cs typeface="Verdana" charset="0"/>
              </a:rPr>
              <a:t> </a:t>
            </a:r>
            <a:r>
              <a:rPr lang="de-DE" sz="2800" dirty="0" err="1" smtClean="0">
                <a:latin typeface="Verdana" charset="0"/>
                <a:ea typeface="Verdana" charset="0"/>
                <a:cs typeface="Verdana" charset="0"/>
              </a:rPr>
              <a:t>bloating</a:t>
            </a:r>
            <a:r>
              <a:rPr lang="de-DE" sz="2800" dirty="0" smtClean="0">
                <a:latin typeface="Verdana" charset="0"/>
                <a:ea typeface="Verdana" charset="0"/>
                <a:cs typeface="Verdana" charset="0"/>
              </a:rPr>
              <a:t> </a:t>
            </a:r>
            <a:r>
              <a:rPr lang="de-DE" sz="2800" dirty="0" err="1" smtClean="0">
                <a:latin typeface="Verdana" charset="0"/>
                <a:ea typeface="Verdana" charset="0"/>
                <a:cs typeface="Verdana" charset="0"/>
              </a:rPr>
              <a:t>up</a:t>
            </a:r>
            <a:r>
              <a:rPr lang="de-DE" sz="2800" dirty="0" smtClean="0">
                <a:latin typeface="Verdana" charset="0"/>
                <a:ea typeface="Verdana" charset="0"/>
                <a:cs typeface="Verdana" charset="0"/>
              </a:rPr>
              <a:t> </a:t>
            </a:r>
            <a:r>
              <a:rPr lang="de-DE" sz="2800" dirty="0">
                <a:latin typeface="Verdana" charset="0"/>
                <a:ea typeface="Verdana" charset="0"/>
                <a:cs typeface="Verdana" charset="0"/>
              </a:rPr>
              <a:t>D</a:t>
            </a:r>
            <a:r>
              <a:rPr lang="de-DE" sz="2800" dirty="0" smtClean="0">
                <a:latin typeface="Verdana" charset="0"/>
                <a:ea typeface="Verdana" charset="0"/>
                <a:cs typeface="Verdana" charset="0"/>
              </a:rPr>
              <a:t>ata</a:t>
            </a:r>
          </a:p>
          <a:p>
            <a:endParaRPr lang="en-US" sz="1600" dirty="0">
              <a:latin typeface="Verdana" charset="0"/>
              <a:ea typeface="Verdana" charset="0"/>
              <a:cs typeface="Verdana" charset="0"/>
            </a:endParaRPr>
          </a:p>
        </p:txBody>
      </p:sp>
      <p:cxnSp>
        <p:nvCxnSpPr>
          <p:cNvPr id="31" name="Straight Connector 30"/>
          <p:cNvCxnSpPr/>
          <p:nvPr/>
        </p:nvCxnSpPr>
        <p:spPr>
          <a:xfrm flipV="1">
            <a:off x="6922681" y="2559310"/>
            <a:ext cx="3786388" cy="1675285"/>
          </a:xfrm>
          <a:prstGeom prst="line">
            <a:avLst/>
          </a:prstGeom>
          <a:ln w="73025"/>
        </p:spPr>
        <p:style>
          <a:lnRef idx="1">
            <a:schemeClr val="accent1"/>
          </a:lnRef>
          <a:fillRef idx="0">
            <a:schemeClr val="accent1"/>
          </a:fillRef>
          <a:effectRef idx="0">
            <a:schemeClr val="accent1"/>
          </a:effectRef>
          <a:fontRef idx="minor">
            <a:schemeClr val="tx1"/>
          </a:fontRef>
        </p:style>
      </p:cxnSp>
      <p:pic>
        <p:nvPicPr>
          <p:cNvPr id="23"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26"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
        <p:nvSpPr>
          <p:cNvPr id="2" name="TextBox 1"/>
          <p:cNvSpPr txBox="1"/>
          <p:nvPr/>
        </p:nvSpPr>
        <p:spPr>
          <a:xfrm>
            <a:off x="6889675" y="6525344"/>
            <a:ext cx="914400" cy="293056"/>
          </a:xfrm>
          <a:prstGeom prst="rect">
            <a:avLst/>
          </a:prstGeom>
          <a:noFill/>
        </p:spPr>
        <p:txBody>
          <a:bodyPr wrap="none" lIns="0" tIns="0" rIns="0" bIns="0" rtlCol="0">
            <a:noAutofit/>
          </a:bodyPr>
          <a:lstStyle/>
          <a:p>
            <a:pPr>
              <a:lnSpc>
                <a:spcPct val="120000"/>
              </a:lnSpc>
            </a:pPr>
            <a:r>
              <a:rPr lang="en-US" sz="1200" dirty="0"/>
              <a:t>Image source: https://</a:t>
            </a:r>
            <a:r>
              <a:rPr lang="en-US" sz="1200" dirty="0" err="1"/>
              <a:t>www.oddsemiconductorservices.com</a:t>
            </a:r>
            <a:r>
              <a:rPr lang="en-US" sz="1200" dirty="0"/>
              <a:t>/</a:t>
            </a:r>
            <a:endParaRPr lang="en-US" sz="1200" dirty="0" smtClean="0"/>
          </a:p>
        </p:txBody>
      </p:sp>
    </p:spTree>
    <p:extLst>
      <p:ext uri="{BB962C8B-B14F-4D97-AF65-F5344CB8AC3E}">
        <p14:creationId xmlns:p14="http://schemas.microsoft.com/office/powerpoint/2010/main" val="19195306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12</a:t>
            </a:fld>
            <a:endParaRPr lang="de-DE" dirty="0"/>
          </a:p>
        </p:txBody>
      </p:sp>
      <p:sp>
        <p:nvSpPr>
          <p:cNvPr id="9" name="Title 1"/>
          <p:cNvSpPr txBox="1">
            <a:spLocks/>
          </p:cNvSpPr>
          <p:nvPr/>
        </p:nvSpPr>
        <p:spPr>
          <a:xfrm>
            <a:off x="1097280" y="758952"/>
            <a:ext cx="10058400" cy="356616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r>
              <a:rPr lang="en-US" dirty="0" smtClean="0">
                <a:solidFill>
                  <a:schemeClr val="tx1"/>
                </a:solidFill>
                <a:latin typeface="Garamond" charset="0"/>
                <a:ea typeface="Garamond" charset="0"/>
                <a:cs typeface="Garamond" charset="0"/>
              </a:rPr>
              <a:t>SCOUT24</a:t>
            </a:r>
            <a:br>
              <a:rPr lang="en-US" dirty="0" smtClean="0">
                <a:solidFill>
                  <a:schemeClr val="tx1"/>
                </a:solidFill>
                <a:latin typeface="Garamond" charset="0"/>
                <a:ea typeface="Garamond" charset="0"/>
                <a:cs typeface="Garamond" charset="0"/>
              </a:rPr>
            </a:br>
            <a:r>
              <a:rPr lang="en-US" dirty="0" smtClean="0">
                <a:solidFill>
                  <a:schemeClr val="tx1"/>
                </a:solidFill>
                <a:latin typeface="Garamond" charset="0"/>
                <a:ea typeface="Garamond" charset="0"/>
                <a:cs typeface="Garamond" charset="0"/>
              </a:rPr>
              <a:t>DATA LANDSCAPE MANIFESTO</a:t>
            </a:r>
            <a:endParaRPr lang="en-US" dirty="0">
              <a:solidFill>
                <a:schemeClr val="tx1"/>
              </a:solidFill>
              <a:latin typeface="Garamond" charset="0"/>
              <a:ea typeface="Garamond" charset="0"/>
              <a:cs typeface="Garamond" charset="0"/>
            </a:endParaRPr>
          </a:p>
        </p:txBody>
      </p:sp>
      <p:sp>
        <p:nvSpPr>
          <p:cNvPr id="10" name="Subtitle 2"/>
          <p:cNvSpPr txBox="1">
            <a:spLocks/>
          </p:cNvSpPr>
          <p:nvPr/>
        </p:nvSpPr>
        <p:spPr>
          <a:xfrm>
            <a:off x="1100051" y="4455620"/>
            <a:ext cx="10058400" cy="114300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None/>
              <a:tabLst/>
              <a:defRPr/>
            </a:pPr>
            <a:r>
              <a:rPr kumimoji="0" lang="en-US" sz="2400" b="0" i="0" u="none" strike="noStrike" kern="1200" cap="all" spc="200" normalizeH="0" baseline="0" noProof="0" dirty="0" smtClean="0">
                <a:ln>
                  <a:noFill/>
                </a:ln>
                <a:solidFill>
                  <a:schemeClr val="tx1"/>
                </a:solidFill>
                <a:effectLst/>
                <a:uLnTx/>
                <a:uFillTx/>
                <a:latin typeface="Calibri Light" panose="020F0302020204030204"/>
                <a:ea typeface=""/>
                <a:cs typeface=""/>
              </a:rPr>
              <a:t>Roles, Responsibilities, AND VALUES </a:t>
            </a:r>
            <a:br>
              <a:rPr kumimoji="0" lang="en-US" sz="2400" b="0" i="0" u="none" strike="noStrike" kern="1200" cap="all" spc="200" normalizeH="0" baseline="0" noProof="0" dirty="0" smtClean="0">
                <a:ln>
                  <a:noFill/>
                </a:ln>
                <a:solidFill>
                  <a:schemeClr val="tx1"/>
                </a:solidFill>
                <a:effectLst/>
                <a:uLnTx/>
                <a:uFillTx/>
                <a:latin typeface="Calibri Light" panose="020F0302020204030204"/>
                <a:ea typeface=""/>
                <a:cs typeface=""/>
              </a:rPr>
            </a:br>
            <a:r>
              <a:rPr kumimoji="0" lang="en-US" sz="2400" b="0" i="0" u="none" strike="noStrike" kern="1200" cap="all" spc="200" normalizeH="0" baseline="0" noProof="0" dirty="0" smtClean="0">
                <a:ln>
                  <a:noFill/>
                </a:ln>
                <a:solidFill>
                  <a:schemeClr val="tx1"/>
                </a:solidFill>
                <a:effectLst/>
                <a:uLnTx/>
                <a:uFillTx/>
                <a:latin typeface="Calibri Light" panose="020F0302020204030204"/>
                <a:ea typeface=""/>
                <a:cs typeface=""/>
              </a:rPr>
              <a:t>FOR a DATA-DRIVEN COMPANY AT SCALE</a:t>
            </a:r>
            <a:endParaRPr kumimoji="0" lang="en-US" sz="2400" b="0" i="0" u="none" strike="noStrike" kern="1200" cap="all" spc="200" normalizeH="0" baseline="0" noProof="0" dirty="0">
              <a:ln>
                <a:noFill/>
              </a:ln>
              <a:solidFill>
                <a:schemeClr val="tx1"/>
              </a:solidFill>
              <a:effectLst/>
              <a:uLnTx/>
              <a:uFillTx/>
              <a:latin typeface="Calibri Light" panose="020F0302020204030204"/>
              <a:ea typeface=""/>
              <a:cs typeface=""/>
            </a:endParaRPr>
          </a:p>
        </p:txBody>
      </p:sp>
      <p:pic>
        <p:nvPicPr>
          <p:cNvPr id="11"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12"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115247668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13</a:t>
            </a:fld>
            <a:endParaRPr lang="de-DE" dirty="0"/>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6" name="Title 1"/>
          <p:cNvSpPr txBox="1">
            <a:spLocks/>
          </p:cNvSpPr>
          <p:nvPr/>
        </p:nvSpPr>
        <p:spPr>
          <a:xfrm>
            <a:off x="1249680" y="4390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a:latin typeface="Garamond" charset="0"/>
                <a:ea typeface="Garamond" charset="0"/>
                <a:cs typeface="Garamond" charset="0"/>
              </a:rPr>
              <a:t>#1 Preamble</a:t>
            </a:r>
            <a:endParaRPr lang="en-US" b="1" dirty="0">
              <a:latin typeface="Garamond" charset="0"/>
              <a:ea typeface="Garamond" charset="0"/>
              <a:cs typeface="Garamond" charset="0"/>
            </a:endParaRPr>
          </a:p>
        </p:txBody>
      </p:sp>
      <p:sp>
        <p:nvSpPr>
          <p:cNvPr id="27" name="Content Placeholder 2"/>
          <p:cNvSpPr txBox="1">
            <a:spLocks/>
          </p:cNvSpPr>
          <p:nvPr/>
        </p:nvSpPr>
        <p:spPr>
          <a:xfrm>
            <a:off x="1249679" y="1998134"/>
            <a:ext cx="5370427"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3600" b="1" dirty="0" smtClean="0">
                <a:solidFill>
                  <a:schemeClr val="tx1"/>
                </a:solidFill>
                <a:latin typeface="Garamond" charset="0"/>
                <a:ea typeface="Garamond" charset="0"/>
                <a:cs typeface="Garamond" charset="0"/>
              </a:rPr>
              <a:t>Data is a key asset of our company.</a:t>
            </a:r>
            <a:r>
              <a:rPr lang="en-US" sz="3600" dirty="0" smtClean="0">
                <a:solidFill>
                  <a:schemeClr val="tx1"/>
                </a:solidFill>
                <a:latin typeface="Garamond" charset="0"/>
                <a:ea typeface="Garamond" charset="0"/>
                <a:cs typeface="Garamond" charset="0"/>
              </a:rPr>
              <a:t> </a:t>
            </a:r>
            <a:endParaRPr lang="en-US" sz="3600" dirty="0">
              <a:solidFill>
                <a:schemeClr val="tx1"/>
              </a:solidFill>
              <a:latin typeface="Garamond" charset="0"/>
              <a:ea typeface="Garamond" charset="0"/>
              <a:cs typeface="Garamond" charset="0"/>
            </a:endParaRPr>
          </a:p>
        </p:txBody>
      </p:sp>
      <p:sp>
        <p:nvSpPr>
          <p:cNvPr id="28" name="Footer Placeholder 3"/>
          <p:cNvSpPr txBox="1">
            <a:spLocks/>
          </p:cNvSpPr>
          <p:nvPr/>
        </p:nvSpPr>
        <p:spPr>
          <a:xfrm>
            <a:off x="-370344" y="65718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pic>
        <p:nvPicPr>
          <p:cNvPr id="8"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9"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157050965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14</a:t>
            </a:fld>
            <a:endParaRPr lang="de-DE" dirty="0"/>
          </a:p>
        </p:txBody>
      </p:sp>
      <p:sp>
        <p:nvSpPr>
          <p:cNvPr id="17" name="Title 1"/>
          <p:cNvSpPr txBox="1">
            <a:spLocks/>
          </p:cNvSpPr>
          <p:nvPr/>
        </p:nvSpPr>
        <p:spPr>
          <a:xfrm>
            <a:off x="1097280" y="2866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dirty="0" smtClean="0">
                <a:latin typeface="Garamond" charset="0"/>
                <a:ea typeface="Garamond" charset="0"/>
                <a:cs typeface="Garamond" charset="0"/>
              </a:rPr>
              <a:t>#2 Our Responsibility</a:t>
            </a:r>
            <a:endParaRPr lang="en-US" b="1" dirty="0">
              <a:latin typeface="Garamond" charset="0"/>
              <a:ea typeface="Garamond" charset="0"/>
              <a:cs typeface="Garamond" charset="0"/>
            </a:endParaRPr>
          </a:p>
        </p:txBody>
      </p:sp>
      <p:sp>
        <p:nvSpPr>
          <p:cNvPr id="18" name="Content Placeholder 2"/>
          <p:cNvSpPr txBox="1">
            <a:spLocks/>
          </p:cNvSpPr>
          <p:nvPr/>
        </p:nvSpPr>
        <p:spPr>
          <a:xfrm>
            <a:off x="1097279" y="1845734"/>
            <a:ext cx="5606763" cy="402336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a:lnSpc>
                <a:spcPct val="105000"/>
              </a:lnSpc>
              <a:spcBef>
                <a:spcPts val="1800"/>
              </a:spcBef>
              <a:spcAft>
                <a:spcPts val="1000"/>
              </a:spcAft>
            </a:pPr>
            <a:r>
              <a:rPr lang="en-US" sz="3600" b="1" dirty="0" smtClean="0">
                <a:solidFill>
                  <a:schemeClr val="tx1"/>
                </a:solidFill>
                <a:latin typeface="Garamond" charset="0"/>
                <a:ea typeface="Times New Roman" charset="0"/>
                <a:cs typeface="Times New Roman" charset="0"/>
              </a:rPr>
              <a:t>We, Data &amp; Analytics, are   </a:t>
            </a:r>
            <a:br>
              <a:rPr lang="en-US" sz="3600" b="1" dirty="0" smtClean="0">
                <a:solidFill>
                  <a:schemeClr val="tx1"/>
                </a:solidFill>
                <a:latin typeface="Garamond" charset="0"/>
                <a:ea typeface="Times New Roman" charset="0"/>
                <a:cs typeface="Times New Roman" charset="0"/>
              </a:rPr>
            </a:br>
            <a:r>
              <a:rPr lang="en-US" sz="3600" b="1" dirty="0" smtClean="0">
                <a:solidFill>
                  <a:schemeClr val="tx1"/>
                </a:solidFill>
                <a:latin typeface="Garamond" charset="0"/>
                <a:ea typeface="Times New Roman" charset="0"/>
                <a:cs typeface="Times New Roman" charset="0"/>
              </a:rPr>
              <a:t> responsible for providing a  </a:t>
            </a:r>
            <a:br>
              <a:rPr lang="en-US" sz="3600" b="1" dirty="0" smtClean="0">
                <a:solidFill>
                  <a:schemeClr val="tx1"/>
                </a:solidFill>
                <a:latin typeface="Garamond" charset="0"/>
                <a:ea typeface="Times New Roman" charset="0"/>
                <a:cs typeface="Times New Roman" charset="0"/>
              </a:rPr>
            </a:br>
            <a:r>
              <a:rPr lang="en-US" sz="3600" b="1" dirty="0" smtClean="0">
                <a:solidFill>
                  <a:schemeClr val="tx1"/>
                </a:solidFill>
                <a:latin typeface="Garamond" charset="0"/>
                <a:ea typeface="Times New Roman" charset="0"/>
                <a:cs typeface="Times New Roman" charset="0"/>
              </a:rPr>
              <a:t> solid Data Platform as well </a:t>
            </a:r>
            <a:br>
              <a:rPr lang="en-US" sz="3600" b="1" dirty="0" smtClean="0">
                <a:solidFill>
                  <a:schemeClr val="tx1"/>
                </a:solidFill>
                <a:latin typeface="Garamond" charset="0"/>
                <a:ea typeface="Times New Roman" charset="0"/>
                <a:cs typeface="Times New Roman" charset="0"/>
              </a:rPr>
            </a:br>
            <a:r>
              <a:rPr lang="en-US" sz="3600" b="1" dirty="0" smtClean="0">
                <a:solidFill>
                  <a:schemeClr val="tx1"/>
                </a:solidFill>
                <a:latin typeface="Garamond" charset="0"/>
                <a:ea typeface="Times New Roman" charset="0"/>
                <a:cs typeface="Times New Roman" charset="0"/>
              </a:rPr>
              <a:t> as clear guidelines and  </a:t>
            </a:r>
            <a:br>
              <a:rPr lang="en-US" sz="3600" b="1" dirty="0" smtClean="0">
                <a:solidFill>
                  <a:schemeClr val="tx1"/>
                </a:solidFill>
                <a:latin typeface="Garamond" charset="0"/>
                <a:ea typeface="Times New Roman" charset="0"/>
                <a:cs typeface="Times New Roman" charset="0"/>
              </a:rPr>
            </a:br>
            <a:r>
              <a:rPr lang="en-US" sz="3600" b="1" dirty="0" smtClean="0">
                <a:solidFill>
                  <a:schemeClr val="tx1"/>
                </a:solidFill>
                <a:latin typeface="Garamond" charset="0"/>
                <a:ea typeface="Times New Roman" charset="0"/>
                <a:cs typeface="Times New Roman" charset="0"/>
              </a:rPr>
              <a:t> training how to participate </a:t>
            </a:r>
            <a:br>
              <a:rPr lang="en-US" sz="3600" b="1" dirty="0" smtClean="0">
                <a:solidFill>
                  <a:schemeClr val="tx1"/>
                </a:solidFill>
                <a:latin typeface="Garamond" charset="0"/>
                <a:ea typeface="Times New Roman" charset="0"/>
                <a:cs typeface="Times New Roman" charset="0"/>
              </a:rPr>
            </a:br>
            <a:r>
              <a:rPr lang="en-US" sz="3600" b="1" dirty="0" smtClean="0">
                <a:solidFill>
                  <a:schemeClr val="tx1"/>
                </a:solidFill>
                <a:latin typeface="Garamond" charset="0"/>
                <a:ea typeface="Times New Roman" charset="0"/>
                <a:cs typeface="Times New Roman" charset="0"/>
              </a:rPr>
              <a:t> in the Data Landscape.  </a:t>
            </a:r>
            <a:br>
              <a:rPr lang="en-US" sz="3600" b="1" dirty="0" smtClean="0">
                <a:solidFill>
                  <a:schemeClr val="tx1"/>
                </a:solidFill>
                <a:latin typeface="Garamond" charset="0"/>
                <a:ea typeface="Times New Roman" charset="0"/>
                <a:cs typeface="Times New Roman" charset="0"/>
              </a:rPr>
            </a:br>
            <a:endParaRPr lang="en-US" sz="3600" dirty="0" smtClean="0">
              <a:solidFill>
                <a:schemeClr val="tx1"/>
              </a:solidFill>
              <a:latin typeface="Garamond" charset="0"/>
              <a:ea typeface="Times New Roman" charset="0"/>
              <a:cs typeface="Times New Roman" charset="0"/>
            </a:endParaRPr>
          </a:p>
          <a:p>
            <a:r>
              <a:rPr lang="en-US" sz="3600" dirty="0" smtClean="0">
                <a:solidFill>
                  <a:schemeClr val="tx1"/>
                </a:solidFill>
                <a:latin typeface="Garamond" charset="0"/>
                <a:ea typeface="Garamond" charset="0"/>
                <a:cs typeface="Garamond" charset="0"/>
              </a:rPr>
              <a:t> </a:t>
            </a:r>
            <a:endParaRPr lang="en-US" sz="3600" dirty="0">
              <a:solidFill>
                <a:schemeClr val="tx1"/>
              </a:solidFill>
              <a:latin typeface="Garamond" charset="0"/>
              <a:ea typeface="Garamond" charset="0"/>
              <a:cs typeface="Garamond" charset="0"/>
            </a:endParaRPr>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0" name="Oval 19"/>
          <p:cNvSpPr/>
          <p:nvPr/>
        </p:nvSpPr>
        <p:spPr>
          <a:xfrm>
            <a:off x="7878490" y="1856313"/>
            <a:ext cx="2656268" cy="2656268"/>
          </a:xfrm>
          <a:prstGeom prst="ellipse">
            <a:avLst/>
          </a:prstGeom>
          <a:solidFill>
            <a:sysClr val="window" lastClr="FFFFFF"/>
          </a:solidFill>
          <a:ln w="15875" cap="flat" cmpd="sng" algn="ctr">
            <a:solidFill>
              <a:srgbClr val="E48312">
                <a:shade val="50000"/>
              </a:srgbClr>
            </a:solidFill>
            <a:prstDash val="solid"/>
          </a:ln>
          <a:effectLst/>
          <a:scene3d>
            <a:camera prst="isometricTopUp">
              <a:rot lat="18951829" lon="17040113" rev="4808935"/>
            </a:camera>
            <a:lightRig rig="threePt" dir="t"/>
          </a:scene3d>
          <a:sp3d extrusionH="1816100" contourW="12700" prstMaterial="translucentPowder">
            <a:extrusionClr>
              <a:sysClr val="window" lastClr="FFFFFF"/>
            </a:extrusionClr>
            <a:contourClr>
              <a:sysClr val="window" lastClr="FFFFFF">
                <a:lumMod val="75000"/>
              </a:sysClr>
            </a:contour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1" name="Oval 20"/>
          <p:cNvSpPr/>
          <p:nvPr/>
        </p:nvSpPr>
        <p:spPr>
          <a:xfrm>
            <a:off x="7878490" y="3644223"/>
            <a:ext cx="2656268" cy="2656268"/>
          </a:xfrm>
          <a:prstGeom prst="ellipse">
            <a:avLst/>
          </a:prstGeom>
          <a:solidFill>
            <a:srgbClr val="CCDDEA">
              <a:lumMod val="75000"/>
            </a:srgbClr>
          </a:solidFill>
          <a:ln w="15875" cap="flat" cmpd="sng" algn="ctr">
            <a:solidFill>
              <a:sysClr val="window" lastClr="FFFFFF">
                <a:lumMod val="65000"/>
              </a:sysClr>
            </a:solidFill>
            <a:prstDash val="solid"/>
          </a:ln>
          <a:effectLst/>
          <a:scene3d>
            <a:camera prst="isometricTopUp">
              <a:rot lat="18951829" lon="17040113" rev="4808935"/>
            </a:camera>
            <a:lightRig rig="threePt" dir="t"/>
          </a:scene3d>
          <a:sp3d extrusionH="304800">
            <a:extrusionClr>
              <a:srgbClr val="CCDDEA">
                <a:lumMod val="75000"/>
              </a:srgbClr>
            </a:extrusion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 Platform</a:t>
            </a:r>
          </a:p>
        </p:txBody>
      </p:sp>
      <p:sp>
        <p:nvSpPr>
          <p:cNvPr id="22" name="Delay 21"/>
          <p:cNvSpPr/>
          <p:nvPr/>
        </p:nvSpPr>
        <p:spPr>
          <a:xfrm rot="16200000">
            <a:off x="8983062" y="25804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3" name="Oval 22"/>
          <p:cNvSpPr/>
          <p:nvPr/>
        </p:nvSpPr>
        <p:spPr>
          <a:xfrm>
            <a:off x="8974803" y="22978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4" name="TextBox 23"/>
          <p:cNvSpPr txBox="1"/>
          <p:nvPr/>
        </p:nvSpPr>
        <p:spPr>
          <a:xfrm>
            <a:off x="8945781" y="2785174"/>
            <a:ext cx="566630" cy="300082"/>
          </a:xfrm>
          <a:prstGeom prst="rect">
            <a:avLst/>
          </a:prstGeom>
          <a:noFill/>
        </p:spPr>
        <p:txBody>
          <a:bodyPr wrap="none" rtlCol="0">
            <a:spAutoFit/>
          </a:bodyPr>
          <a:lstStyle/>
          <a:p>
            <a:r>
              <a:rPr lang="en-US" sz="1350">
                <a:solidFill>
                  <a:prstClr val="white"/>
                </a:solidFill>
                <a:latin typeface="Calibri" panose="020F0502020204030204"/>
              </a:rPr>
              <a:t>D’N’A</a:t>
            </a:r>
          </a:p>
        </p:txBody>
      </p:sp>
      <p:sp>
        <p:nvSpPr>
          <p:cNvPr id="25" name="TextBox 24"/>
          <p:cNvSpPr txBox="1"/>
          <p:nvPr/>
        </p:nvSpPr>
        <p:spPr>
          <a:xfrm>
            <a:off x="8606993" y="3055343"/>
            <a:ext cx="1288943" cy="300082"/>
          </a:xfrm>
          <a:prstGeom prst="rect">
            <a:avLst/>
          </a:prstGeom>
          <a:noFill/>
        </p:spPr>
        <p:txBody>
          <a:bodyPr wrap="none" rtlCol="0">
            <a:spAutoFit/>
          </a:bodyPr>
          <a:lstStyle/>
          <a:p>
            <a:r>
              <a:rPr lang="en-US" sz="1350">
                <a:solidFill>
                  <a:prstClr val="white"/>
                </a:solidFill>
                <a:latin typeface="Calibri" panose="020F0502020204030204"/>
              </a:rPr>
              <a:t>Data Landscape</a:t>
            </a:r>
          </a:p>
        </p:txBody>
      </p:sp>
      <p:pic>
        <p:nvPicPr>
          <p:cNvPr id="13"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14"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634701939"/>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15</a:t>
            </a:fld>
            <a:endParaRPr lang="de-DE" dirty="0"/>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3" name="Title 1"/>
          <p:cNvSpPr txBox="1">
            <a:spLocks/>
          </p:cNvSpPr>
          <p:nvPr/>
        </p:nvSpPr>
        <p:spPr>
          <a:xfrm>
            <a:off x="1097280" y="2866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dirty="0" smtClean="0">
                <a:latin typeface="Garamond" charset="0"/>
                <a:ea typeface="Garamond" charset="0"/>
                <a:cs typeface="Garamond" charset="0"/>
              </a:rPr>
              <a:t>#3 Data Autonomy, </a:t>
            </a:r>
            <a:r>
              <a:rPr lang="en-US" b="1" dirty="0">
                <a:latin typeface="Garamond" charset="0"/>
                <a:ea typeface="Garamond" charset="0"/>
                <a:cs typeface="Garamond" charset="0"/>
              </a:rPr>
              <a:t>N</a:t>
            </a:r>
            <a:r>
              <a:rPr lang="en-US" b="1" dirty="0" smtClean="0">
                <a:latin typeface="Garamond" charset="0"/>
                <a:ea typeface="Garamond" charset="0"/>
                <a:cs typeface="Garamond" charset="0"/>
              </a:rPr>
              <a:t>ot Anarchy</a:t>
            </a:r>
            <a:endParaRPr lang="en-US" b="1" dirty="0">
              <a:latin typeface="Garamond" charset="0"/>
              <a:ea typeface="Garamond" charset="0"/>
              <a:cs typeface="Garamond" charset="0"/>
            </a:endParaRPr>
          </a:p>
        </p:txBody>
      </p:sp>
      <p:sp>
        <p:nvSpPr>
          <p:cNvPr id="24" name="Content Placeholder 2"/>
          <p:cNvSpPr txBox="1">
            <a:spLocks/>
          </p:cNvSpPr>
          <p:nvPr/>
        </p:nvSpPr>
        <p:spPr>
          <a:xfrm>
            <a:off x="1097280" y="1845734"/>
            <a:ext cx="5684895"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3600" b="1" dirty="0" smtClean="0">
                <a:solidFill>
                  <a:schemeClr val="tx1"/>
                </a:solidFill>
                <a:latin typeface="Garamond" charset="0"/>
                <a:ea typeface="Times New Roman" charset="0"/>
                <a:cs typeface="Times New Roman" charset="0"/>
              </a:rPr>
              <a:t>Data autonomy puts data producers &amp; data consumers in control of their data &amp; of their metrics and thereby allows us to be data-driven at scale, but this comes with responsibility.</a:t>
            </a:r>
            <a:endParaRPr lang="en-US" sz="3600" dirty="0">
              <a:solidFill>
                <a:schemeClr val="tx1"/>
              </a:solidFill>
              <a:latin typeface="Garamond" charset="0"/>
              <a:ea typeface="Garamond" charset="0"/>
              <a:cs typeface="Garamond" charset="0"/>
            </a:endParaRPr>
          </a:p>
        </p:txBody>
      </p:sp>
      <p:sp>
        <p:nvSpPr>
          <p:cNvPr id="25"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6" name="Oval 25"/>
          <p:cNvSpPr/>
          <p:nvPr/>
        </p:nvSpPr>
        <p:spPr>
          <a:xfrm>
            <a:off x="7878490" y="1856313"/>
            <a:ext cx="2656268" cy="2656268"/>
          </a:xfrm>
          <a:prstGeom prst="ellipse">
            <a:avLst/>
          </a:prstGeom>
          <a:solidFill>
            <a:sysClr val="window" lastClr="FFFFFF"/>
          </a:solidFill>
          <a:ln w="15875" cap="flat" cmpd="sng" algn="ctr">
            <a:solidFill>
              <a:srgbClr val="E48312">
                <a:shade val="50000"/>
              </a:srgbClr>
            </a:solidFill>
            <a:prstDash val="solid"/>
          </a:ln>
          <a:effectLst/>
          <a:scene3d>
            <a:camera prst="isometricTopUp">
              <a:rot lat="18951829" lon="17040113" rev="4808935"/>
            </a:camera>
            <a:lightRig rig="threePt" dir="t"/>
          </a:scene3d>
          <a:sp3d extrusionH="1816100" contourW="12700" prstMaterial="translucentPowder">
            <a:extrusionClr>
              <a:sysClr val="window" lastClr="FFFFFF"/>
            </a:extrusionClr>
            <a:contourClr>
              <a:sysClr val="window" lastClr="FFFFFF">
                <a:lumMod val="75000"/>
              </a:sysClr>
            </a:contour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7" name="Oval 26"/>
          <p:cNvSpPr/>
          <p:nvPr/>
        </p:nvSpPr>
        <p:spPr>
          <a:xfrm>
            <a:off x="7878490" y="3644223"/>
            <a:ext cx="2656268" cy="2656268"/>
          </a:xfrm>
          <a:prstGeom prst="ellipse">
            <a:avLst/>
          </a:prstGeom>
          <a:solidFill>
            <a:srgbClr val="CCDDEA">
              <a:lumMod val="75000"/>
            </a:srgbClr>
          </a:solidFill>
          <a:ln w="15875" cap="flat" cmpd="sng" algn="ctr">
            <a:solidFill>
              <a:sysClr val="window" lastClr="FFFFFF">
                <a:lumMod val="65000"/>
              </a:sysClr>
            </a:solidFill>
            <a:prstDash val="solid"/>
          </a:ln>
          <a:effectLst/>
          <a:scene3d>
            <a:camera prst="isometricTopUp">
              <a:rot lat="18951829" lon="17040113" rev="4808935"/>
            </a:camera>
            <a:lightRig rig="threePt" dir="t"/>
          </a:scene3d>
          <a:sp3d extrusionH="304800">
            <a:extrusionClr>
              <a:srgbClr val="CCDDEA">
                <a:lumMod val="75000"/>
              </a:srgbClr>
            </a:extrusion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 Platform</a:t>
            </a:r>
          </a:p>
        </p:txBody>
      </p:sp>
      <p:sp>
        <p:nvSpPr>
          <p:cNvPr id="28" name="Preparation 27"/>
          <p:cNvSpPr/>
          <p:nvPr/>
        </p:nvSpPr>
        <p:spPr>
          <a:xfrm>
            <a:off x="8055735" y="3990987"/>
            <a:ext cx="975575" cy="453980"/>
          </a:xfrm>
          <a:prstGeom prst="flowChartPreparation">
            <a:avLst/>
          </a:prstGeom>
          <a:solidFill>
            <a:srgbClr val="E48312"/>
          </a:solidFill>
          <a:ln w="15875" cap="flat" cmpd="sng" algn="ctr">
            <a:solidFill>
              <a:srgbClr val="E4831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a:t>
            </a:r>
          </a:p>
        </p:txBody>
      </p:sp>
      <p:sp>
        <p:nvSpPr>
          <p:cNvPr id="29" name="Trapezoid 28"/>
          <p:cNvSpPr/>
          <p:nvPr/>
        </p:nvSpPr>
        <p:spPr>
          <a:xfrm rot="2413853">
            <a:off x="9402222" y="3535945"/>
            <a:ext cx="936938" cy="589208"/>
          </a:xfrm>
          <a:prstGeom prst="trapezoid">
            <a:avLst>
              <a:gd name="adj" fmla="val 41394"/>
            </a:avLst>
          </a:prstGeom>
          <a:solidFill>
            <a:srgbClr val="2F832B">
              <a:alpha val="77647"/>
            </a:srgbClr>
          </a:solidFill>
          <a:ln w="15875" cap="flat" cmpd="sng" algn="ctr">
            <a:solidFill>
              <a:srgbClr val="63705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Metric</a:t>
            </a:r>
          </a:p>
        </p:txBody>
      </p:sp>
      <p:sp>
        <p:nvSpPr>
          <p:cNvPr id="30" name="Delay 29"/>
          <p:cNvSpPr/>
          <p:nvPr/>
        </p:nvSpPr>
        <p:spPr>
          <a:xfrm rot="16200000">
            <a:off x="7196681" y="4155191"/>
            <a:ext cx="447122" cy="579549"/>
          </a:xfrm>
          <a:prstGeom prst="flowChartDelay">
            <a:avLst/>
          </a:prstGeom>
          <a:solidFill>
            <a:srgbClr val="E48312">
              <a:alpha val="84000"/>
            </a:srgbClr>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1" name="Oval 30"/>
          <p:cNvSpPr/>
          <p:nvPr/>
        </p:nvSpPr>
        <p:spPr>
          <a:xfrm>
            <a:off x="7188421" y="3872642"/>
            <a:ext cx="463640" cy="463640"/>
          </a:xfrm>
          <a:prstGeom prst="ellips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2" name="TextBox 31"/>
          <p:cNvSpPr txBox="1"/>
          <p:nvPr/>
        </p:nvSpPr>
        <p:spPr>
          <a:xfrm>
            <a:off x="7046220" y="4668527"/>
            <a:ext cx="827919" cy="300082"/>
          </a:xfrm>
          <a:prstGeom prst="rect">
            <a:avLst/>
          </a:prstGeom>
          <a:noFill/>
        </p:spPr>
        <p:txBody>
          <a:bodyPr wrap="none" rtlCol="0">
            <a:spAutoFit/>
          </a:bodyPr>
          <a:lstStyle/>
          <a:p>
            <a:r>
              <a:rPr lang="en-US" sz="1350">
                <a:solidFill>
                  <a:srgbClr val="000000"/>
                </a:solidFill>
                <a:latin typeface="Calibri" panose="020F0502020204030204"/>
              </a:rPr>
              <a:t>Producer</a:t>
            </a:r>
          </a:p>
        </p:txBody>
      </p:sp>
      <p:sp>
        <p:nvSpPr>
          <p:cNvPr id="33" name="Delay 32"/>
          <p:cNvSpPr/>
          <p:nvPr/>
        </p:nvSpPr>
        <p:spPr>
          <a:xfrm rot="16200000">
            <a:off x="10776285" y="4155192"/>
            <a:ext cx="447122" cy="579549"/>
          </a:xfrm>
          <a:prstGeom prst="flowChartDelay">
            <a:avLst/>
          </a:prstGeom>
          <a:solidFill>
            <a:srgbClr val="3BA536">
              <a:alpha val="84000"/>
            </a:srgbClr>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4" name="Oval 33"/>
          <p:cNvSpPr/>
          <p:nvPr/>
        </p:nvSpPr>
        <p:spPr>
          <a:xfrm>
            <a:off x="10768025" y="3872643"/>
            <a:ext cx="463640" cy="463640"/>
          </a:xfrm>
          <a:prstGeom prst="ellipse">
            <a:avLst/>
          </a:prstGeom>
          <a:solidFill>
            <a:srgbClr val="3BA536"/>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5" name="TextBox 34"/>
          <p:cNvSpPr txBox="1"/>
          <p:nvPr/>
        </p:nvSpPr>
        <p:spPr>
          <a:xfrm>
            <a:off x="10587186" y="4668528"/>
            <a:ext cx="904415" cy="300082"/>
          </a:xfrm>
          <a:prstGeom prst="rect">
            <a:avLst/>
          </a:prstGeom>
          <a:noFill/>
        </p:spPr>
        <p:txBody>
          <a:bodyPr wrap="none" rtlCol="0">
            <a:spAutoFit/>
          </a:bodyPr>
          <a:lstStyle/>
          <a:p>
            <a:r>
              <a:rPr lang="en-US" sz="1350">
                <a:solidFill>
                  <a:srgbClr val="000000"/>
                </a:solidFill>
                <a:latin typeface="Calibri" panose="020F0502020204030204"/>
              </a:rPr>
              <a:t>Consumer</a:t>
            </a:r>
          </a:p>
        </p:txBody>
      </p:sp>
      <p:sp>
        <p:nvSpPr>
          <p:cNvPr id="36" name="Delay 35"/>
          <p:cNvSpPr/>
          <p:nvPr/>
        </p:nvSpPr>
        <p:spPr>
          <a:xfrm rot="16200000">
            <a:off x="8983062" y="25804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7" name="Oval 36"/>
          <p:cNvSpPr/>
          <p:nvPr/>
        </p:nvSpPr>
        <p:spPr>
          <a:xfrm>
            <a:off x="8974803" y="22978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8" name="TextBox 37"/>
          <p:cNvSpPr txBox="1"/>
          <p:nvPr/>
        </p:nvSpPr>
        <p:spPr>
          <a:xfrm>
            <a:off x="8945781" y="2785174"/>
            <a:ext cx="566630" cy="300082"/>
          </a:xfrm>
          <a:prstGeom prst="rect">
            <a:avLst/>
          </a:prstGeom>
          <a:noFill/>
        </p:spPr>
        <p:txBody>
          <a:bodyPr wrap="none" rtlCol="0">
            <a:spAutoFit/>
          </a:bodyPr>
          <a:lstStyle/>
          <a:p>
            <a:r>
              <a:rPr lang="en-US" sz="1350" dirty="0">
                <a:solidFill>
                  <a:prstClr val="white"/>
                </a:solidFill>
                <a:latin typeface="Calibri" panose="020F0502020204030204"/>
              </a:rPr>
              <a:t>D’N’A</a:t>
            </a:r>
          </a:p>
        </p:txBody>
      </p:sp>
      <p:sp>
        <p:nvSpPr>
          <p:cNvPr id="39" name="TextBox 38"/>
          <p:cNvSpPr txBox="1"/>
          <p:nvPr/>
        </p:nvSpPr>
        <p:spPr>
          <a:xfrm>
            <a:off x="8606993" y="3055343"/>
            <a:ext cx="1288943" cy="300082"/>
          </a:xfrm>
          <a:prstGeom prst="rect">
            <a:avLst/>
          </a:prstGeom>
          <a:noFill/>
        </p:spPr>
        <p:txBody>
          <a:bodyPr wrap="none" rtlCol="0">
            <a:spAutoFit/>
          </a:bodyPr>
          <a:lstStyle/>
          <a:p>
            <a:r>
              <a:rPr lang="en-US" sz="1350">
                <a:solidFill>
                  <a:prstClr val="white"/>
                </a:solidFill>
                <a:latin typeface="Calibri" panose="020F0502020204030204"/>
              </a:rPr>
              <a:t>Data Landscape</a:t>
            </a:r>
          </a:p>
        </p:txBody>
      </p:sp>
      <p:pic>
        <p:nvPicPr>
          <p:cNvPr id="2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40"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199312315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16</a:t>
            </a:fld>
            <a:endParaRPr lang="de-DE" dirty="0"/>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2" name="Title 1"/>
          <p:cNvSpPr txBox="1">
            <a:spLocks/>
          </p:cNvSpPr>
          <p:nvPr/>
        </p:nvSpPr>
        <p:spPr>
          <a:xfrm>
            <a:off x="1097280" y="2866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dirty="0" smtClean="0">
                <a:latin typeface="Garamond" charset="0"/>
                <a:ea typeface="Garamond" charset="0"/>
                <a:cs typeface="Garamond" charset="0"/>
              </a:rPr>
              <a:t>#4 Producer’s Responsibility</a:t>
            </a:r>
            <a:endParaRPr lang="en-US" b="1" dirty="0">
              <a:latin typeface="Garamond" charset="0"/>
              <a:ea typeface="Garamond" charset="0"/>
              <a:cs typeface="Garamond" charset="0"/>
            </a:endParaRPr>
          </a:p>
        </p:txBody>
      </p:sp>
      <p:sp>
        <p:nvSpPr>
          <p:cNvPr id="23" name="Content Placeholder 2"/>
          <p:cNvSpPr txBox="1">
            <a:spLocks/>
          </p:cNvSpPr>
          <p:nvPr/>
        </p:nvSpPr>
        <p:spPr>
          <a:xfrm>
            <a:off x="1196788" y="1845734"/>
            <a:ext cx="5501673" cy="402336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5000"/>
              </a:lnSpc>
              <a:spcBef>
                <a:spcPts val="1800"/>
              </a:spcBef>
              <a:spcAft>
                <a:spcPts val="1000"/>
              </a:spcAft>
              <a:buFont typeface="Calibri" panose="020F0502020204030204" pitchFamily="34" charset="0"/>
              <a:buNone/>
            </a:pPr>
            <a:r>
              <a:rPr lang="en-US" sz="3600" b="1" dirty="0" smtClean="0">
                <a:solidFill>
                  <a:schemeClr val="tx1"/>
                </a:solidFill>
                <a:latin typeface="Garamond" charset="0"/>
                <a:ea typeface="Times New Roman" charset="0"/>
                <a:cs typeface="Times New Roman" charset="0"/>
              </a:rPr>
              <a:t>Data producers are responsible for publishing data to the central Data Lake, for the data's quality, and for publishing metadata that makes it easy to find and consume the data.</a:t>
            </a:r>
            <a:endParaRPr lang="en-US" sz="3600" dirty="0">
              <a:solidFill>
                <a:schemeClr val="tx1"/>
              </a:solidFill>
              <a:latin typeface="Garamond" charset="0"/>
              <a:ea typeface="Times New Roman" charset="0"/>
              <a:cs typeface="Times New Roman" charset="0"/>
            </a:endParaRPr>
          </a:p>
        </p:txBody>
      </p:sp>
      <p:sp>
        <p:nvSpPr>
          <p:cNvPr id="24"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5" name="Oval 24"/>
          <p:cNvSpPr/>
          <p:nvPr/>
        </p:nvSpPr>
        <p:spPr>
          <a:xfrm>
            <a:off x="7878490" y="1856313"/>
            <a:ext cx="2656268" cy="2656268"/>
          </a:xfrm>
          <a:prstGeom prst="ellipse">
            <a:avLst/>
          </a:prstGeom>
          <a:solidFill>
            <a:sysClr val="window" lastClr="FFFFFF"/>
          </a:solidFill>
          <a:ln w="15875" cap="flat" cmpd="sng" algn="ctr">
            <a:solidFill>
              <a:srgbClr val="E48312">
                <a:shade val="50000"/>
              </a:srgbClr>
            </a:solidFill>
            <a:prstDash val="solid"/>
          </a:ln>
          <a:effectLst/>
          <a:scene3d>
            <a:camera prst="isometricTopUp">
              <a:rot lat="18951829" lon="17040113" rev="4808935"/>
            </a:camera>
            <a:lightRig rig="threePt" dir="t"/>
          </a:scene3d>
          <a:sp3d extrusionH="1816100" contourW="12700" prstMaterial="translucentPowder">
            <a:extrusionClr>
              <a:sysClr val="window" lastClr="FFFFFF"/>
            </a:extrusionClr>
            <a:contourClr>
              <a:sysClr val="window" lastClr="FFFFFF">
                <a:lumMod val="75000"/>
              </a:sysClr>
            </a:contour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6" name="Oval 25"/>
          <p:cNvSpPr/>
          <p:nvPr/>
        </p:nvSpPr>
        <p:spPr>
          <a:xfrm>
            <a:off x="7878490" y="3644223"/>
            <a:ext cx="2656268" cy="2656268"/>
          </a:xfrm>
          <a:prstGeom prst="ellipse">
            <a:avLst/>
          </a:prstGeom>
          <a:solidFill>
            <a:srgbClr val="CCDDEA">
              <a:lumMod val="75000"/>
            </a:srgbClr>
          </a:solidFill>
          <a:ln w="15875" cap="flat" cmpd="sng" algn="ctr">
            <a:solidFill>
              <a:sysClr val="window" lastClr="FFFFFF">
                <a:lumMod val="65000"/>
              </a:sysClr>
            </a:solidFill>
            <a:prstDash val="solid"/>
          </a:ln>
          <a:effectLst/>
          <a:scene3d>
            <a:camera prst="isometricTopUp">
              <a:rot lat="18951829" lon="17040113" rev="4808935"/>
            </a:camera>
            <a:lightRig rig="threePt" dir="t"/>
          </a:scene3d>
          <a:sp3d extrusionH="304800">
            <a:extrusionClr>
              <a:srgbClr val="CCDDEA">
                <a:lumMod val="75000"/>
              </a:srgbClr>
            </a:extrusion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 Platform</a:t>
            </a:r>
          </a:p>
        </p:txBody>
      </p:sp>
      <p:sp>
        <p:nvSpPr>
          <p:cNvPr id="27" name="Wave 26"/>
          <p:cNvSpPr/>
          <p:nvPr/>
        </p:nvSpPr>
        <p:spPr>
          <a:xfrm>
            <a:off x="9031310" y="4348375"/>
            <a:ext cx="839380" cy="482958"/>
          </a:xfrm>
          <a:prstGeom prst="wav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Metadata</a:t>
            </a:r>
          </a:p>
        </p:txBody>
      </p:sp>
      <p:sp>
        <p:nvSpPr>
          <p:cNvPr id="28" name="Preparation 27"/>
          <p:cNvSpPr/>
          <p:nvPr/>
        </p:nvSpPr>
        <p:spPr>
          <a:xfrm>
            <a:off x="8055735" y="3990987"/>
            <a:ext cx="975575" cy="453980"/>
          </a:xfrm>
          <a:prstGeom prst="flowChartPreparation">
            <a:avLst/>
          </a:prstGeom>
          <a:solidFill>
            <a:srgbClr val="E48312"/>
          </a:solidFill>
          <a:ln w="15875" cap="flat" cmpd="sng" algn="ctr">
            <a:solidFill>
              <a:srgbClr val="E4831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a:t>
            </a:r>
          </a:p>
        </p:txBody>
      </p:sp>
      <p:sp>
        <p:nvSpPr>
          <p:cNvPr id="29" name="Delay 28"/>
          <p:cNvSpPr/>
          <p:nvPr/>
        </p:nvSpPr>
        <p:spPr>
          <a:xfrm rot="16200000">
            <a:off x="7196681" y="4155191"/>
            <a:ext cx="447122" cy="579549"/>
          </a:xfrm>
          <a:prstGeom prst="flowChartDelay">
            <a:avLst/>
          </a:prstGeom>
          <a:solidFill>
            <a:srgbClr val="E48312">
              <a:alpha val="84000"/>
            </a:srgbClr>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0" name="Oval 29"/>
          <p:cNvSpPr/>
          <p:nvPr/>
        </p:nvSpPr>
        <p:spPr>
          <a:xfrm>
            <a:off x="7188421" y="3872642"/>
            <a:ext cx="463640" cy="463640"/>
          </a:xfrm>
          <a:prstGeom prst="ellips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1" name="TextBox 30"/>
          <p:cNvSpPr txBox="1"/>
          <p:nvPr/>
        </p:nvSpPr>
        <p:spPr>
          <a:xfrm>
            <a:off x="7046220" y="4668527"/>
            <a:ext cx="827919" cy="300082"/>
          </a:xfrm>
          <a:prstGeom prst="rect">
            <a:avLst/>
          </a:prstGeom>
          <a:noFill/>
        </p:spPr>
        <p:txBody>
          <a:bodyPr wrap="none" rtlCol="0">
            <a:spAutoFit/>
          </a:bodyPr>
          <a:lstStyle/>
          <a:p>
            <a:r>
              <a:rPr lang="en-US" sz="1350">
                <a:solidFill>
                  <a:srgbClr val="000000"/>
                </a:solidFill>
                <a:latin typeface="Calibri" panose="020F0502020204030204"/>
              </a:rPr>
              <a:t>Producer</a:t>
            </a:r>
          </a:p>
        </p:txBody>
      </p:sp>
      <p:sp>
        <p:nvSpPr>
          <p:cNvPr id="32" name="Delay 31"/>
          <p:cNvSpPr/>
          <p:nvPr/>
        </p:nvSpPr>
        <p:spPr>
          <a:xfrm rot="16200000">
            <a:off x="8983062" y="25804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3" name="Oval 32"/>
          <p:cNvSpPr/>
          <p:nvPr/>
        </p:nvSpPr>
        <p:spPr>
          <a:xfrm>
            <a:off x="8974803" y="22978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4" name="TextBox 33"/>
          <p:cNvSpPr txBox="1"/>
          <p:nvPr/>
        </p:nvSpPr>
        <p:spPr>
          <a:xfrm>
            <a:off x="8945781" y="2785174"/>
            <a:ext cx="566630" cy="300082"/>
          </a:xfrm>
          <a:prstGeom prst="rect">
            <a:avLst/>
          </a:prstGeom>
          <a:noFill/>
        </p:spPr>
        <p:txBody>
          <a:bodyPr wrap="none" rtlCol="0">
            <a:spAutoFit/>
          </a:bodyPr>
          <a:lstStyle/>
          <a:p>
            <a:r>
              <a:rPr lang="en-US" sz="1350">
                <a:solidFill>
                  <a:prstClr val="white"/>
                </a:solidFill>
                <a:latin typeface="Calibri" panose="020F0502020204030204"/>
              </a:rPr>
              <a:t>D’N’A</a:t>
            </a:r>
          </a:p>
        </p:txBody>
      </p:sp>
      <p:sp>
        <p:nvSpPr>
          <p:cNvPr id="35" name="TextBox 34"/>
          <p:cNvSpPr txBox="1"/>
          <p:nvPr/>
        </p:nvSpPr>
        <p:spPr>
          <a:xfrm>
            <a:off x="8606993" y="3055343"/>
            <a:ext cx="1288943" cy="300082"/>
          </a:xfrm>
          <a:prstGeom prst="rect">
            <a:avLst/>
          </a:prstGeom>
          <a:noFill/>
        </p:spPr>
        <p:txBody>
          <a:bodyPr wrap="none" rtlCol="0">
            <a:spAutoFit/>
          </a:bodyPr>
          <a:lstStyle/>
          <a:p>
            <a:r>
              <a:rPr lang="en-US" sz="1350">
                <a:solidFill>
                  <a:prstClr val="white"/>
                </a:solidFill>
                <a:latin typeface="Calibri" panose="020F0502020204030204"/>
              </a:rPr>
              <a:t>Data Landscape</a:t>
            </a:r>
          </a:p>
        </p:txBody>
      </p:sp>
      <p:sp>
        <p:nvSpPr>
          <p:cNvPr id="36" name="Right Arrow 35"/>
          <p:cNvSpPr/>
          <p:nvPr/>
        </p:nvSpPr>
        <p:spPr>
          <a:xfrm>
            <a:off x="7756303" y="4512582"/>
            <a:ext cx="1239711" cy="138517"/>
          </a:xfrm>
          <a:prstGeom prst="rightArrow">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7" name="Right Arrow 36"/>
          <p:cNvSpPr/>
          <p:nvPr/>
        </p:nvSpPr>
        <p:spPr>
          <a:xfrm rot="20391937">
            <a:off x="7734958" y="4295277"/>
            <a:ext cx="349140" cy="144190"/>
          </a:xfrm>
          <a:prstGeom prst="rightArrow">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pic>
        <p:nvPicPr>
          <p:cNvPr id="21"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38"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1549964753"/>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17</a:t>
            </a:fld>
            <a:endParaRPr lang="de-DE" dirty="0"/>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3" name="Title 1"/>
          <p:cNvSpPr txBox="1">
            <a:spLocks/>
          </p:cNvSpPr>
          <p:nvPr/>
        </p:nvSpPr>
        <p:spPr>
          <a:xfrm>
            <a:off x="1097280" y="2866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dirty="0" smtClean="0">
                <a:latin typeface="Garamond" charset="0"/>
                <a:ea typeface="Garamond" charset="0"/>
                <a:cs typeface="Garamond" charset="0"/>
              </a:rPr>
              <a:t>#5 Consumer’s Responsibility</a:t>
            </a:r>
            <a:endParaRPr lang="en-US" b="1" dirty="0">
              <a:latin typeface="Garamond" charset="0"/>
              <a:ea typeface="Garamond" charset="0"/>
              <a:cs typeface="Garamond" charset="0"/>
            </a:endParaRPr>
          </a:p>
        </p:txBody>
      </p:sp>
      <p:sp>
        <p:nvSpPr>
          <p:cNvPr id="24" name="Content Placeholder 2"/>
          <p:cNvSpPr txBox="1">
            <a:spLocks/>
          </p:cNvSpPr>
          <p:nvPr/>
        </p:nvSpPr>
        <p:spPr>
          <a:xfrm>
            <a:off x="1196788" y="1845734"/>
            <a:ext cx="5627758"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5000"/>
              </a:lnSpc>
              <a:spcBef>
                <a:spcPts val="1800"/>
              </a:spcBef>
              <a:spcAft>
                <a:spcPts val="1000"/>
              </a:spcAft>
              <a:buFont typeface="Calibri" panose="020F0502020204030204" pitchFamily="34" charset="0"/>
              <a:buNone/>
            </a:pPr>
            <a:r>
              <a:rPr lang="en-US" sz="3600" b="1" dirty="0" smtClean="0">
                <a:solidFill>
                  <a:schemeClr val="tx1"/>
                </a:solidFill>
                <a:latin typeface="Garamond" charset="0"/>
                <a:ea typeface="Times New Roman" charset="0"/>
                <a:cs typeface="Times New Roman" charset="0"/>
              </a:rPr>
              <a:t>Data consumers are responsible for the definition &amp; visualization of metrics and for driving the </a:t>
            </a:r>
            <a:r>
              <a:rPr lang="en-US" sz="3600" b="1" dirty="0" err="1" smtClean="0">
                <a:solidFill>
                  <a:schemeClr val="tx1"/>
                </a:solidFill>
                <a:latin typeface="Garamond" charset="0"/>
                <a:ea typeface="Times New Roman" charset="0"/>
                <a:cs typeface="Times New Roman" charset="0"/>
              </a:rPr>
              <a:t>imple</a:t>
            </a:r>
            <a:r>
              <a:rPr lang="en-US" sz="3600" b="1" dirty="0" smtClean="0">
                <a:solidFill>
                  <a:schemeClr val="tx1"/>
                </a:solidFill>
                <a:latin typeface="Garamond" charset="0"/>
                <a:ea typeface="Times New Roman" charset="0"/>
                <a:cs typeface="Times New Roman" charset="0"/>
              </a:rPr>
              <a:t>-mentation and maintenance of these metrics.</a:t>
            </a:r>
            <a:endParaRPr lang="en-US" sz="3600" dirty="0">
              <a:solidFill>
                <a:schemeClr val="tx1"/>
              </a:solidFill>
              <a:latin typeface="Garamond" charset="0"/>
              <a:ea typeface="Times New Roman" charset="0"/>
              <a:cs typeface="Times New Roman" charset="0"/>
            </a:endParaRPr>
          </a:p>
        </p:txBody>
      </p:sp>
      <p:sp>
        <p:nvSpPr>
          <p:cNvPr id="25"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6" name="Oval 25"/>
          <p:cNvSpPr/>
          <p:nvPr/>
        </p:nvSpPr>
        <p:spPr>
          <a:xfrm>
            <a:off x="7878490" y="1856313"/>
            <a:ext cx="2656268" cy="2656268"/>
          </a:xfrm>
          <a:prstGeom prst="ellipse">
            <a:avLst/>
          </a:prstGeom>
          <a:solidFill>
            <a:sysClr val="window" lastClr="FFFFFF"/>
          </a:solidFill>
          <a:ln w="15875" cap="flat" cmpd="sng" algn="ctr">
            <a:solidFill>
              <a:srgbClr val="E48312">
                <a:shade val="50000"/>
              </a:srgbClr>
            </a:solidFill>
            <a:prstDash val="solid"/>
          </a:ln>
          <a:effectLst/>
          <a:scene3d>
            <a:camera prst="isometricTopUp">
              <a:rot lat="18951829" lon="17040113" rev="4808935"/>
            </a:camera>
            <a:lightRig rig="threePt" dir="t"/>
          </a:scene3d>
          <a:sp3d extrusionH="1816100" contourW="12700" prstMaterial="translucentPowder">
            <a:extrusionClr>
              <a:sysClr val="window" lastClr="FFFFFF"/>
            </a:extrusionClr>
            <a:contourClr>
              <a:sysClr val="window" lastClr="FFFFFF">
                <a:lumMod val="75000"/>
              </a:sysClr>
            </a:contour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7" name="Oval 26"/>
          <p:cNvSpPr/>
          <p:nvPr/>
        </p:nvSpPr>
        <p:spPr>
          <a:xfrm>
            <a:off x="7878490" y="3644223"/>
            <a:ext cx="2656268" cy="2656268"/>
          </a:xfrm>
          <a:prstGeom prst="ellipse">
            <a:avLst/>
          </a:prstGeom>
          <a:solidFill>
            <a:srgbClr val="CCDDEA">
              <a:lumMod val="75000"/>
            </a:srgbClr>
          </a:solidFill>
          <a:ln w="15875" cap="flat" cmpd="sng" algn="ctr">
            <a:solidFill>
              <a:sysClr val="window" lastClr="FFFFFF">
                <a:lumMod val="65000"/>
              </a:sysClr>
            </a:solidFill>
            <a:prstDash val="solid"/>
          </a:ln>
          <a:effectLst/>
          <a:scene3d>
            <a:camera prst="isometricTopUp">
              <a:rot lat="18951829" lon="17040113" rev="4808935"/>
            </a:camera>
            <a:lightRig rig="threePt" dir="t"/>
          </a:scene3d>
          <a:sp3d extrusionH="304800">
            <a:extrusionClr>
              <a:srgbClr val="CCDDEA">
                <a:lumMod val="75000"/>
              </a:srgbClr>
            </a:extrusion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 Platform</a:t>
            </a:r>
          </a:p>
        </p:txBody>
      </p:sp>
      <p:sp>
        <p:nvSpPr>
          <p:cNvPr id="28" name="Trapezoid 27"/>
          <p:cNvSpPr/>
          <p:nvPr/>
        </p:nvSpPr>
        <p:spPr>
          <a:xfrm rot="2413853">
            <a:off x="9402222" y="3535945"/>
            <a:ext cx="936938" cy="589208"/>
          </a:xfrm>
          <a:prstGeom prst="trapezoid">
            <a:avLst>
              <a:gd name="adj" fmla="val 41394"/>
            </a:avLst>
          </a:prstGeom>
          <a:solidFill>
            <a:srgbClr val="2F832B">
              <a:alpha val="77647"/>
            </a:srgbClr>
          </a:solidFill>
          <a:ln w="15875" cap="flat" cmpd="sng" algn="ctr">
            <a:solidFill>
              <a:srgbClr val="63705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Metric</a:t>
            </a:r>
          </a:p>
        </p:txBody>
      </p:sp>
      <p:sp>
        <p:nvSpPr>
          <p:cNvPr id="29" name="Delay 28"/>
          <p:cNvSpPr/>
          <p:nvPr/>
        </p:nvSpPr>
        <p:spPr>
          <a:xfrm rot="16200000">
            <a:off x="7196681" y="4155191"/>
            <a:ext cx="447122" cy="579549"/>
          </a:xfrm>
          <a:prstGeom prst="flowChartDelay">
            <a:avLst/>
          </a:prstGeom>
          <a:solidFill>
            <a:srgbClr val="E48312">
              <a:alpha val="84000"/>
            </a:srgbClr>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0" name="Oval 29"/>
          <p:cNvSpPr/>
          <p:nvPr/>
        </p:nvSpPr>
        <p:spPr>
          <a:xfrm>
            <a:off x="7188421" y="3872642"/>
            <a:ext cx="463640" cy="463640"/>
          </a:xfrm>
          <a:prstGeom prst="ellips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1" name="TextBox 30"/>
          <p:cNvSpPr txBox="1"/>
          <p:nvPr/>
        </p:nvSpPr>
        <p:spPr>
          <a:xfrm>
            <a:off x="7046220" y="4668527"/>
            <a:ext cx="827919" cy="300082"/>
          </a:xfrm>
          <a:prstGeom prst="rect">
            <a:avLst/>
          </a:prstGeom>
          <a:noFill/>
        </p:spPr>
        <p:txBody>
          <a:bodyPr wrap="none" rtlCol="0">
            <a:spAutoFit/>
          </a:bodyPr>
          <a:lstStyle/>
          <a:p>
            <a:r>
              <a:rPr lang="en-US" sz="1350">
                <a:solidFill>
                  <a:srgbClr val="000000"/>
                </a:solidFill>
                <a:latin typeface="Calibri" panose="020F0502020204030204"/>
              </a:rPr>
              <a:t>Producer</a:t>
            </a:r>
          </a:p>
        </p:txBody>
      </p:sp>
      <p:sp>
        <p:nvSpPr>
          <p:cNvPr id="32" name="Delay 31"/>
          <p:cNvSpPr/>
          <p:nvPr/>
        </p:nvSpPr>
        <p:spPr>
          <a:xfrm rot="16200000">
            <a:off x="10776285" y="4155192"/>
            <a:ext cx="447122" cy="579549"/>
          </a:xfrm>
          <a:prstGeom prst="flowChartDelay">
            <a:avLst/>
          </a:prstGeom>
          <a:solidFill>
            <a:srgbClr val="3BA536">
              <a:alpha val="84000"/>
            </a:srgbClr>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3" name="Oval 32"/>
          <p:cNvSpPr/>
          <p:nvPr/>
        </p:nvSpPr>
        <p:spPr>
          <a:xfrm>
            <a:off x="10768025" y="3872643"/>
            <a:ext cx="463640" cy="463640"/>
          </a:xfrm>
          <a:prstGeom prst="ellipse">
            <a:avLst/>
          </a:prstGeom>
          <a:solidFill>
            <a:srgbClr val="3BA536"/>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4" name="TextBox 33"/>
          <p:cNvSpPr txBox="1"/>
          <p:nvPr/>
        </p:nvSpPr>
        <p:spPr>
          <a:xfrm>
            <a:off x="10587186" y="4668528"/>
            <a:ext cx="904415" cy="300082"/>
          </a:xfrm>
          <a:prstGeom prst="rect">
            <a:avLst/>
          </a:prstGeom>
          <a:noFill/>
        </p:spPr>
        <p:txBody>
          <a:bodyPr wrap="none" rtlCol="0">
            <a:spAutoFit/>
          </a:bodyPr>
          <a:lstStyle/>
          <a:p>
            <a:r>
              <a:rPr lang="en-US" sz="1350">
                <a:solidFill>
                  <a:srgbClr val="000000"/>
                </a:solidFill>
                <a:latin typeface="Calibri" panose="020F0502020204030204"/>
              </a:rPr>
              <a:t>Consumer</a:t>
            </a:r>
          </a:p>
        </p:txBody>
      </p:sp>
      <p:sp>
        <p:nvSpPr>
          <p:cNvPr id="35" name="Delay 34"/>
          <p:cNvSpPr/>
          <p:nvPr/>
        </p:nvSpPr>
        <p:spPr>
          <a:xfrm rot="16200000">
            <a:off x="8983062" y="25804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6" name="Oval 35"/>
          <p:cNvSpPr/>
          <p:nvPr/>
        </p:nvSpPr>
        <p:spPr>
          <a:xfrm>
            <a:off x="8974803" y="22978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7" name="TextBox 36"/>
          <p:cNvSpPr txBox="1"/>
          <p:nvPr/>
        </p:nvSpPr>
        <p:spPr>
          <a:xfrm>
            <a:off x="8945781" y="2785174"/>
            <a:ext cx="566630" cy="300082"/>
          </a:xfrm>
          <a:prstGeom prst="rect">
            <a:avLst/>
          </a:prstGeom>
          <a:noFill/>
        </p:spPr>
        <p:txBody>
          <a:bodyPr wrap="none" rtlCol="0">
            <a:spAutoFit/>
          </a:bodyPr>
          <a:lstStyle/>
          <a:p>
            <a:r>
              <a:rPr lang="en-US" sz="1350">
                <a:solidFill>
                  <a:prstClr val="white"/>
                </a:solidFill>
                <a:latin typeface="Calibri" panose="020F0502020204030204"/>
              </a:rPr>
              <a:t>D’N’A</a:t>
            </a:r>
          </a:p>
        </p:txBody>
      </p:sp>
      <p:sp>
        <p:nvSpPr>
          <p:cNvPr id="38" name="TextBox 37"/>
          <p:cNvSpPr txBox="1"/>
          <p:nvPr/>
        </p:nvSpPr>
        <p:spPr>
          <a:xfrm>
            <a:off x="8606993" y="3055343"/>
            <a:ext cx="1288943" cy="300082"/>
          </a:xfrm>
          <a:prstGeom prst="rect">
            <a:avLst/>
          </a:prstGeom>
          <a:noFill/>
        </p:spPr>
        <p:txBody>
          <a:bodyPr wrap="none" rtlCol="0">
            <a:spAutoFit/>
          </a:bodyPr>
          <a:lstStyle/>
          <a:p>
            <a:r>
              <a:rPr lang="en-US" sz="1350" dirty="0">
                <a:solidFill>
                  <a:prstClr val="white"/>
                </a:solidFill>
                <a:latin typeface="Calibri" panose="020F0502020204030204"/>
              </a:rPr>
              <a:t>Data Landscape</a:t>
            </a:r>
          </a:p>
        </p:txBody>
      </p:sp>
      <p:sp>
        <p:nvSpPr>
          <p:cNvPr id="39" name="Left-Right Arrow 38"/>
          <p:cNvSpPr/>
          <p:nvPr/>
        </p:nvSpPr>
        <p:spPr>
          <a:xfrm rot="1327723">
            <a:off x="10158022" y="4109863"/>
            <a:ext cx="586819" cy="157605"/>
          </a:xfrm>
          <a:prstGeom prst="leftRightArrow">
            <a:avLst/>
          </a:prstGeom>
          <a:solidFill>
            <a:srgbClr val="3BA536"/>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pic>
        <p:nvPicPr>
          <p:cNvPr id="2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40"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114373609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18</a:t>
            </a:fld>
            <a:endParaRPr lang="de-DE" dirty="0"/>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3" name="Title 1"/>
          <p:cNvSpPr txBox="1">
            <a:spLocks/>
          </p:cNvSpPr>
          <p:nvPr/>
        </p:nvSpPr>
        <p:spPr>
          <a:xfrm>
            <a:off x="1097280" y="2866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dirty="0" smtClean="0">
                <a:latin typeface="Garamond" charset="0"/>
                <a:ea typeface="Garamond" charset="0"/>
                <a:cs typeface="Garamond" charset="0"/>
              </a:rPr>
              <a:t>#6 Exception: Core KPIs </a:t>
            </a:r>
            <a:endParaRPr lang="en-US" b="1" dirty="0">
              <a:latin typeface="Garamond" charset="0"/>
              <a:ea typeface="Garamond" charset="0"/>
              <a:cs typeface="Garamond" charset="0"/>
            </a:endParaRPr>
          </a:p>
        </p:txBody>
      </p:sp>
      <p:sp>
        <p:nvSpPr>
          <p:cNvPr id="24" name="Content Placeholder 2"/>
          <p:cNvSpPr txBox="1">
            <a:spLocks/>
          </p:cNvSpPr>
          <p:nvPr/>
        </p:nvSpPr>
        <p:spPr>
          <a:xfrm>
            <a:off x="1196788" y="1845734"/>
            <a:ext cx="546049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5000"/>
              </a:lnSpc>
              <a:spcBef>
                <a:spcPts val="1800"/>
              </a:spcBef>
              <a:spcAft>
                <a:spcPts val="1000"/>
              </a:spcAft>
              <a:buFont typeface="Calibri" panose="020F0502020204030204" pitchFamily="34" charset="0"/>
              <a:buNone/>
            </a:pPr>
            <a:r>
              <a:rPr lang="en-US" sz="3600" b="1" dirty="0" smtClean="0">
                <a:solidFill>
                  <a:schemeClr val="tx1"/>
                </a:solidFill>
                <a:latin typeface="Garamond" charset="0"/>
                <a:ea typeface="Times New Roman" charset="0"/>
                <a:cs typeface="Times New Roman" charset="0"/>
              </a:rPr>
              <a:t>We, Data &amp; Analytics, take the full ownership and responsibility of the few top company-wide core KPIs. </a:t>
            </a:r>
            <a:endParaRPr lang="en-US" sz="3600" dirty="0">
              <a:solidFill>
                <a:schemeClr val="tx1"/>
              </a:solidFill>
              <a:latin typeface="Garamond" charset="0"/>
              <a:ea typeface="Times New Roman" charset="0"/>
              <a:cs typeface="Times New Roman" charset="0"/>
            </a:endParaRPr>
          </a:p>
        </p:txBody>
      </p:sp>
      <p:sp>
        <p:nvSpPr>
          <p:cNvPr id="25"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6" name="Oval 25"/>
          <p:cNvSpPr/>
          <p:nvPr/>
        </p:nvSpPr>
        <p:spPr>
          <a:xfrm>
            <a:off x="7878490" y="1856313"/>
            <a:ext cx="2656268" cy="2656268"/>
          </a:xfrm>
          <a:prstGeom prst="ellipse">
            <a:avLst/>
          </a:prstGeom>
          <a:solidFill>
            <a:sysClr val="window" lastClr="FFFFFF"/>
          </a:solidFill>
          <a:ln w="15875" cap="flat" cmpd="sng" algn="ctr">
            <a:solidFill>
              <a:srgbClr val="E48312">
                <a:shade val="50000"/>
              </a:srgbClr>
            </a:solidFill>
            <a:prstDash val="solid"/>
          </a:ln>
          <a:effectLst/>
          <a:scene3d>
            <a:camera prst="isometricTopUp">
              <a:rot lat="18951829" lon="17040113" rev="4808935"/>
            </a:camera>
            <a:lightRig rig="threePt" dir="t"/>
          </a:scene3d>
          <a:sp3d extrusionH="1816100" contourW="12700" prstMaterial="translucentPowder">
            <a:extrusionClr>
              <a:sysClr val="window" lastClr="FFFFFF"/>
            </a:extrusionClr>
            <a:contourClr>
              <a:sysClr val="window" lastClr="FFFFFF">
                <a:lumMod val="75000"/>
              </a:sysClr>
            </a:contour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7" name="Oval 26"/>
          <p:cNvSpPr/>
          <p:nvPr/>
        </p:nvSpPr>
        <p:spPr>
          <a:xfrm>
            <a:off x="7878490" y="3644223"/>
            <a:ext cx="2656268" cy="2656268"/>
          </a:xfrm>
          <a:prstGeom prst="ellipse">
            <a:avLst/>
          </a:prstGeom>
          <a:solidFill>
            <a:srgbClr val="CCDDEA">
              <a:lumMod val="75000"/>
            </a:srgbClr>
          </a:solidFill>
          <a:ln w="15875" cap="flat" cmpd="sng" algn="ctr">
            <a:solidFill>
              <a:sysClr val="window" lastClr="FFFFFF">
                <a:lumMod val="65000"/>
              </a:sysClr>
            </a:solidFill>
            <a:prstDash val="solid"/>
          </a:ln>
          <a:effectLst/>
          <a:scene3d>
            <a:camera prst="isometricTopUp">
              <a:rot lat="18951829" lon="17040113" rev="4808935"/>
            </a:camera>
            <a:lightRig rig="threePt" dir="t"/>
          </a:scene3d>
          <a:sp3d extrusionH="304800">
            <a:extrusionClr>
              <a:srgbClr val="CCDDEA">
                <a:lumMod val="75000"/>
              </a:srgbClr>
            </a:extrusion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 Platform</a:t>
            </a:r>
          </a:p>
        </p:txBody>
      </p:sp>
      <p:sp>
        <p:nvSpPr>
          <p:cNvPr id="28" name="Delay 27"/>
          <p:cNvSpPr/>
          <p:nvPr/>
        </p:nvSpPr>
        <p:spPr>
          <a:xfrm rot="16200000">
            <a:off x="7196681" y="4155191"/>
            <a:ext cx="447122" cy="579549"/>
          </a:xfrm>
          <a:prstGeom prst="flowChartDelay">
            <a:avLst/>
          </a:prstGeom>
          <a:solidFill>
            <a:srgbClr val="E48312">
              <a:alpha val="84000"/>
            </a:srgbClr>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9" name="Oval 28"/>
          <p:cNvSpPr/>
          <p:nvPr/>
        </p:nvSpPr>
        <p:spPr>
          <a:xfrm>
            <a:off x="7188421" y="3872642"/>
            <a:ext cx="463640" cy="463640"/>
          </a:xfrm>
          <a:prstGeom prst="ellips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0" name="TextBox 29"/>
          <p:cNvSpPr txBox="1"/>
          <p:nvPr/>
        </p:nvSpPr>
        <p:spPr>
          <a:xfrm>
            <a:off x="7046220" y="4668527"/>
            <a:ext cx="827919" cy="300082"/>
          </a:xfrm>
          <a:prstGeom prst="rect">
            <a:avLst/>
          </a:prstGeom>
          <a:noFill/>
        </p:spPr>
        <p:txBody>
          <a:bodyPr wrap="none" rtlCol="0">
            <a:spAutoFit/>
          </a:bodyPr>
          <a:lstStyle/>
          <a:p>
            <a:r>
              <a:rPr lang="en-US" sz="1350">
                <a:solidFill>
                  <a:srgbClr val="000000"/>
                </a:solidFill>
                <a:latin typeface="Calibri" panose="020F0502020204030204"/>
              </a:rPr>
              <a:t>Producer</a:t>
            </a:r>
          </a:p>
        </p:txBody>
      </p:sp>
      <p:sp>
        <p:nvSpPr>
          <p:cNvPr id="31" name="Delay 30"/>
          <p:cNvSpPr/>
          <p:nvPr/>
        </p:nvSpPr>
        <p:spPr>
          <a:xfrm rot="16200000">
            <a:off x="10776285" y="4155192"/>
            <a:ext cx="447122" cy="579549"/>
          </a:xfrm>
          <a:prstGeom prst="flowChartDelay">
            <a:avLst/>
          </a:prstGeom>
          <a:solidFill>
            <a:srgbClr val="3BA536">
              <a:alpha val="84000"/>
            </a:srgbClr>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2" name="Oval 31"/>
          <p:cNvSpPr/>
          <p:nvPr/>
        </p:nvSpPr>
        <p:spPr>
          <a:xfrm>
            <a:off x="10768025" y="3872643"/>
            <a:ext cx="463640" cy="463640"/>
          </a:xfrm>
          <a:prstGeom prst="ellipse">
            <a:avLst/>
          </a:prstGeom>
          <a:solidFill>
            <a:srgbClr val="3BA536"/>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3" name="TextBox 32"/>
          <p:cNvSpPr txBox="1"/>
          <p:nvPr/>
        </p:nvSpPr>
        <p:spPr>
          <a:xfrm>
            <a:off x="10587186" y="4668528"/>
            <a:ext cx="904415" cy="300082"/>
          </a:xfrm>
          <a:prstGeom prst="rect">
            <a:avLst/>
          </a:prstGeom>
          <a:noFill/>
        </p:spPr>
        <p:txBody>
          <a:bodyPr wrap="none" rtlCol="0">
            <a:spAutoFit/>
          </a:bodyPr>
          <a:lstStyle/>
          <a:p>
            <a:r>
              <a:rPr lang="en-US" sz="1350">
                <a:solidFill>
                  <a:srgbClr val="000000"/>
                </a:solidFill>
                <a:latin typeface="Calibri" panose="020F0502020204030204"/>
              </a:rPr>
              <a:t>Consumer</a:t>
            </a:r>
          </a:p>
        </p:txBody>
      </p:sp>
      <p:sp>
        <p:nvSpPr>
          <p:cNvPr id="34" name="Delay 33"/>
          <p:cNvSpPr/>
          <p:nvPr/>
        </p:nvSpPr>
        <p:spPr>
          <a:xfrm rot="16200000">
            <a:off x="8983062" y="25804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5" name="Oval 34"/>
          <p:cNvSpPr/>
          <p:nvPr/>
        </p:nvSpPr>
        <p:spPr>
          <a:xfrm>
            <a:off x="8974803" y="22978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6" name="TextBox 35"/>
          <p:cNvSpPr txBox="1"/>
          <p:nvPr/>
        </p:nvSpPr>
        <p:spPr>
          <a:xfrm>
            <a:off x="8945781" y="2785174"/>
            <a:ext cx="566630" cy="300082"/>
          </a:xfrm>
          <a:prstGeom prst="rect">
            <a:avLst/>
          </a:prstGeom>
          <a:noFill/>
        </p:spPr>
        <p:txBody>
          <a:bodyPr wrap="none" rtlCol="0">
            <a:spAutoFit/>
          </a:bodyPr>
          <a:lstStyle/>
          <a:p>
            <a:r>
              <a:rPr lang="en-US" sz="1350">
                <a:solidFill>
                  <a:prstClr val="white"/>
                </a:solidFill>
                <a:latin typeface="Calibri" panose="020F0502020204030204"/>
              </a:rPr>
              <a:t>D’N’A</a:t>
            </a:r>
          </a:p>
        </p:txBody>
      </p:sp>
      <p:sp>
        <p:nvSpPr>
          <p:cNvPr id="37" name="TextBox 36"/>
          <p:cNvSpPr txBox="1"/>
          <p:nvPr/>
        </p:nvSpPr>
        <p:spPr>
          <a:xfrm>
            <a:off x="8606993" y="3055343"/>
            <a:ext cx="1288943" cy="300082"/>
          </a:xfrm>
          <a:prstGeom prst="rect">
            <a:avLst/>
          </a:prstGeom>
          <a:noFill/>
        </p:spPr>
        <p:txBody>
          <a:bodyPr wrap="none" rtlCol="0">
            <a:spAutoFit/>
          </a:bodyPr>
          <a:lstStyle/>
          <a:p>
            <a:r>
              <a:rPr lang="en-US" sz="1350">
                <a:solidFill>
                  <a:prstClr val="white"/>
                </a:solidFill>
                <a:latin typeface="Calibri" panose="020F0502020204030204"/>
              </a:rPr>
              <a:t>Data Landscape</a:t>
            </a:r>
          </a:p>
        </p:txBody>
      </p:sp>
      <p:sp>
        <p:nvSpPr>
          <p:cNvPr id="38" name="Trapezoid 37"/>
          <p:cNvSpPr/>
          <p:nvPr/>
        </p:nvSpPr>
        <p:spPr>
          <a:xfrm>
            <a:off x="8284777" y="3237506"/>
            <a:ext cx="921846" cy="564065"/>
          </a:xfrm>
          <a:prstGeom prst="trapezoid">
            <a:avLst>
              <a:gd name="adj" fmla="val 41394"/>
            </a:avLst>
          </a:prstGeom>
          <a:solidFill>
            <a:srgbClr val="CCDDEA">
              <a:lumMod val="50000"/>
              <a:alpha val="78000"/>
            </a:srgbClr>
          </a:solidFill>
          <a:ln w="15875" cap="flat" cmpd="sng" algn="ctr">
            <a:solidFill>
              <a:srgbClr val="63705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Core metric</a:t>
            </a:r>
          </a:p>
        </p:txBody>
      </p:sp>
      <p:sp>
        <p:nvSpPr>
          <p:cNvPr id="39" name="Left-Right Arrow 38"/>
          <p:cNvSpPr/>
          <p:nvPr/>
        </p:nvSpPr>
        <p:spPr>
          <a:xfrm rot="7088636">
            <a:off x="9000621" y="3178134"/>
            <a:ext cx="314816" cy="173219"/>
          </a:xfrm>
          <a:prstGeom prst="leftRightArrow">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 name="TextBox 1"/>
          <p:cNvSpPr txBox="1"/>
          <p:nvPr/>
        </p:nvSpPr>
        <p:spPr>
          <a:xfrm>
            <a:off x="3794078" y="4299045"/>
            <a:ext cx="914400" cy="914400"/>
          </a:xfrm>
          <a:prstGeom prst="rect">
            <a:avLst/>
          </a:prstGeom>
          <a:noFill/>
        </p:spPr>
        <p:txBody>
          <a:bodyPr wrap="none" lIns="0" tIns="0" rIns="0" bIns="0" rtlCol="0">
            <a:noAutofit/>
          </a:bodyPr>
          <a:lstStyle/>
          <a:p>
            <a:pPr>
              <a:lnSpc>
                <a:spcPct val="120000"/>
              </a:lnSpc>
            </a:pPr>
            <a:endParaRPr lang="en-US" sz="1500" dirty="0" err="1" smtClean="0"/>
          </a:p>
        </p:txBody>
      </p:sp>
      <p:pic>
        <p:nvPicPr>
          <p:cNvPr id="40"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41"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1001829800"/>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19</a:t>
            </a:fld>
            <a:endParaRPr lang="de-DE" dirty="0"/>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3" name="Title 1"/>
          <p:cNvSpPr txBox="1">
            <a:spLocks/>
          </p:cNvSpPr>
          <p:nvPr/>
        </p:nvSpPr>
        <p:spPr>
          <a:xfrm>
            <a:off x="1097280" y="2866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dirty="0" smtClean="0">
                <a:latin typeface="Garamond" charset="0"/>
                <a:ea typeface="Garamond" charset="0"/>
                <a:cs typeface="Garamond" charset="0"/>
              </a:rPr>
              <a:t>#7 Transparency Over Continuity</a:t>
            </a:r>
            <a:endParaRPr lang="en-US" b="1" dirty="0">
              <a:latin typeface="Garamond" charset="0"/>
              <a:ea typeface="Garamond" charset="0"/>
              <a:cs typeface="Garamond" charset="0"/>
            </a:endParaRPr>
          </a:p>
        </p:txBody>
      </p:sp>
      <p:sp>
        <p:nvSpPr>
          <p:cNvPr id="24" name="Content Placeholder 2"/>
          <p:cNvSpPr txBox="1">
            <a:spLocks/>
          </p:cNvSpPr>
          <p:nvPr/>
        </p:nvSpPr>
        <p:spPr>
          <a:xfrm>
            <a:off x="1196788" y="1845734"/>
            <a:ext cx="5449339"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5000"/>
              </a:lnSpc>
              <a:spcBef>
                <a:spcPts val="1800"/>
              </a:spcBef>
              <a:spcAft>
                <a:spcPts val="1000"/>
              </a:spcAft>
              <a:buFont typeface="Calibri" panose="020F0502020204030204" pitchFamily="34" charset="0"/>
              <a:buNone/>
            </a:pPr>
            <a:r>
              <a:rPr lang="en-US" sz="3600" b="1" dirty="0" smtClean="0">
                <a:solidFill>
                  <a:schemeClr val="tx1"/>
                </a:solidFill>
                <a:latin typeface="Garamond" charset="0"/>
                <a:ea typeface="Times New Roman" charset="0"/>
                <a:cs typeface="Times New Roman" charset="0"/>
              </a:rPr>
              <a:t>We value data transparency over data continuity, which means we may break metric comparability if it is for the cause of enabling better insights.</a:t>
            </a:r>
            <a:endParaRPr lang="en-US" sz="3600" dirty="0">
              <a:solidFill>
                <a:schemeClr val="tx1"/>
              </a:solidFill>
              <a:latin typeface="Garamond" charset="0"/>
              <a:ea typeface="Times New Roman" charset="0"/>
              <a:cs typeface="Times New Roman" charset="0"/>
            </a:endParaRPr>
          </a:p>
        </p:txBody>
      </p:sp>
      <p:sp>
        <p:nvSpPr>
          <p:cNvPr id="25"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26" name="Oval 25"/>
          <p:cNvSpPr/>
          <p:nvPr/>
        </p:nvSpPr>
        <p:spPr>
          <a:xfrm>
            <a:off x="7878490" y="1856313"/>
            <a:ext cx="2656268" cy="2656268"/>
          </a:xfrm>
          <a:prstGeom prst="ellipse">
            <a:avLst/>
          </a:prstGeom>
          <a:solidFill>
            <a:sysClr val="window" lastClr="FFFFFF"/>
          </a:solidFill>
          <a:ln w="15875" cap="flat" cmpd="sng" algn="ctr">
            <a:solidFill>
              <a:srgbClr val="E48312">
                <a:shade val="50000"/>
              </a:srgbClr>
            </a:solidFill>
            <a:prstDash val="solid"/>
          </a:ln>
          <a:effectLst/>
          <a:scene3d>
            <a:camera prst="isometricTopUp">
              <a:rot lat="18951829" lon="17040113" rev="4808935"/>
            </a:camera>
            <a:lightRig rig="threePt" dir="t"/>
          </a:scene3d>
          <a:sp3d extrusionH="1816100" contourW="12700" prstMaterial="translucentPowder">
            <a:extrusionClr>
              <a:sysClr val="window" lastClr="FFFFFF"/>
            </a:extrusionClr>
            <a:contourClr>
              <a:sysClr val="window" lastClr="FFFFFF">
                <a:lumMod val="75000"/>
              </a:sysClr>
            </a:contour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7" name="Oval 26"/>
          <p:cNvSpPr/>
          <p:nvPr/>
        </p:nvSpPr>
        <p:spPr>
          <a:xfrm>
            <a:off x="7878490" y="3644223"/>
            <a:ext cx="2656268" cy="2656268"/>
          </a:xfrm>
          <a:prstGeom prst="ellipse">
            <a:avLst/>
          </a:prstGeom>
          <a:solidFill>
            <a:srgbClr val="CCDDEA">
              <a:lumMod val="75000"/>
            </a:srgbClr>
          </a:solidFill>
          <a:ln w="15875" cap="flat" cmpd="sng" algn="ctr">
            <a:solidFill>
              <a:sysClr val="window" lastClr="FFFFFF">
                <a:lumMod val="65000"/>
              </a:sysClr>
            </a:solidFill>
            <a:prstDash val="solid"/>
          </a:ln>
          <a:effectLst/>
          <a:scene3d>
            <a:camera prst="isometricTopUp">
              <a:rot lat="18951829" lon="17040113" rev="4808935"/>
            </a:camera>
            <a:lightRig rig="threePt" dir="t"/>
          </a:scene3d>
          <a:sp3d extrusionH="304800">
            <a:extrusionClr>
              <a:srgbClr val="CCDDEA">
                <a:lumMod val="75000"/>
              </a:srgbClr>
            </a:extrusion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 Platform</a:t>
            </a:r>
          </a:p>
        </p:txBody>
      </p:sp>
      <p:sp>
        <p:nvSpPr>
          <p:cNvPr id="28" name="Delay 27"/>
          <p:cNvSpPr/>
          <p:nvPr/>
        </p:nvSpPr>
        <p:spPr>
          <a:xfrm rot="16200000">
            <a:off x="7196681" y="4155191"/>
            <a:ext cx="447122" cy="579549"/>
          </a:xfrm>
          <a:prstGeom prst="flowChartDelay">
            <a:avLst/>
          </a:prstGeom>
          <a:solidFill>
            <a:srgbClr val="E48312">
              <a:alpha val="84000"/>
            </a:srgbClr>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29" name="Oval 28"/>
          <p:cNvSpPr/>
          <p:nvPr/>
        </p:nvSpPr>
        <p:spPr>
          <a:xfrm>
            <a:off x="7188421" y="3872642"/>
            <a:ext cx="463640" cy="463640"/>
          </a:xfrm>
          <a:prstGeom prst="ellips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0" name="TextBox 29"/>
          <p:cNvSpPr txBox="1"/>
          <p:nvPr/>
        </p:nvSpPr>
        <p:spPr>
          <a:xfrm>
            <a:off x="7046220" y="4668527"/>
            <a:ext cx="827919" cy="300082"/>
          </a:xfrm>
          <a:prstGeom prst="rect">
            <a:avLst/>
          </a:prstGeom>
          <a:noFill/>
        </p:spPr>
        <p:txBody>
          <a:bodyPr wrap="none" rtlCol="0">
            <a:spAutoFit/>
          </a:bodyPr>
          <a:lstStyle/>
          <a:p>
            <a:r>
              <a:rPr lang="en-US" sz="1350">
                <a:solidFill>
                  <a:srgbClr val="000000"/>
                </a:solidFill>
                <a:latin typeface="Calibri" panose="020F0502020204030204"/>
              </a:rPr>
              <a:t>Producer</a:t>
            </a:r>
          </a:p>
        </p:txBody>
      </p:sp>
      <p:sp>
        <p:nvSpPr>
          <p:cNvPr id="31" name="Delay 30"/>
          <p:cNvSpPr/>
          <p:nvPr/>
        </p:nvSpPr>
        <p:spPr>
          <a:xfrm rot="16200000">
            <a:off x="10776285" y="4155192"/>
            <a:ext cx="447122" cy="579549"/>
          </a:xfrm>
          <a:prstGeom prst="flowChartDelay">
            <a:avLst/>
          </a:prstGeom>
          <a:solidFill>
            <a:srgbClr val="3BA536">
              <a:alpha val="84000"/>
            </a:srgbClr>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2" name="Oval 31"/>
          <p:cNvSpPr/>
          <p:nvPr/>
        </p:nvSpPr>
        <p:spPr>
          <a:xfrm>
            <a:off x="10768025" y="3872643"/>
            <a:ext cx="463640" cy="463640"/>
          </a:xfrm>
          <a:prstGeom prst="ellipse">
            <a:avLst/>
          </a:prstGeom>
          <a:solidFill>
            <a:srgbClr val="3BA536"/>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3" name="TextBox 32"/>
          <p:cNvSpPr txBox="1"/>
          <p:nvPr/>
        </p:nvSpPr>
        <p:spPr>
          <a:xfrm>
            <a:off x="10587186" y="4668528"/>
            <a:ext cx="904415" cy="300082"/>
          </a:xfrm>
          <a:prstGeom prst="rect">
            <a:avLst/>
          </a:prstGeom>
          <a:noFill/>
        </p:spPr>
        <p:txBody>
          <a:bodyPr wrap="none" rtlCol="0">
            <a:spAutoFit/>
          </a:bodyPr>
          <a:lstStyle/>
          <a:p>
            <a:r>
              <a:rPr lang="en-US" sz="1350">
                <a:solidFill>
                  <a:srgbClr val="000000"/>
                </a:solidFill>
                <a:latin typeface="Calibri" panose="020F0502020204030204"/>
              </a:rPr>
              <a:t>Consumer</a:t>
            </a:r>
          </a:p>
        </p:txBody>
      </p:sp>
      <p:sp>
        <p:nvSpPr>
          <p:cNvPr id="34" name="Delay 33"/>
          <p:cNvSpPr/>
          <p:nvPr/>
        </p:nvSpPr>
        <p:spPr>
          <a:xfrm rot="16200000">
            <a:off x="8983062" y="25804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5" name="Oval 34"/>
          <p:cNvSpPr/>
          <p:nvPr/>
        </p:nvSpPr>
        <p:spPr>
          <a:xfrm>
            <a:off x="8974803" y="22978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6" name="TextBox 35"/>
          <p:cNvSpPr txBox="1"/>
          <p:nvPr/>
        </p:nvSpPr>
        <p:spPr>
          <a:xfrm>
            <a:off x="8945781" y="2785174"/>
            <a:ext cx="566630" cy="300082"/>
          </a:xfrm>
          <a:prstGeom prst="rect">
            <a:avLst/>
          </a:prstGeom>
          <a:noFill/>
        </p:spPr>
        <p:txBody>
          <a:bodyPr wrap="none" rtlCol="0">
            <a:spAutoFit/>
          </a:bodyPr>
          <a:lstStyle/>
          <a:p>
            <a:r>
              <a:rPr lang="en-US" sz="1350">
                <a:solidFill>
                  <a:prstClr val="white"/>
                </a:solidFill>
                <a:latin typeface="Calibri" panose="020F0502020204030204"/>
              </a:rPr>
              <a:t>D’N’A</a:t>
            </a:r>
          </a:p>
        </p:txBody>
      </p:sp>
      <p:sp>
        <p:nvSpPr>
          <p:cNvPr id="37" name="TextBox 36"/>
          <p:cNvSpPr txBox="1"/>
          <p:nvPr/>
        </p:nvSpPr>
        <p:spPr>
          <a:xfrm>
            <a:off x="8606993" y="3055343"/>
            <a:ext cx="1288943" cy="300082"/>
          </a:xfrm>
          <a:prstGeom prst="rect">
            <a:avLst/>
          </a:prstGeom>
          <a:noFill/>
        </p:spPr>
        <p:txBody>
          <a:bodyPr wrap="none" rtlCol="0">
            <a:spAutoFit/>
          </a:bodyPr>
          <a:lstStyle/>
          <a:p>
            <a:r>
              <a:rPr lang="en-US" sz="1350">
                <a:solidFill>
                  <a:prstClr val="white"/>
                </a:solidFill>
                <a:latin typeface="Calibri" panose="020F0502020204030204"/>
              </a:rPr>
              <a:t>Data Landscape</a:t>
            </a:r>
          </a:p>
        </p:txBody>
      </p:sp>
      <p:sp>
        <p:nvSpPr>
          <p:cNvPr id="38" name="Trapezoid 37"/>
          <p:cNvSpPr/>
          <p:nvPr/>
        </p:nvSpPr>
        <p:spPr>
          <a:xfrm>
            <a:off x="8284777" y="3237506"/>
            <a:ext cx="921846" cy="564065"/>
          </a:xfrm>
          <a:prstGeom prst="trapezoid">
            <a:avLst>
              <a:gd name="adj" fmla="val 41394"/>
            </a:avLst>
          </a:prstGeom>
          <a:solidFill>
            <a:srgbClr val="CCDDEA">
              <a:lumMod val="50000"/>
              <a:alpha val="33000"/>
            </a:srgbClr>
          </a:solidFill>
          <a:ln w="15875" cap="flat" cmpd="sng" algn="ctr">
            <a:solidFill>
              <a:srgbClr val="63705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Core metric</a:t>
            </a:r>
          </a:p>
        </p:txBody>
      </p:sp>
      <p:sp>
        <p:nvSpPr>
          <p:cNvPr id="39" name="Trapezoid 38"/>
          <p:cNvSpPr/>
          <p:nvPr/>
        </p:nvSpPr>
        <p:spPr>
          <a:xfrm rot="2413853">
            <a:off x="9402222" y="3535945"/>
            <a:ext cx="936938" cy="589208"/>
          </a:xfrm>
          <a:prstGeom prst="trapezoid">
            <a:avLst>
              <a:gd name="adj" fmla="val 41394"/>
            </a:avLst>
          </a:prstGeom>
          <a:solidFill>
            <a:srgbClr val="2F832B">
              <a:alpha val="36000"/>
            </a:srgbClr>
          </a:solidFill>
          <a:ln w="15875" cap="flat" cmpd="sng" algn="ctr">
            <a:solidFill>
              <a:srgbClr val="63705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Metric</a:t>
            </a:r>
          </a:p>
        </p:txBody>
      </p:sp>
      <p:pic>
        <p:nvPicPr>
          <p:cNvPr id="2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40"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75650821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p:cNvSpPr>
            <a:spLocks noGrp="1"/>
          </p:cNvSpPr>
          <p:nvPr>
            <p:ph type="body" sz="quarter" idx="12"/>
          </p:nvPr>
        </p:nvSpPr>
        <p:spPr>
          <a:xfrm>
            <a:off x="624581" y="1412875"/>
            <a:ext cx="4608910" cy="4392614"/>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800" b="1" dirty="0" smtClean="0">
                <a:latin typeface="+mn-lt"/>
                <a:ea typeface="Open Sans Light" panose="020B0306030504020204" pitchFamily="34" charset="0"/>
                <a:cs typeface="Open Sans Light" panose="020B0306030504020204" pitchFamily="34" charset="0"/>
              </a:rPr>
              <a:t>Sebastian Herold</a:t>
            </a:r>
            <a:endParaRPr lang="en-US" sz="2800" dirty="0" smtClean="0">
              <a:latin typeface="+mn-lt"/>
              <a:ea typeface="Open Sans Light" panose="020B0306030504020204" pitchFamily="34" charset="0"/>
              <a:cs typeface="Open Sans Light" panose="020B0306030504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2800" b="1" dirty="0">
              <a:latin typeface="+mn-lt"/>
              <a:ea typeface="Open Sans Light" panose="020B0306030504020204" pitchFamily="34" charset="0"/>
              <a:cs typeface="Open Sans Light" panose="020B0306030504020204" pitchFamily="34" charset="0"/>
            </a:endParaRPr>
          </a:p>
          <a:p>
            <a:pPr marL="457200" marR="0" lvl="0" indent="-457200" defTabSz="914400" eaLnBrk="1" fontAlgn="auto" latinLnBrk="0" hangingPunct="1">
              <a:lnSpc>
                <a:spcPct val="100000"/>
              </a:lnSpc>
              <a:spcBef>
                <a:spcPts val="0"/>
              </a:spcBef>
              <a:spcAft>
                <a:spcPts val="0"/>
              </a:spcAft>
              <a:buClrTx/>
              <a:buSzTx/>
              <a:buFontTx/>
              <a:buChar char="-"/>
              <a:tabLst/>
              <a:defRPr/>
            </a:pPr>
            <a:r>
              <a:rPr lang="en-US" sz="2800" dirty="0" smtClean="0">
                <a:latin typeface="+mn-lt"/>
                <a:ea typeface="Open Sans Light" panose="020B0306030504020204" pitchFamily="34" charset="0"/>
                <a:cs typeface="Open Sans Light" panose="020B0306030504020204" pitchFamily="34" charset="0"/>
              </a:rPr>
              <a:t>Chief Data Architect</a:t>
            </a:r>
          </a:p>
          <a:p>
            <a:pPr marL="457200" marR="0" lvl="0" indent="-457200" defTabSz="914400" eaLnBrk="1" fontAlgn="auto" latinLnBrk="0" hangingPunct="1">
              <a:lnSpc>
                <a:spcPct val="100000"/>
              </a:lnSpc>
              <a:spcBef>
                <a:spcPts val="0"/>
              </a:spcBef>
              <a:spcAft>
                <a:spcPts val="0"/>
              </a:spcAft>
              <a:buClrTx/>
              <a:buSzTx/>
              <a:buFontTx/>
              <a:buChar char="-"/>
              <a:tabLst/>
              <a:defRPr/>
            </a:pPr>
            <a:r>
              <a:rPr lang="en-US" sz="2800" dirty="0" smtClean="0">
                <a:latin typeface="+mn-lt"/>
                <a:ea typeface="Open Sans Light" panose="020B0306030504020204" pitchFamily="34" charset="0"/>
                <a:cs typeface="Open Sans Light" panose="020B0306030504020204" pitchFamily="34" charset="0"/>
              </a:rPr>
              <a:t>Data Engineering Manager</a:t>
            </a:r>
          </a:p>
          <a:p>
            <a:pPr marL="457200" marR="0" lvl="0" indent="-457200" defTabSz="914400" eaLnBrk="1" fontAlgn="auto" latinLnBrk="0" hangingPunct="1">
              <a:lnSpc>
                <a:spcPct val="100000"/>
              </a:lnSpc>
              <a:spcBef>
                <a:spcPts val="0"/>
              </a:spcBef>
              <a:spcAft>
                <a:spcPts val="0"/>
              </a:spcAft>
              <a:buClrTx/>
              <a:buSzTx/>
              <a:buFontTx/>
              <a:buChar char="-"/>
              <a:tabLst/>
              <a:defRPr/>
            </a:pPr>
            <a:r>
              <a:rPr lang="en-US" sz="2800" dirty="0" smtClean="0">
                <a:latin typeface="+mn-lt"/>
                <a:ea typeface="Open Sans Light" panose="020B0306030504020204" pitchFamily="34" charset="0"/>
                <a:cs typeface="Open Sans Light" panose="020B0306030504020204" pitchFamily="34" charset="0"/>
              </a:rPr>
              <a:t>Data Evangelist</a:t>
            </a:r>
          </a:p>
          <a:p>
            <a:pPr marL="457200" marR="0" lvl="0" indent="-457200" defTabSz="914400" eaLnBrk="1" fontAlgn="auto" latinLnBrk="0" hangingPunct="1">
              <a:lnSpc>
                <a:spcPct val="100000"/>
              </a:lnSpc>
              <a:spcBef>
                <a:spcPts val="0"/>
              </a:spcBef>
              <a:spcAft>
                <a:spcPts val="0"/>
              </a:spcAft>
              <a:buClrTx/>
              <a:buSzTx/>
              <a:buFontTx/>
              <a:buChar char="-"/>
              <a:tabLst/>
              <a:defRPr/>
            </a:pPr>
            <a:endParaRPr lang="en-US" sz="2800" dirty="0" smtClean="0">
              <a:latin typeface="+mn-lt"/>
              <a:ea typeface="Open Sans Light" panose="020B0306030504020204" pitchFamily="34" charset="0"/>
              <a:cs typeface="Open Sans Light" panose="020B0306030504020204" pitchFamily="34" charset="0"/>
            </a:endParaRPr>
          </a:p>
          <a:p>
            <a:pPr marL="457200" marR="0" lvl="0" indent="-457200" defTabSz="914400" eaLnBrk="1" fontAlgn="auto" latinLnBrk="0" hangingPunct="1">
              <a:lnSpc>
                <a:spcPct val="100000"/>
              </a:lnSpc>
              <a:spcBef>
                <a:spcPts val="0"/>
              </a:spcBef>
              <a:spcAft>
                <a:spcPts val="0"/>
              </a:spcAft>
              <a:buClrTx/>
              <a:buSzTx/>
              <a:buFontTx/>
              <a:buChar char="-"/>
              <a:tabLst/>
              <a:defRPr/>
            </a:pPr>
            <a:r>
              <a:rPr lang="en-US" sz="2800" dirty="0" smtClean="0">
                <a:latin typeface="+mn-lt"/>
                <a:ea typeface="Open Sans Light" panose="020B0306030504020204" pitchFamily="34" charset="0"/>
                <a:cs typeface="Open Sans Light" panose="020B0306030504020204" pitchFamily="34" charset="0"/>
              </a:rPr>
              <a:t>@</a:t>
            </a:r>
            <a:r>
              <a:rPr lang="en-US" sz="2800" dirty="0" err="1" smtClean="0">
                <a:latin typeface="+mn-lt"/>
                <a:ea typeface="Open Sans Light" panose="020B0306030504020204" pitchFamily="34" charset="0"/>
                <a:cs typeface="Open Sans Light" panose="020B0306030504020204" pitchFamily="34" charset="0"/>
              </a:rPr>
              <a:t>heroldamus</a:t>
            </a:r>
            <a:endParaRPr lang="en-US" sz="2800" dirty="0" smtClean="0">
              <a:latin typeface="+mn-lt"/>
              <a:ea typeface="Open Sans Light" panose="020B0306030504020204" pitchFamily="34" charset="0"/>
              <a:cs typeface="Open Sans Light" panose="020B0306030504020204" pitchFamily="34" charset="0"/>
            </a:endParaRPr>
          </a:p>
          <a:p>
            <a:pPr marL="457200" marR="0" lvl="0" indent="-457200" defTabSz="914400" eaLnBrk="1" fontAlgn="auto" latinLnBrk="0" hangingPunct="1">
              <a:lnSpc>
                <a:spcPct val="100000"/>
              </a:lnSpc>
              <a:spcBef>
                <a:spcPts val="0"/>
              </a:spcBef>
              <a:spcAft>
                <a:spcPts val="0"/>
              </a:spcAft>
              <a:buClrTx/>
              <a:buSzTx/>
              <a:buFontTx/>
              <a:buChar char="-"/>
              <a:tabLst/>
              <a:defRPr/>
            </a:pPr>
            <a:endParaRPr lang="en-US" sz="2800" dirty="0" smtClean="0">
              <a:latin typeface="+mn-lt"/>
              <a:ea typeface="Open Sans Light" panose="020B0306030504020204" pitchFamily="34" charset="0"/>
              <a:cs typeface="Open Sans Light" panose="020B0306030504020204" pitchFamily="34" charset="0"/>
            </a:endParaRPr>
          </a:p>
        </p:txBody>
      </p:sp>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2</a:t>
            </a:fld>
            <a:endParaRPr lang="de-DE" dirty="0"/>
          </a:p>
        </p:txBody>
      </p:sp>
      <p:sp>
        <p:nvSpPr>
          <p:cNvPr id="2" name="TextBox 1"/>
          <p:cNvSpPr txBox="1"/>
          <p:nvPr/>
        </p:nvSpPr>
        <p:spPr>
          <a:xfrm>
            <a:off x="2647666" y="2565779"/>
            <a:ext cx="914400" cy="914400"/>
          </a:xfrm>
          <a:prstGeom prst="rect">
            <a:avLst/>
          </a:prstGeom>
          <a:noFill/>
        </p:spPr>
        <p:txBody>
          <a:bodyPr wrap="none" lIns="0" tIns="0" rIns="0" bIns="0" rtlCol="0">
            <a:noAutofit/>
          </a:bodyPr>
          <a:lstStyle/>
          <a:p>
            <a:pPr>
              <a:lnSpc>
                <a:spcPct val="120000"/>
              </a:lnSpc>
            </a:pPr>
            <a:endParaRPr lang="en-US" sz="1500" dirty="0" err="1" smtClean="0"/>
          </a:p>
        </p:txBody>
      </p:sp>
      <p:sp>
        <p:nvSpPr>
          <p:cNvPr id="6" name="Textplatzhalter 4"/>
          <p:cNvSpPr>
            <a:spLocks noGrp="1"/>
          </p:cNvSpPr>
          <p:nvPr>
            <p:ph type="body" sz="quarter" idx="12"/>
          </p:nvPr>
        </p:nvSpPr>
        <p:spPr>
          <a:xfrm>
            <a:off x="6745659" y="1412875"/>
            <a:ext cx="5223428" cy="4392614"/>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800" b="1" dirty="0">
                <a:latin typeface="+mn-lt"/>
                <a:ea typeface="Open Sans Light" panose="020B0306030504020204" pitchFamily="34" charset="0"/>
                <a:cs typeface="Open Sans Light" panose="020B0306030504020204" pitchFamily="34" charset="0"/>
              </a:rPr>
              <a:t>Dr. </a:t>
            </a:r>
            <a:r>
              <a:rPr lang="en-US" sz="2800" b="1" dirty="0" err="1">
                <a:latin typeface="+mn-lt"/>
                <a:ea typeface="Open Sans Light" panose="020B0306030504020204" pitchFamily="34" charset="0"/>
                <a:cs typeface="Open Sans Light" panose="020B0306030504020204" pitchFamily="34" charset="0"/>
              </a:rPr>
              <a:t>Arif</a:t>
            </a:r>
            <a:r>
              <a:rPr lang="en-US" sz="2800" b="1" dirty="0">
                <a:latin typeface="+mn-lt"/>
                <a:ea typeface="Open Sans Light" panose="020B0306030504020204" pitchFamily="34" charset="0"/>
                <a:cs typeface="Open Sans Light" panose="020B0306030504020204" pitchFamily="34" charset="0"/>
              </a:rPr>
              <a:t> Wider</a:t>
            </a:r>
            <a:endParaRPr lang="en-US" sz="2800" dirty="0">
              <a:latin typeface="+mn-lt"/>
              <a:ea typeface="Open Sans Light" panose="020B0306030504020204" pitchFamily="34" charset="0"/>
              <a:cs typeface="Open Sans Light" panose="020B0306030504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2800" b="1" dirty="0">
              <a:latin typeface="+mn-lt"/>
              <a:ea typeface="Open Sans Light" panose="020B0306030504020204" pitchFamily="34" charset="0"/>
              <a:cs typeface="Open Sans Light" panose="020B0306030504020204" pitchFamily="34" charset="0"/>
            </a:endParaRPr>
          </a:p>
          <a:p>
            <a:pPr marL="457200" indent="-457200">
              <a:lnSpc>
                <a:spcPct val="100000"/>
              </a:lnSpc>
              <a:buClrTx/>
              <a:buFontTx/>
              <a:buChar char="-"/>
              <a:tabLst/>
              <a:defRPr/>
            </a:pPr>
            <a:r>
              <a:rPr lang="en-US" sz="2800" dirty="0" smtClean="0">
                <a:latin typeface="+mn-lt"/>
                <a:ea typeface="Open Sans Light" panose="020B0306030504020204" pitchFamily="34" charset="0"/>
                <a:cs typeface="Open Sans Light" panose="020B0306030504020204" pitchFamily="34" charset="0"/>
              </a:rPr>
              <a:t>Senior Consultant/Dev</a:t>
            </a:r>
            <a:endParaRPr lang="en-US" sz="2800" dirty="0">
              <a:latin typeface="+mn-lt"/>
              <a:ea typeface="Open Sans Light" panose="020B0306030504020204" pitchFamily="34" charset="0"/>
              <a:cs typeface="Open Sans Light" panose="020B0306030504020204" pitchFamily="34" charset="0"/>
            </a:endParaRPr>
          </a:p>
          <a:p>
            <a:pPr marL="457200" indent="-457200">
              <a:lnSpc>
                <a:spcPct val="100000"/>
              </a:lnSpc>
              <a:buClrTx/>
              <a:buFontTx/>
              <a:buChar char="-"/>
              <a:tabLst/>
              <a:defRPr/>
            </a:pPr>
            <a:r>
              <a:rPr lang="en-US" sz="2800" dirty="0">
                <a:latin typeface="+mn-lt"/>
                <a:ea typeface="Open Sans Light" panose="020B0306030504020204" pitchFamily="34" charset="0"/>
                <a:cs typeface="Open Sans Light" panose="020B0306030504020204" pitchFamily="34" charset="0"/>
              </a:rPr>
              <a:t>Scala/FP enthusiast</a:t>
            </a:r>
          </a:p>
          <a:p>
            <a:pPr marL="457200" indent="-457200">
              <a:lnSpc>
                <a:spcPct val="100000"/>
              </a:lnSpc>
              <a:buClrTx/>
              <a:buFontTx/>
              <a:buChar char="-"/>
              <a:tabLst/>
              <a:defRPr/>
            </a:pPr>
            <a:r>
              <a:rPr lang="en-US" sz="2800" dirty="0">
                <a:latin typeface="+mn-lt"/>
                <a:ea typeface="Open Sans Light" panose="020B0306030504020204" pitchFamily="34" charset="0"/>
                <a:cs typeface="Open Sans Light" panose="020B0306030504020204" pitchFamily="34" charset="0"/>
              </a:rPr>
              <a:t>ThoughtWorks Germany data strategy group</a:t>
            </a:r>
            <a:endParaRPr lang="de-DE" sz="2800" dirty="0">
              <a:latin typeface="+mn-lt"/>
              <a:ea typeface="Open Sans Light" panose="020B0306030504020204" pitchFamily="34" charset="0"/>
              <a:cs typeface="Open Sans Light" panose="020B0306030504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de-DE" sz="2800" dirty="0">
              <a:latin typeface="+mn-lt"/>
              <a:ea typeface="Open Sans Light" panose="020B0306030504020204" pitchFamily="34" charset="0"/>
              <a:cs typeface="Open Sans Light" panose="020B0306030504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de-DE" sz="2800" dirty="0">
                <a:latin typeface="+mn-lt"/>
                <a:ea typeface="Open Sans Light" panose="020B0306030504020204" pitchFamily="34" charset="0"/>
                <a:cs typeface="Open Sans Light" panose="020B0306030504020204" pitchFamily="34" charset="0"/>
              </a:rPr>
              <a:t>- @</a:t>
            </a:r>
            <a:r>
              <a:rPr lang="de-DE" sz="2800" dirty="0" err="1">
                <a:latin typeface="+mn-lt"/>
                <a:ea typeface="Open Sans Light" panose="020B0306030504020204" pitchFamily="34" charset="0"/>
                <a:cs typeface="Open Sans Light" panose="020B0306030504020204" pitchFamily="34" charset="0"/>
              </a:rPr>
              <a:t>arifwider</a:t>
            </a:r>
            <a:endParaRPr lang="en-US" sz="2800" dirty="0">
              <a:latin typeface="+mn-lt"/>
              <a:ea typeface="Open Sans Light" panose="020B0306030504020204" pitchFamily="34" charset="0"/>
              <a:cs typeface="Open Sans Light" panose="020B0306030504020204" pitchFamily="34" charset="0"/>
            </a:endParaRPr>
          </a:p>
        </p:txBody>
      </p:sp>
      <p:sp>
        <p:nvSpPr>
          <p:cNvPr id="7" name="Textfeld 6"/>
          <p:cNvSpPr txBox="1"/>
          <p:nvPr/>
        </p:nvSpPr>
        <p:spPr>
          <a:xfrm>
            <a:off x="11054687" y="6250675"/>
            <a:ext cx="914400" cy="914400"/>
          </a:xfrm>
          <a:prstGeom prst="rect">
            <a:avLst/>
          </a:prstGeom>
          <a:noFill/>
        </p:spPr>
        <p:txBody>
          <a:bodyPr wrap="none" lIns="0" tIns="0" rIns="0" bIns="0" rtlCol="0">
            <a:noAutofit/>
          </a:bodyPr>
          <a:lstStyle/>
          <a:p>
            <a:pPr>
              <a:lnSpc>
                <a:spcPct val="120000"/>
              </a:lnSpc>
            </a:pPr>
            <a:endParaRPr lang="de-DE" sz="1500" dirty="0" err="1" smtClean="0"/>
          </a:p>
        </p:txBody>
      </p:sp>
      <p:pic>
        <p:nvPicPr>
          <p:cNvPr id="8"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931" y="4941169"/>
            <a:ext cx="2304256" cy="2304256"/>
          </a:xfrm>
          <a:prstGeom prst="rect">
            <a:avLst/>
          </a:prstGeom>
        </p:spPr>
      </p:pic>
      <p:pic>
        <p:nvPicPr>
          <p:cNvPr id="9"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45859" y="5733256"/>
            <a:ext cx="3531834" cy="981720"/>
          </a:xfrm>
          <a:prstGeom prst="rect">
            <a:avLst/>
          </a:prstGeom>
        </p:spPr>
      </p:pic>
    </p:spTree>
    <p:extLst>
      <p:ext uri="{BB962C8B-B14F-4D97-AF65-F5344CB8AC3E}">
        <p14:creationId xmlns:p14="http://schemas.microsoft.com/office/powerpoint/2010/main" val="1297368496"/>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20</a:t>
            </a:fld>
            <a:endParaRPr lang="de-DE" dirty="0"/>
          </a:p>
        </p:txBody>
      </p:sp>
      <p:sp>
        <p:nvSpPr>
          <p:cNvPr id="19"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31" name="Title 1"/>
          <p:cNvSpPr txBox="1">
            <a:spLocks/>
          </p:cNvSpPr>
          <p:nvPr/>
        </p:nvSpPr>
        <p:spPr>
          <a:xfrm>
            <a:off x="1097280" y="2866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b="1" dirty="0">
                <a:latin typeface="Garamond" charset="0"/>
                <a:ea typeface="Garamond" charset="0"/>
                <a:cs typeface="Garamond" charset="0"/>
              </a:rPr>
              <a:t>The</a:t>
            </a:r>
            <a:r>
              <a:rPr lang="en-US" b="1">
                <a:latin typeface="Garamond" charset="0"/>
                <a:ea typeface="Garamond" charset="0"/>
                <a:cs typeface="Garamond" charset="0"/>
              </a:rPr>
              <a:t> Ultimate </a:t>
            </a:r>
            <a:r>
              <a:rPr lang="en-US" b="1" smtClean="0">
                <a:latin typeface="Garamond" charset="0"/>
                <a:ea typeface="Garamond" charset="0"/>
                <a:cs typeface="Garamond" charset="0"/>
              </a:rPr>
              <a:t>Goal</a:t>
            </a:r>
            <a:endParaRPr lang="en-US" b="1" dirty="0">
              <a:latin typeface="Garamond" charset="0"/>
              <a:ea typeface="Garamond" charset="0"/>
              <a:cs typeface="Garamond" charset="0"/>
            </a:endParaRPr>
          </a:p>
        </p:txBody>
      </p:sp>
      <p:sp>
        <p:nvSpPr>
          <p:cNvPr id="32" name="Content Placeholder 2"/>
          <p:cNvSpPr txBox="1">
            <a:spLocks/>
          </p:cNvSpPr>
          <p:nvPr/>
        </p:nvSpPr>
        <p:spPr>
          <a:xfrm>
            <a:off x="1196788" y="1845734"/>
            <a:ext cx="5583153"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5000"/>
              </a:lnSpc>
              <a:spcBef>
                <a:spcPts val="1800"/>
              </a:spcBef>
              <a:spcAft>
                <a:spcPts val="1000"/>
              </a:spcAft>
              <a:buFont typeface="Calibri" panose="020F0502020204030204" pitchFamily="34" charset="0"/>
              <a:buNone/>
            </a:pPr>
            <a:endParaRPr lang="en-US" sz="3600" dirty="0">
              <a:solidFill>
                <a:schemeClr val="tx1"/>
              </a:solidFill>
              <a:latin typeface="Garamond" charset="0"/>
              <a:ea typeface="Times New Roman" charset="0"/>
              <a:cs typeface="Times New Roman" charset="0"/>
            </a:endParaRPr>
          </a:p>
        </p:txBody>
      </p:sp>
      <p:sp>
        <p:nvSpPr>
          <p:cNvPr id="33" name="Footer Placeholder 3"/>
          <p:cNvSpPr txBox="1">
            <a:spLocks/>
          </p:cNvSpPr>
          <p:nvPr/>
        </p:nvSpPr>
        <p:spPr>
          <a:xfrm>
            <a:off x="-522744" y="6419444"/>
            <a:ext cx="4822804"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smtClean="0">
                <a:latin typeface="Garamond" charset="0"/>
                <a:ea typeface="Garamond" charset="0"/>
                <a:cs typeface="Garamond" charset="0"/>
              </a:rPr>
              <a:t>Scout24 Data Landscape Manifesto</a:t>
            </a:r>
            <a:endParaRPr lang="en-US" sz="1400">
              <a:latin typeface="Garamond" charset="0"/>
              <a:ea typeface="Garamond" charset="0"/>
              <a:cs typeface="Garamond" charset="0"/>
            </a:endParaRPr>
          </a:p>
        </p:txBody>
      </p:sp>
      <p:sp>
        <p:nvSpPr>
          <p:cNvPr id="34" name="Oval 33"/>
          <p:cNvSpPr/>
          <p:nvPr/>
        </p:nvSpPr>
        <p:spPr>
          <a:xfrm>
            <a:off x="7878490" y="1856313"/>
            <a:ext cx="2656268" cy="2656268"/>
          </a:xfrm>
          <a:prstGeom prst="ellipse">
            <a:avLst/>
          </a:prstGeom>
          <a:solidFill>
            <a:sysClr val="window" lastClr="FFFFFF"/>
          </a:solidFill>
          <a:ln w="15875" cap="flat" cmpd="sng" algn="ctr">
            <a:solidFill>
              <a:srgbClr val="E48312">
                <a:shade val="50000"/>
              </a:srgbClr>
            </a:solidFill>
            <a:prstDash val="solid"/>
          </a:ln>
          <a:effectLst/>
          <a:scene3d>
            <a:camera prst="isometricTopUp">
              <a:rot lat="18951829" lon="17040113" rev="4808935"/>
            </a:camera>
            <a:lightRig rig="threePt" dir="t"/>
          </a:scene3d>
          <a:sp3d extrusionH="1816100" contourW="12700" prstMaterial="translucentPowder">
            <a:extrusionClr>
              <a:sysClr val="window" lastClr="FFFFFF"/>
            </a:extrusionClr>
            <a:contourClr>
              <a:sysClr val="window" lastClr="FFFFFF">
                <a:lumMod val="75000"/>
              </a:sysClr>
            </a:contour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35" name="Oval 34"/>
          <p:cNvSpPr/>
          <p:nvPr/>
        </p:nvSpPr>
        <p:spPr>
          <a:xfrm>
            <a:off x="7878490" y="3644223"/>
            <a:ext cx="2656268" cy="2656268"/>
          </a:xfrm>
          <a:prstGeom prst="ellipse">
            <a:avLst/>
          </a:prstGeom>
          <a:solidFill>
            <a:srgbClr val="CCDDEA">
              <a:lumMod val="75000"/>
            </a:srgbClr>
          </a:solidFill>
          <a:ln w="15875" cap="flat" cmpd="sng" algn="ctr">
            <a:solidFill>
              <a:sysClr val="window" lastClr="FFFFFF">
                <a:lumMod val="65000"/>
              </a:sysClr>
            </a:solidFill>
            <a:prstDash val="solid"/>
          </a:ln>
          <a:effectLst/>
          <a:scene3d>
            <a:camera prst="isometricTopUp">
              <a:rot lat="18951829" lon="17040113" rev="4808935"/>
            </a:camera>
            <a:lightRig rig="threePt" dir="t"/>
          </a:scene3d>
          <a:sp3d extrusionH="304800">
            <a:extrusionClr>
              <a:srgbClr val="CCDDEA">
                <a:lumMod val="75000"/>
              </a:srgbClr>
            </a:extrusionClr>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 Platform</a:t>
            </a:r>
          </a:p>
        </p:txBody>
      </p:sp>
      <p:sp>
        <p:nvSpPr>
          <p:cNvPr id="36" name="Wave 35"/>
          <p:cNvSpPr/>
          <p:nvPr/>
        </p:nvSpPr>
        <p:spPr>
          <a:xfrm>
            <a:off x="9031310" y="4348375"/>
            <a:ext cx="839380" cy="482958"/>
          </a:xfrm>
          <a:prstGeom prst="wav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Metadata</a:t>
            </a:r>
          </a:p>
        </p:txBody>
      </p:sp>
      <p:sp>
        <p:nvSpPr>
          <p:cNvPr id="37" name="Preparation 36"/>
          <p:cNvSpPr/>
          <p:nvPr/>
        </p:nvSpPr>
        <p:spPr>
          <a:xfrm>
            <a:off x="8055735" y="3990987"/>
            <a:ext cx="975575" cy="453980"/>
          </a:xfrm>
          <a:prstGeom prst="flowChartPreparation">
            <a:avLst/>
          </a:prstGeom>
          <a:solidFill>
            <a:srgbClr val="E48312"/>
          </a:solidFill>
          <a:ln w="15875" cap="flat" cmpd="sng" algn="ctr">
            <a:solidFill>
              <a:srgbClr val="E4831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Data</a:t>
            </a:r>
          </a:p>
        </p:txBody>
      </p:sp>
      <p:sp>
        <p:nvSpPr>
          <p:cNvPr id="38" name="Trapezoid 37"/>
          <p:cNvSpPr/>
          <p:nvPr/>
        </p:nvSpPr>
        <p:spPr>
          <a:xfrm rot="2413853">
            <a:off x="9402222" y="3535945"/>
            <a:ext cx="936938" cy="589208"/>
          </a:xfrm>
          <a:prstGeom prst="trapezoid">
            <a:avLst>
              <a:gd name="adj" fmla="val 41394"/>
            </a:avLst>
          </a:prstGeom>
          <a:solidFill>
            <a:srgbClr val="2F832B">
              <a:alpha val="77647"/>
            </a:srgbClr>
          </a:solidFill>
          <a:ln w="15875" cap="flat" cmpd="sng" algn="ctr">
            <a:solidFill>
              <a:srgbClr val="63705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smtClean="0">
                <a:ln>
                  <a:noFill/>
                </a:ln>
                <a:solidFill>
                  <a:prstClr val="white"/>
                </a:solidFill>
                <a:effectLst/>
                <a:uLnTx/>
                <a:uFillTx/>
                <a:latin typeface="Calibri" panose="020F0502020204030204"/>
                <a:ea typeface=""/>
                <a:cs typeface=""/>
              </a:rPr>
              <a:t>Metric</a:t>
            </a:r>
          </a:p>
        </p:txBody>
      </p:sp>
      <p:sp>
        <p:nvSpPr>
          <p:cNvPr id="39" name="Delay 38"/>
          <p:cNvSpPr/>
          <p:nvPr/>
        </p:nvSpPr>
        <p:spPr>
          <a:xfrm rot="16200000">
            <a:off x="7196681" y="4155191"/>
            <a:ext cx="447122" cy="579549"/>
          </a:xfrm>
          <a:prstGeom prst="flowChartDelay">
            <a:avLst/>
          </a:prstGeom>
          <a:solidFill>
            <a:srgbClr val="E48312">
              <a:alpha val="84000"/>
            </a:srgbClr>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40" name="Oval 39"/>
          <p:cNvSpPr/>
          <p:nvPr/>
        </p:nvSpPr>
        <p:spPr>
          <a:xfrm>
            <a:off x="7188421" y="3872642"/>
            <a:ext cx="463640" cy="463640"/>
          </a:xfrm>
          <a:prstGeom prst="ellipse">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41" name="TextBox 40"/>
          <p:cNvSpPr txBox="1"/>
          <p:nvPr/>
        </p:nvSpPr>
        <p:spPr>
          <a:xfrm>
            <a:off x="7046220" y="4668527"/>
            <a:ext cx="827919" cy="300082"/>
          </a:xfrm>
          <a:prstGeom prst="rect">
            <a:avLst/>
          </a:prstGeom>
          <a:noFill/>
        </p:spPr>
        <p:txBody>
          <a:bodyPr wrap="none" rtlCol="0">
            <a:spAutoFit/>
          </a:bodyPr>
          <a:lstStyle/>
          <a:p>
            <a:r>
              <a:rPr lang="en-US" sz="1350">
                <a:solidFill>
                  <a:srgbClr val="000000"/>
                </a:solidFill>
                <a:latin typeface="Calibri" panose="020F0502020204030204"/>
              </a:rPr>
              <a:t>Producer</a:t>
            </a:r>
          </a:p>
        </p:txBody>
      </p:sp>
      <p:sp>
        <p:nvSpPr>
          <p:cNvPr id="42" name="Delay 41"/>
          <p:cNvSpPr/>
          <p:nvPr/>
        </p:nvSpPr>
        <p:spPr>
          <a:xfrm rot="16200000">
            <a:off x="10776285" y="4155192"/>
            <a:ext cx="447122" cy="579549"/>
          </a:xfrm>
          <a:prstGeom prst="flowChartDelay">
            <a:avLst/>
          </a:prstGeom>
          <a:solidFill>
            <a:srgbClr val="3BA536">
              <a:alpha val="84000"/>
            </a:srgbClr>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43" name="Oval 42"/>
          <p:cNvSpPr/>
          <p:nvPr/>
        </p:nvSpPr>
        <p:spPr>
          <a:xfrm>
            <a:off x="10768025" y="3872643"/>
            <a:ext cx="463640" cy="463640"/>
          </a:xfrm>
          <a:prstGeom prst="ellipse">
            <a:avLst/>
          </a:prstGeom>
          <a:solidFill>
            <a:srgbClr val="3BA536"/>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44" name="TextBox 43"/>
          <p:cNvSpPr txBox="1"/>
          <p:nvPr/>
        </p:nvSpPr>
        <p:spPr>
          <a:xfrm>
            <a:off x="10587186" y="4668528"/>
            <a:ext cx="904415" cy="300082"/>
          </a:xfrm>
          <a:prstGeom prst="rect">
            <a:avLst/>
          </a:prstGeom>
          <a:noFill/>
        </p:spPr>
        <p:txBody>
          <a:bodyPr wrap="none" rtlCol="0">
            <a:spAutoFit/>
          </a:bodyPr>
          <a:lstStyle/>
          <a:p>
            <a:r>
              <a:rPr lang="en-US" sz="1350">
                <a:solidFill>
                  <a:srgbClr val="000000"/>
                </a:solidFill>
                <a:latin typeface="Calibri" panose="020F0502020204030204"/>
              </a:rPr>
              <a:t>Consumer</a:t>
            </a:r>
          </a:p>
        </p:txBody>
      </p:sp>
      <p:sp>
        <p:nvSpPr>
          <p:cNvPr id="45" name="Delay 44"/>
          <p:cNvSpPr/>
          <p:nvPr/>
        </p:nvSpPr>
        <p:spPr>
          <a:xfrm rot="16200000">
            <a:off x="8983062" y="25804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46" name="Oval 45"/>
          <p:cNvSpPr/>
          <p:nvPr/>
        </p:nvSpPr>
        <p:spPr>
          <a:xfrm>
            <a:off x="8974803" y="22978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47" name="TextBox 46"/>
          <p:cNvSpPr txBox="1"/>
          <p:nvPr/>
        </p:nvSpPr>
        <p:spPr>
          <a:xfrm>
            <a:off x="8945781" y="2785174"/>
            <a:ext cx="566630" cy="300082"/>
          </a:xfrm>
          <a:prstGeom prst="rect">
            <a:avLst/>
          </a:prstGeom>
          <a:noFill/>
        </p:spPr>
        <p:txBody>
          <a:bodyPr wrap="none" rtlCol="0">
            <a:spAutoFit/>
          </a:bodyPr>
          <a:lstStyle/>
          <a:p>
            <a:r>
              <a:rPr lang="en-US" sz="1350">
                <a:solidFill>
                  <a:prstClr val="white"/>
                </a:solidFill>
                <a:latin typeface="Calibri" panose="020F0502020204030204"/>
              </a:rPr>
              <a:t>D’N’A</a:t>
            </a:r>
          </a:p>
        </p:txBody>
      </p:sp>
      <p:sp>
        <p:nvSpPr>
          <p:cNvPr id="48" name="TextBox 47"/>
          <p:cNvSpPr txBox="1"/>
          <p:nvPr/>
        </p:nvSpPr>
        <p:spPr>
          <a:xfrm>
            <a:off x="8606993" y="3055343"/>
            <a:ext cx="1288943" cy="300082"/>
          </a:xfrm>
          <a:prstGeom prst="rect">
            <a:avLst/>
          </a:prstGeom>
          <a:noFill/>
        </p:spPr>
        <p:txBody>
          <a:bodyPr wrap="none" rtlCol="0">
            <a:spAutoFit/>
          </a:bodyPr>
          <a:lstStyle/>
          <a:p>
            <a:r>
              <a:rPr lang="en-US" sz="1350">
                <a:solidFill>
                  <a:prstClr val="white"/>
                </a:solidFill>
                <a:latin typeface="Calibri" panose="020F0502020204030204"/>
              </a:rPr>
              <a:t>Data Landscape</a:t>
            </a:r>
          </a:p>
        </p:txBody>
      </p:sp>
      <p:sp>
        <p:nvSpPr>
          <p:cNvPr id="49" name="Trapezoid 48"/>
          <p:cNvSpPr/>
          <p:nvPr/>
        </p:nvSpPr>
        <p:spPr>
          <a:xfrm>
            <a:off x="8284777" y="3237506"/>
            <a:ext cx="921846" cy="564065"/>
          </a:xfrm>
          <a:prstGeom prst="trapezoid">
            <a:avLst>
              <a:gd name="adj" fmla="val 41394"/>
            </a:avLst>
          </a:prstGeom>
          <a:solidFill>
            <a:srgbClr val="CCDDEA">
              <a:lumMod val="50000"/>
              <a:alpha val="78000"/>
            </a:srgbClr>
          </a:solidFill>
          <a:ln w="15875" cap="flat" cmpd="sng" algn="ctr">
            <a:solidFill>
              <a:srgbClr val="637052">
                <a:lumMod val="75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rPr>
              <a:t>Core metric</a:t>
            </a:r>
          </a:p>
        </p:txBody>
      </p:sp>
      <p:sp>
        <p:nvSpPr>
          <p:cNvPr id="50" name="Left-Right Arrow 49"/>
          <p:cNvSpPr/>
          <p:nvPr/>
        </p:nvSpPr>
        <p:spPr>
          <a:xfrm rot="1327723">
            <a:off x="10158022" y="4109863"/>
            <a:ext cx="586819" cy="157605"/>
          </a:xfrm>
          <a:prstGeom prst="leftRightArrow">
            <a:avLst/>
          </a:prstGeom>
          <a:solidFill>
            <a:srgbClr val="3BA536"/>
          </a:solidFill>
          <a:ln w="15875" cap="flat" cmpd="sng" algn="ctr">
            <a:solidFill>
              <a:srgbClr val="2F832B"/>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51" name="Left-Right Arrow 50"/>
          <p:cNvSpPr/>
          <p:nvPr/>
        </p:nvSpPr>
        <p:spPr>
          <a:xfrm rot="7088636">
            <a:off x="9000621" y="3178134"/>
            <a:ext cx="314816" cy="173219"/>
          </a:xfrm>
          <a:prstGeom prst="leftRightArrow">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52" name="Right Arrow 51"/>
          <p:cNvSpPr/>
          <p:nvPr/>
        </p:nvSpPr>
        <p:spPr>
          <a:xfrm>
            <a:off x="7756303" y="4512582"/>
            <a:ext cx="1239711" cy="138517"/>
          </a:xfrm>
          <a:prstGeom prst="rightArrow">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53" name="Right Arrow 52"/>
          <p:cNvSpPr/>
          <p:nvPr/>
        </p:nvSpPr>
        <p:spPr>
          <a:xfrm rot="20391937">
            <a:off x="7734958" y="4295277"/>
            <a:ext cx="349140" cy="144190"/>
          </a:xfrm>
          <a:prstGeom prst="rightArrow">
            <a:avLst/>
          </a:prstGeom>
          <a:solidFill>
            <a:srgbClr val="E48312"/>
          </a:solidFill>
          <a:ln w="15875" cap="flat" cmpd="sng" algn="ctr">
            <a:solidFill>
              <a:srgbClr val="E48312">
                <a:shade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55" name="TextBox 54"/>
          <p:cNvSpPr txBox="1"/>
          <p:nvPr/>
        </p:nvSpPr>
        <p:spPr>
          <a:xfrm>
            <a:off x="10071853" y="2861184"/>
            <a:ext cx="809671" cy="507831"/>
          </a:xfrm>
          <a:prstGeom prst="rect">
            <a:avLst/>
          </a:prstGeom>
          <a:noFill/>
        </p:spPr>
        <p:txBody>
          <a:bodyPr wrap="square" rtlCol="0">
            <a:spAutoFit/>
          </a:bodyPr>
          <a:lstStyle/>
          <a:p>
            <a:pPr algn="ctr"/>
            <a:r>
              <a:rPr lang="en-US" sz="1350" dirty="0" smtClean="0">
                <a:solidFill>
                  <a:prstClr val="white"/>
                </a:solidFill>
                <a:latin typeface="Calibri" panose="020F0502020204030204"/>
              </a:rPr>
              <a:t>Data products</a:t>
            </a:r>
            <a:endParaRPr lang="en-US" sz="1350" dirty="0">
              <a:solidFill>
                <a:prstClr val="white"/>
              </a:solidFill>
              <a:latin typeface="Calibri" panose="020F0502020204030204"/>
            </a:endParaRPr>
          </a:p>
        </p:txBody>
      </p:sp>
      <p:sp>
        <p:nvSpPr>
          <p:cNvPr id="2" name="TextBox 1"/>
          <p:cNvSpPr txBox="1"/>
          <p:nvPr/>
        </p:nvSpPr>
        <p:spPr>
          <a:xfrm>
            <a:off x="2565779" y="3166281"/>
            <a:ext cx="914400" cy="914400"/>
          </a:xfrm>
          <a:prstGeom prst="rect">
            <a:avLst/>
          </a:prstGeom>
          <a:noFill/>
        </p:spPr>
        <p:txBody>
          <a:bodyPr wrap="none" lIns="0" tIns="0" rIns="0" bIns="0" rtlCol="0">
            <a:noAutofit/>
          </a:bodyPr>
          <a:lstStyle/>
          <a:p>
            <a:pPr>
              <a:lnSpc>
                <a:spcPct val="120000"/>
              </a:lnSpc>
            </a:pPr>
            <a:endParaRPr lang="en-US" sz="1500" dirty="0" err="1" smtClean="0"/>
          </a:p>
        </p:txBody>
      </p:sp>
      <p:sp>
        <p:nvSpPr>
          <p:cNvPr id="30" name="Content Placeholder 2"/>
          <p:cNvSpPr txBox="1">
            <a:spLocks/>
          </p:cNvSpPr>
          <p:nvPr/>
        </p:nvSpPr>
        <p:spPr>
          <a:xfrm>
            <a:off x="1196788" y="1845734"/>
            <a:ext cx="5449339"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5000"/>
              </a:lnSpc>
              <a:spcBef>
                <a:spcPts val="1800"/>
              </a:spcBef>
              <a:spcAft>
                <a:spcPts val="1000"/>
              </a:spcAft>
              <a:buFont typeface="Calibri" panose="020F0502020204030204" pitchFamily="34" charset="0"/>
              <a:buNone/>
            </a:pPr>
            <a:r>
              <a:rPr lang="en-US" sz="3600" b="1" dirty="0" smtClean="0">
                <a:solidFill>
                  <a:schemeClr val="tx1"/>
                </a:solidFill>
                <a:latin typeface="Garamond" charset="0"/>
                <a:ea typeface="Times New Roman" charset="0"/>
                <a:cs typeface="Times New Roman" charset="0"/>
              </a:rPr>
              <a:t>A federal landscape of data producers and consumers with just enough rules to ensure seamless co-operation without severely impeding autonomy. </a:t>
            </a:r>
            <a:endParaRPr lang="en-US" sz="3600" dirty="0">
              <a:solidFill>
                <a:schemeClr val="tx1"/>
              </a:solidFill>
              <a:latin typeface="Garamond" charset="0"/>
              <a:ea typeface="Times New Roman" charset="0"/>
              <a:cs typeface="Times New Roman" charset="0"/>
            </a:endParaRPr>
          </a:p>
        </p:txBody>
      </p:sp>
      <p:pic>
        <p:nvPicPr>
          <p:cNvPr id="56"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57"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251322037"/>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noEditPoints="1"/>
          </p:cNvSpPr>
          <p:nvPr/>
        </p:nvSpPr>
        <p:spPr bwMode="auto">
          <a:xfrm>
            <a:off x="4946650" y="459432"/>
            <a:ext cx="7248525" cy="6858000"/>
          </a:xfrm>
          <a:custGeom>
            <a:avLst/>
            <a:gdLst>
              <a:gd name="T0" fmla="*/ 11955 w 14374"/>
              <a:gd name="T1" fmla="*/ 12248 h 13600"/>
              <a:gd name="T2" fmla="*/ 10385 w 14374"/>
              <a:gd name="T3" fmla="*/ 12240 h 13600"/>
              <a:gd name="T4" fmla="*/ 9021 w 14374"/>
              <a:gd name="T5" fmla="*/ 10914 h 13600"/>
              <a:gd name="T6" fmla="*/ 8907 w 14374"/>
              <a:gd name="T7" fmla="*/ 11973 h 13600"/>
              <a:gd name="T8" fmla="*/ 8400 w 14374"/>
              <a:gd name="T9" fmla="*/ 11467 h 13600"/>
              <a:gd name="T10" fmla="*/ 7326 w 14374"/>
              <a:gd name="T11" fmla="*/ 9848 h 13600"/>
              <a:gd name="T12" fmla="*/ 6374 w 14374"/>
              <a:gd name="T13" fmla="*/ 9040 h 13600"/>
              <a:gd name="T14" fmla="*/ 7021 w 14374"/>
              <a:gd name="T15" fmla="*/ 10686 h 13600"/>
              <a:gd name="T16" fmla="*/ 7585 w 14374"/>
              <a:gd name="T17" fmla="*/ 11173 h 13600"/>
              <a:gd name="T18" fmla="*/ 7280 w 14374"/>
              <a:gd name="T19" fmla="*/ 11589 h 13600"/>
              <a:gd name="T20" fmla="*/ 7067 w 14374"/>
              <a:gd name="T21" fmla="*/ 11467 h 13600"/>
              <a:gd name="T22" fmla="*/ 4640 w 14374"/>
              <a:gd name="T23" fmla="*/ 9707 h 13600"/>
              <a:gd name="T24" fmla="*/ 3974 w 14374"/>
              <a:gd name="T25" fmla="*/ 9840 h 13600"/>
              <a:gd name="T26" fmla="*/ 3414 w 14374"/>
              <a:gd name="T27" fmla="*/ 10389 h 13600"/>
              <a:gd name="T28" fmla="*/ 1051 w 14374"/>
              <a:gd name="T29" fmla="*/ 12373 h 13600"/>
              <a:gd name="T30" fmla="*/ 518 w 14374"/>
              <a:gd name="T31" fmla="*/ 9893 h 13600"/>
              <a:gd name="T32" fmla="*/ 1467 w 14374"/>
              <a:gd name="T33" fmla="*/ 7989 h 13600"/>
              <a:gd name="T34" fmla="*/ 2267 w 14374"/>
              <a:gd name="T35" fmla="*/ 7733 h 13600"/>
              <a:gd name="T36" fmla="*/ 4000 w 14374"/>
              <a:gd name="T37" fmla="*/ 6267 h 13600"/>
              <a:gd name="T38" fmla="*/ 5067 w 14374"/>
              <a:gd name="T39" fmla="*/ 4933 h 13600"/>
              <a:gd name="T40" fmla="*/ 5414 w 14374"/>
              <a:gd name="T41" fmla="*/ 3893 h 13600"/>
              <a:gd name="T42" fmla="*/ 5947 w 14374"/>
              <a:gd name="T43" fmla="*/ 4693 h 13600"/>
              <a:gd name="T44" fmla="*/ 5574 w 14374"/>
              <a:gd name="T45" fmla="*/ 5040 h 13600"/>
              <a:gd name="T46" fmla="*/ 5688 w 14374"/>
              <a:gd name="T47" fmla="*/ 5619 h 13600"/>
              <a:gd name="T48" fmla="*/ 6229 w 14374"/>
              <a:gd name="T49" fmla="*/ 5360 h 13600"/>
              <a:gd name="T50" fmla="*/ 7185 w 14374"/>
              <a:gd name="T51" fmla="*/ 5227 h 13600"/>
              <a:gd name="T52" fmla="*/ 8134 w 14374"/>
              <a:gd name="T53" fmla="*/ 5333 h 13600"/>
              <a:gd name="T54" fmla="*/ 8400 w 14374"/>
              <a:gd name="T55" fmla="*/ 4011 h 13600"/>
              <a:gd name="T56" fmla="*/ 9326 w 14374"/>
              <a:gd name="T57" fmla="*/ 4019 h 13600"/>
              <a:gd name="T58" fmla="*/ 9067 w 14374"/>
              <a:gd name="T59" fmla="*/ 3078 h 13600"/>
              <a:gd name="T60" fmla="*/ 10534 w 14374"/>
              <a:gd name="T61" fmla="*/ 2533 h 13600"/>
              <a:gd name="T62" fmla="*/ 9296 w 14374"/>
              <a:gd name="T63" fmla="*/ 2507 h 13600"/>
              <a:gd name="T64" fmla="*/ 14374 w 14374"/>
              <a:gd name="T65" fmla="*/ 0 h 13600"/>
              <a:gd name="T66" fmla="*/ 5478 w 14374"/>
              <a:gd name="T67" fmla="*/ 0 h 13600"/>
              <a:gd name="T68" fmla="*/ 5288 w 14374"/>
              <a:gd name="T69" fmla="*/ 3048 h 13600"/>
              <a:gd name="T70" fmla="*/ 6126 w 14374"/>
              <a:gd name="T71" fmla="*/ 4114 h 13600"/>
              <a:gd name="T72" fmla="*/ 7147 w 14374"/>
              <a:gd name="T73" fmla="*/ 3333 h 13600"/>
              <a:gd name="T74" fmla="*/ 7280 w 14374"/>
              <a:gd name="T75" fmla="*/ 2000 h 13600"/>
              <a:gd name="T76" fmla="*/ 13707 w 14374"/>
              <a:gd name="T77" fmla="*/ 10827 h 13600"/>
              <a:gd name="T78" fmla="*/ 13993 w 14374"/>
              <a:gd name="T79" fmla="*/ 10248 h 13600"/>
              <a:gd name="T80" fmla="*/ 12355 w 14374"/>
              <a:gd name="T81" fmla="*/ 8648 h 13600"/>
              <a:gd name="T82" fmla="*/ 12214 w 14374"/>
              <a:gd name="T83" fmla="*/ 9211 h 13600"/>
              <a:gd name="T84" fmla="*/ 11600 w 14374"/>
              <a:gd name="T85" fmla="*/ 8800 h 13600"/>
              <a:gd name="T86" fmla="*/ 11288 w 14374"/>
              <a:gd name="T87" fmla="*/ 8648 h 13600"/>
              <a:gd name="T88" fmla="*/ 10621 w 14374"/>
              <a:gd name="T89" fmla="*/ 10819 h 13600"/>
              <a:gd name="T90" fmla="*/ 12363 w 14374"/>
              <a:gd name="T91" fmla="*/ 10560 h 13600"/>
              <a:gd name="T92" fmla="*/ 11467 w 14374"/>
              <a:gd name="T93" fmla="*/ 12811 h 13600"/>
              <a:gd name="T94" fmla="*/ 5280 w 14374"/>
              <a:gd name="T95" fmla="*/ 10693 h 13600"/>
              <a:gd name="T96" fmla="*/ 5280 w 14374"/>
              <a:gd name="T97" fmla="*/ 11189 h 13600"/>
              <a:gd name="T98" fmla="*/ 6747 w 14374"/>
              <a:gd name="T99" fmla="*/ 12240 h 13600"/>
              <a:gd name="T100" fmla="*/ 5280 w 14374"/>
              <a:gd name="T101" fmla="*/ 10027 h 13600"/>
              <a:gd name="T102" fmla="*/ 496 w 14374"/>
              <a:gd name="T103" fmla="*/ 6507 h 13600"/>
              <a:gd name="T104" fmla="*/ 1147 w 14374"/>
              <a:gd name="T105" fmla="*/ 5322 h 13600"/>
              <a:gd name="T106" fmla="*/ 1200 w 14374"/>
              <a:gd name="T107" fmla="*/ 3344 h 13600"/>
              <a:gd name="T108" fmla="*/ 1459 w 14374"/>
              <a:gd name="T109" fmla="*/ 4795 h 13600"/>
              <a:gd name="T110" fmla="*/ 1467 w 14374"/>
              <a:gd name="T111" fmla="*/ 6011 h 13600"/>
              <a:gd name="T112" fmla="*/ 1821 w 14374"/>
              <a:gd name="T113" fmla="*/ 6914 h 13600"/>
              <a:gd name="T114" fmla="*/ 2621 w 14374"/>
              <a:gd name="T115" fmla="*/ 5752 h 13600"/>
              <a:gd name="T116" fmla="*/ 1814 w 14374"/>
              <a:gd name="T117" fmla="*/ 4400 h 13600"/>
              <a:gd name="T118" fmla="*/ 1680 w 14374"/>
              <a:gd name="T119" fmla="*/ 3733 h 13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374" h="13600">
                <a:moveTo>
                  <a:pt x="12400" y="13600"/>
                </a:moveTo>
                <a:cubicBezTo>
                  <a:pt x="12400" y="12267"/>
                  <a:pt x="12400" y="12267"/>
                  <a:pt x="12400" y="12267"/>
                </a:cubicBezTo>
                <a:cubicBezTo>
                  <a:pt x="12400" y="12252"/>
                  <a:pt x="12388" y="12240"/>
                  <a:pt x="12374" y="12240"/>
                </a:cubicBezTo>
                <a:cubicBezTo>
                  <a:pt x="11974" y="12240"/>
                  <a:pt x="11974" y="12240"/>
                  <a:pt x="11974" y="12240"/>
                </a:cubicBezTo>
                <a:cubicBezTo>
                  <a:pt x="11967" y="12240"/>
                  <a:pt x="11960" y="12243"/>
                  <a:pt x="11955" y="12248"/>
                </a:cubicBezTo>
                <a:cubicBezTo>
                  <a:pt x="11696" y="12507"/>
                  <a:pt x="11696" y="12507"/>
                  <a:pt x="11696" y="12507"/>
                </a:cubicBezTo>
                <a:cubicBezTo>
                  <a:pt x="11585" y="12507"/>
                  <a:pt x="11585" y="12507"/>
                  <a:pt x="11585" y="12507"/>
                </a:cubicBezTo>
                <a:cubicBezTo>
                  <a:pt x="11326" y="12248"/>
                  <a:pt x="11326" y="12248"/>
                  <a:pt x="11326" y="12248"/>
                </a:cubicBezTo>
                <a:cubicBezTo>
                  <a:pt x="11321" y="12243"/>
                  <a:pt x="11314" y="12240"/>
                  <a:pt x="11307" y="12240"/>
                </a:cubicBezTo>
                <a:cubicBezTo>
                  <a:pt x="10385" y="12240"/>
                  <a:pt x="10385" y="12240"/>
                  <a:pt x="10385" y="12240"/>
                </a:cubicBezTo>
                <a:cubicBezTo>
                  <a:pt x="9867" y="11722"/>
                  <a:pt x="9867" y="11722"/>
                  <a:pt x="9867" y="11722"/>
                </a:cubicBezTo>
                <a:cubicBezTo>
                  <a:pt x="9867" y="10933"/>
                  <a:pt x="9867" y="10933"/>
                  <a:pt x="9867" y="10933"/>
                </a:cubicBezTo>
                <a:cubicBezTo>
                  <a:pt x="9867" y="10919"/>
                  <a:pt x="9855" y="10907"/>
                  <a:pt x="9840" y="10907"/>
                </a:cubicBezTo>
                <a:cubicBezTo>
                  <a:pt x="9040" y="10907"/>
                  <a:pt x="9040" y="10907"/>
                  <a:pt x="9040" y="10907"/>
                </a:cubicBezTo>
                <a:cubicBezTo>
                  <a:pt x="9033" y="10907"/>
                  <a:pt x="9026" y="10909"/>
                  <a:pt x="9021" y="10914"/>
                </a:cubicBezTo>
                <a:cubicBezTo>
                  <a:pt x="8755" y="11181"/>
                  <a:pt x="8755" y="11181"/>
                  <a:pt x="8755" y="11181"/>
                </a:cubicBezTo>
                <a:cubicBezTo>
                  <a:pt x="8744" y="11192"/>
                  <a:pt x="8744" y="11208"/>
                  <a:pt x="8755" y="11219"/>
                </a:cubicBezTo>
                <a:cubicBezTo>
                  <a:pt x="9403" y="11867"/>
                  <a:pt x="9403" y="11867"/>
                  <a:pt x="9403" y="11867"/>
                </a:cubicBezTo>
                <a:cubicBezTo>
                  <a:pt x="9296" y="11973"/>
                  <a:pt x="9296" y="11973"/>
                  <a:pt x="9296" y="11973"/>
                </a:cubicBezTo>
                <a:cubicBezTo>
                  <a:pt x="8907" y="11973"/>
                  <a:pt x="8907" y="11973"/>
                  <a:pt x="8907" y="11973"/>
                </a:cubicBezTo>
                <a:cubicBezTo>
                  <a:pt x="8892" y="11973"/>
                  <a:pt x="8880" y="11985"/>
                  <a:pt x="8880" y="12000"/>
                </a:cubicBezTo>
                <a:cubicBezTo>
                  <a:pt x="8880" y="12373"/>
                  <a:pt x="8880" y="12373"/>
                  <a:pt x="8880" y="12373"/>
                </a:cubicBezTo>
                <a:cubicBezTo>
                  <a:pt x="8785" y="12373"/>
                  <a:pt x="8785" y="12373"/>
                  <a:pt x="8785" y="12373"/>
                </a:cubicBezTo>
                <a:cubicBezTo>
                  <a:pt x="8400" y="11989"/>
                  <a:pt x="8400" y="11989"/>
                  <a:pt x="8400" y="11989"/>
                </a:cubicBezTo>
                <a:cubicBezTo>
                  <a:pt x="8400" y="11467"/>
                  <a:pt x="8400" y="11467"/>
                  <a:pt x="8400" y="11467"/>
                </a:cubicBezTo>
                <a:cubicBezTo>
                  <a:pt x="8400" y="11460"/>
                  <a:pt x="8398" y="11453"/>
                  <a:pt x="8393" y="11448"/>
                </a:cubicBezTo>
                <a:cubicBezTo>
                  <a:pt x="7867" y="10922"/>
                  <a:pt x="7867" y="10922"/>
                  <a:pt x="7867" y="10922"/>
                </a:cubicBezTo>
                <a:cubicBezTo>
                  <a:pt x="7867" y="10400"/>
                  <a:pt x="7867" y="10400"/>
                  <a:pt x="7867" y="10400"/>
                </a:cubicBezTo>
                <a:cubicBezTo>
                  <a:pt x="7867" y="10393"/>
                  <a:pt x="7864" y="10386"/>
                  <a:pt x="7859" y="10381"/>
                </a:cubicBezTo>
                <a:cubicBezTo>
                  <a:pt x="7326" y="9848"/>
                  <a:pt x="7326" y="9848"/>
                  <a:pt x="7326" y="9848"/>
                </a:cubicBezTo>
                <a:cubicBezTo>
                  <a:pt x="7321" y="9843"/>
                  <a:pt x="7314" y="9840"/>
                  <a:pt x="7307" y="9840"/>
                </a:cubicBezTo>
                <a:cubicBezTo>
                  <a:pt x="7051" y="9840"/>
                  <a:pt x="7051" y="9840"/>
                  <a:pt x="7051" y="9840"/>
                </a:cubicBezTo>
                <a:cubicBezTo>
                  <a:pt x="6400" y="9189"/>
                  <a:pt x="6400" y="9189"/>
                  <a:pt x="6400" y="9189"/>
                </a:cubicBezTo>
                <a:cubicBezTo>
                  <a:pt x="6400" y="9067"/>
                  <a:pt x="6400" y="9067"/>
                  <a:pt x="6400" y="9067"/>
                </a:cubicBezTo>
                <a:cubicBezTo>
                  <a:pt x="6400" y="9052"/>
                  <a:pt x="6388" y="9040"/>
                  <a:pt x="6374" y="9040"/>
                </a:cubicBezTo>
                <a:cubicBezTo>
                  <a:pt x="5974" y="9040"/>
                  <a:pt x="5974" y="9040"/>
                  <a:pt x="5974" y="9040"/>
                </a:cubicBezTo>
                <a:cubicBezTo>
                  <a:pt x="5959" y="9040"/>
                  <a:pt x="5947" y="9052"/>
                  <a:pt x="5947" y="9067"/>
                </a:cubicBezTo>
                <a:cubicBezTo>
                  <a:pt x="5947" y="9600"/>
                  <a:pt x="5947" y="9600"/>
                  <a:pt x="5947" y="9600"/>
                </a:cubicBezTo>
                <a:cubicBezTo>
                  <a:pt x="5947" y="9607"/>
                  <a:pt x="5950" y="9614"/>
                  <a:pt x="5955" y="9619"/>
                </a:cubicBezTo>
                <a:cubicBezTo>
                  <a:pt x="7021" y="10686"/>
                  <a:pt x="7021" y="10686"/>
                  <a:pt x="7021" y="10686"/>
                </a:cubicBezTo>
                <a:cubicBezTo>
                  <a:pt x="7026" y="10691"/>
                  <a:pt x="7033" y="10693"/>
                  <a:pt x="7040" y="10693"/>
                </a:cubicBezTo>
                <a:cubicBezTo>
                  <a:pt x="7296" y="10693"/>
                  <a:pt x="7296" y="10693"/>
                  <a:pt x="7296" y="10693"/>
                </a:cubicBezTo>
                <a:cubicBezTo>
                  <a:pt x="7680" y="11078"/>
                  <a:pt x="7680" y="11078"/>
                  <a:pt x="7680" y="11078"/>
                </a:cubicBezTo>
                <a:cubicBezTo>
                  <a:pt x="7680" y="11173"/>
                  <a:pt x="7680" y="11173"/>
                  <a:pt x="7680" y="11173"/>
                </a:cubicBezTo>
                <a:cubicBezTo>
                  <a:pt x="7585" y="11173"/>
                  <a:pt x="7585" y="11173"/>
                  <a:pt x="7585" y="11173"/>
                </a:cubicBezTo>
                <a:cubicBezTo>
                  <a:pt x="7459" y="11048"/>
                  <a:pt x="7459" y="11048"/>
                  <a:pt x="7459" y="11048"/>
                </a:cubicBezTo>
                <a:cubicBezTo>
                  <a:pt x="7454" y="11043"/>
                  <a:pt x="7447" y="11040"/>
                  <a:pt x="7440" y="11040"/>
                </a:cubicBezTo>
                <a:cubicBezTo>
                  <a:pt x="7307" y="11040"/>
                  <a:pt x="7307" y="11040"/>
                  <a:pt x="7307" y="11040"/>
                </a:cubicBezTo>
                <a:cubicBezTo>
                  <a:pt x="7292" y="11040"/>
                  <a:pt x="7280" y="11052"/>
                  <a:pt x="7280" y="11067"/>
                </a:cubicBezTo>
                <a:cubicBezTo>
                  <a:pt x="7280" y="11589"/>
                  <a:pt x="7280" y="11589"/>
                  <a:pt x="7280" y="11589"/>
                </a:cubicBezTo>
                <a:cubicBezTo>
                  <a:pt x="7029" y="11840"/>
                  <a:pt x="7029" y="11840"/>
                  <a:pt x="7029" y="11840"/>
                </a:cubicBezTo>
                <a:cubicBezTo>
                  <a:pt x="6838" y="11840"/>
                  <a:pt x="6838" y="11840"/>
                  <a:pt x="6838" y="11840"/>
                </a:cubicBezTo>
                <a:cubicBezTo>
                  <a:pt x="7059" y="11619"/>
                  <a:pt x="7059" y="11619"/>
                  <a:pt x="7059" y="11619"/>
                </a:cubicBezTo>
                <a:cubicBezTo>
                  <a:pt x="7064" y="11614"/>
                  <a:pt x="7067" y="11607"/>
                  <a:pt x="7067" y="11600"/>
                </a:cubicBezTo>
                <a:cubicBezTo>
                  <a:pt x="7067" y="11467"/>
                  <a:pt x="7067" y="11467"/>
                  <a:pt x="7067" y="11467"/>
                </a:cubicBezTo>
                <a:cubicBezTo>
                  <a:pt x="7067" y="11460"/>
                  <a:pt x="7064" y="11453"/>
                  <a:pt x="7059" y="11448"/>
                </a:cubicBezTo>
                <a:cubicBezTo>
                  <a:pt x="5059" y="9448"/>
                  <a:pt x="5059" y="9448"/>
                  <a:pt x="5059" y="9448"/>
                </a:cubicBezTo>
                <a:cubicBezTo>
                  <a:pt x="5049" y="9437"/>
                  <a:pt x="5032" y="9437"/>
                  <a:pt x="5021" y="9448"/>
                </a:cubicBezTo>
                <a:cubicBezTo>
                  <a:pt x="4763" y="9707"/>
                  <a:pt x="4763" y="9707"/>
                  <a:pt x="4763" y="9707"/>
                </a:cubicBezTo>
                <a:cubicBezTo>
                  <a:pt x="4640" y="9707"/>
                  <a:pt x="4640" y="9707"/>
                  <a:pt x="4640" y="9707"/>
                </a:cubicBezTo>
                <a:cubicBezTo>
                  <a:pt x="4633" y="9707"/>
                  <a:pt x="4626" y="9709"/>
                  <a:pt x="4621" y="9714"/>
                </a:cubicBezTo>
                <a:cubicBezTo>
                  <a:pt x="4363" y="9973"/>
                  <a:pt x="4363" y="9973"/>
                  <a:pt x="4363" y="9973"/>
                </a:cubicBezTo>
                <a:cubicBezTo>
                  <a:pt x="4118" y="9973"/>
                  <a:pt x="4118" y="9973"/>
                  <a:pt x="4118" y="9973"/>
                </a:cubicBezTo>
                <a:cubicBezTo>
                  <a:pt x="3993" y="9848"/>
                  <a:pt x="3993" y="9848"/>
                  <a:pt x="3993" y="9848"/>
                </a:cubicBezTo>
                <a:cubicBezTo>
                  <a:pt x="3988" y="9843"/>
                  <a:pt x="3981" y="9840"/>
                  <a:pt x="3974" y="9840"/>
                </a:cubicBezTo>
                <a:cubicBezTo>
                  <a:pt x="3574" y="9840"/>
                  <a:pt x="3574" y="9840"/>
                  <a:pt x="3574" y="9840"/>
                </a:cubicBezTo>
                <a:cubicBezTo>
                  <a:pt x="3567" y="9840"/>
                  <a:pt x="3560" y="9843"/>
                  <a:pt x="3555" y="9848"/>
                </a:cubicBezTo>
                <a:cubicBezTo>
                  <a:pt x="3421" y="9981"/>
                  <a:pt x="3421" y="9981"/>
                  <a:pt x="3421" y="9981"/>
                </a:cubicBezTo>
                <a:cubicBezTo>
                  <a:pt x="3416" y="9986"/>
                  <a:pt x="3414" y="9993"/>
                  <a:pt x="3414" y="10000"/>
                </a:cubicBezTo>
                <a:cubicBezTo>
                  <a:pt x="3414" y="10389"/>
                  <a:pt x="3414" y="10389"/>
                  <a:pt x="3414" y="10389"/>
                </a:cubicBezTo>
                <a:cubicBezTo>
                  <a:pt x="2621" y="11181"/>
                  <a:pt x="2621" y="11181"/>
                  <a:pt x="2621" y="11181"/>
                </a:cubicBezTo>
                <a:cubicBezTo>
                  <a:pt x="2616" y="11186"/>
                  <a:pt x="2614" y="11193"/>
                  <a:pt x="2614" y="11200"/>
                </a:cubicBezTo>
                <a:cubicBezTo>
                  <a:pt x="2614" y="11589"/>
                  <a:pt x="2614" y="11589"/>
                  <a:pt x="2614" y="11589"/>
                </a:cubicBezTo>
                <a:cubicBezTo>
                  <a:pt x="1829" y="12373"/>
                  <a:pt x="1829" y="12373"/>
                  <a:pt x="1829" y="12373"/>
                </a:cubicBezTo>
                <a:cubicBezTo>
                  <a:pt x="1051" y="12373"/>
                  <a:pt x="1051" y="12373"/>
                  <a:pt x="1051" y="12373"/>
                </a:cubicBezTo>
                <a:cubicBezTo>
                  <a:pt x="793" y="12114"/>
                  <a:pt x="793" y="12114"/>
                  <a:pt x="793" y="12114"/>
                </a:cubicBezTo>
                <a:cubicBezTo>
                  <a:pt x="788" y="12109"/>
                  <a:pt x="781" y="12107"/>
                  <a:pt x="774" y="12107"/>
                </a:cubicBezTo>
                <a:cubicBezTo>
                  <a:pt x="267" y="12107"/>
                  <a:pt x="267" y="12107"/>
                  <a:pt x="267" y="12107"/>
                </a:cubicBezTo>
                <a:cubicBezTo>
                  <a:pt x="267" y="10144"/>
                  <a:pt x="267" y="10144"/>
                  <a:pt x="267" y="10144"/>
                </a:cubicBezTo>
                <a:cubicBezTo>
                  <a:pt x="518" y="9893"/>
                  <a:pt x="518" y="9893"/>
                  <a:pt x="518" y="9893"/>
                </a:cubicBezTo>
                <a:cubicBezTo>
                  <a:pt x="2240" y="9893"/>
                  <a:pt x="2240" y="9893"/>
                  <a:pt x="2240" y="9893"/>
                </a:cubicBezTo>
                <a:cubicBezTo>
                  <a:pt x="2255" y="9893"/>
                  <a:pt x="2267" y="9881"/>
                  <a:pt x="2267" y="9867"/>
                </a:cubicBezTo>
                <a:cubicBezTo>
                  <a:pt x="2267" y="8800"/>
                  <a:pt x="2267" y="8800"/>
                  <a:pt x="2267" y="8800"/>
                </a:cubicBezTo>
                <a:cubicBezTo>
                  <a:pt x="2267" y="8793"/>
                  <a:pt x="2264" y="8786"/>
                  <a:pt x="2259" y="8781"/>
                </a:cubicBezTo>
                <a:cubicBezTo>
                  <a:pt x="1467" y="7989"/>
                  <a:pt x="1467" y="7989"/>
                  <a:pt x="1467" y="7989"/>
                </a:cubicBezTo>
                <a:cubicBezTo>
                  <a:pt x="1467" y="7893"/>
                  <a:pt x="1467" y="7893"/>
                  <a:pt x="1467" y="7893"/>
                </a:cubicBezTo>
                <a:cubicBezTo>
                  <a:pt x="2107" y="7893"/>
                  <a:pt x="2107" y="7893"/>
                  <a:pt x="2107" y="7893"/>
                </a:cubicBezTo>
                <a:cubicBezTo>
                  <a:pt x="2114" y="7893"/>
                  <a:pt x="2121" y="7891"/>
                  <a:pt x="2126" y="7886"/>
                </a:cubicBezTo>
                <a:cubicBezTo>
                  <a:pt x="2259" y="7752"/>
                  <a:pt x="2259" y="7752"/>
                  <a:pt x="2259" y="7752"/>
                </a:cubicBezTo>
                <a:cubicBezTo>
                  <a:pt x="2264" y="7747"/>
                  <a:pt x="2267" y="7740"/>
                  <a:pt x="2267" y="7733"/>
                </a:cubicBezTo>
                <a:cubicBezTo>
                  <a:pt x="2267" y="7493"/>
                  <a:pt x="2267" y="7493"/>
                  <a:pt x="2267" y="7493"/>
                </a:cubicBezTo>
                <a:cubicBezTo>
                  <a:pt x="2774" y="7493"/>
                  <a:pt x="2774" y="7493"/>
                  <a:pt x="2774" y="7493"/>
                </a:cubicBezTo>
                <a:cubicBezTo>
                  <a:pt x="2781" y="7493"/>
                  <a:pt x="2788" y="7491"/>
                  <a:pt x="2793" y="7486"/>
                </a:cubicBezTo>
                <a:cubicBezTo>
                  <a:pt x="3993" y="6286"/>
                  <a:pt x="3993" y="6286"/>
                  <a:pt x="3993" y="6286"/>
                </a:cubicBezTo>
                <a:cubicBezTo>
                  <a:pt x="3998" y="6281"/>
                  <a:pt x="4000" y="6274"/>
                  <a:pt x="4000" y="6267"/>
                </a:cubicBezTo>
                <a:cubicBezTo>
                  <a:pt x="4000" y="6011"/>
                  <a:pt x="4000" y="6011"/>
                  <a:pt x="4000" y="6011"/>
                </a:cubicBezTo>
                <a:cubicBezTo>
                  <a:pt x="4251" y="5760"/>
                  <a:pt x="4251" y="5760"/>
                  <a:pt x="4251" y="5760"/>
                </a:cubicBezTo>
                <a:cubicBezTo>
                  <a:pt x="5040" y="5760"/>
                  <a:pt x="5040" y="5760"/>
                  <a:pt x="5040" y="5760"/>
                </a:cubicBezTo>
                <a:cubicBezTo>
                  <a:pt x="5055" y="5760"/>
                  <a:pt x="5067" y="5748"/>
                  <a:pt x="5067" y="5733"/>
                </a:cubicBezTo>
                <a:cubicBezTo>
                  <a:pt x="5067" y="4933"/>
                  <a:pt x="5067" y="4933"/>
                  <a:pt x="5067" y="4933"/>
                </a:cubicBezTo>
                <a:cubicBezTo>
                  <a:pt x="5067" y="4926"/>
                  <a:pt x="5064" y="4919"/>
                  <a:pt x="5059" y="4914"/>
                </a:cubicBezTo>
                <a:cubicBezTo>
                  <a:pt x="4934" y="4789"/>
                  <a:pt x="4934" y="4789"/>
                  <a:pt x="4934" y="4789"/>
                </a:cubicBezTo>
                <a:cubicBezTo>
                  <a:pt x="4934" y="4144"/>
                  <a:pt x="4934" y="4144"/>
                  <a:pt x="4934" y="4144"/>
                </a:cubicBezTo>
                <a:cubicBezTo>
                  <a:pt x="5185" y="3893"/>
                  <a:pt x="5185" y="3893"/>
                  <a:pt x="5185" y="3893"/>
                </a:cubicBezTo>
                <a:cubicBezTo>
                  <a:pt x="5414" y="3893"/>
                  <a:pt x="5414" y="3893"/>
                  <a:pt x="5414" y="3893"/>
                </a:cubicBezTo>
                <a:cubicBezTo>
                  <a:pt x="5414" y="4533"/>
                  <a:pt x="5414" y="4533"/>
                  <a:pt x="5414" y="4533"/>
                </a:cubicBezTo>
                <a:cubicBezTo>
                  <a:pt x="5414" y="4540"/>
                  <a:pt x="5416" y="4547"/>
                  <a:pt x="5421" y="4552"/>
                </a:cubicBezTo>
                <a:cubicBezTo>
                  <a:pt x="5555" y="4686"/>
                  <a:pt x="5555" y="4686"/>
                  <a:pt x="5555" y="4686"/>
                </a:cubicBezTo>
                <a:cubicBezTo>
                  <a:pt x="5560" y="4691"/>
                  <a:pt x="5567" y="4693"/>
                  <a:pt x="5574" y="4693"/>
                </a:cubicBezTo>
                <a:cubicBezTo>
                  <a:pt x="5947" y="4693"/>
                  <a:pt x="5947" y="4693"/>
                  <a:pt x="5947" y="4693"/>
                </a:cubicBezTo>
                <a:cubicBezTo>
                  <a:pt x="5947" y="5056"/>
                  <a:pt x="5947" y="5056"/>
                  <a:pt x="5947" y="5056"/>
                </a:cubicBezTo>
                <a:cubicBezTo>
                  <a:pt x="5829" y="5173"/>
                  <a:pt x="5829" y="5173"/>
                  <a:pt x="5829" y="5173"/>
                </a:cubicBezTo>
                <a:cubicBezTo>
                  <a:pt x="5718" y="5173"/>
                  <a:pt x="5718" y="5173"/>
                  <a:pt x="5718" y="5173"/>
                </a:cubicBezTo>
                <a:cubicBezTo>
                  <a:pt x="5593" y="5048"/>
                  <a:pt x="5593" y="5048"/>
                  <a:pt x="5593" y="5048"/>
                </a:cubicBezTo>
                <a:cubicBezTo>
                  <a:pt x="5588" y="5043"/>
                  <a:pt x="5581" y="5040"/>
                  <a:pt x="5574" y="5040"/>
                </a:cubicBezTo>
                <a:cubicBezTo>
                  <a:pt x="5307" y="5040"/>
                  <a:pt x="5307" y="5040"/>
                  <a:pt x="5307" y="5040"/>
                </a:cubicBezTo>
                <a:cubicBezTo>
                  <a:pt x="5292" y="5040"/>
                  <a:pt x="5280" y="5052"/>
                  <a:pt x="5280" y="5067"/>
                </a:cubicBezTo>
                <a:cubicBezTo>
                  <a:pt x="5280" y="5200"/>
                  <a:pt x="5280" y="5200"/>
                  <a:pt x="5280" y="5200"/>
                </a:cubicBezTo>
                <a:cubicBezTo>
                  <a:pt x="5280" y="5207"/>
                  <a:pt x="5283" y="5214"/>
                  <a:pt x="5288" y="5219"/>
                </a:cubicBezTo>
                <a:cubicBezTo>
                  <a:pt x="5688" y="5619"/>
                  <a:pt x="5688" y="5619"/>
                  <a:pt x="5688" y="5619"/>
                </a:cubicBezTo>
                <a:cubicBezTo>
                  <a:pt x="5693" y="5624"/>
                  <a:pt x="5700" y="5627"/>
                  <a:pt x="5707" y="5627"/>
                </a:cubicBezTo>
                <a:cubicBezTo>
                  <a:pt x="5840" y="5627"/>
                  <a:pt x="5840" y="5627"/>
                  <a:pt x="5840" y="5627"/>
                </a:cubicBezTo>
                <a:cubicBezTo>
                  <a:pt x="5847" y="5627"/>
                  <a:pt x="5854" y="5624"/>
                  <a:pt x="5859" y="5619"/>
                </a:cubicBezTo>
                <a:cubicBezTo>
                  <a:pt x="6118" y="5360"/>
                  <a:pt x="6118" y="5360"/>
                  <a:pt x="6118" y="5360"/>
                </a:cubicBezTo>
                <a:cubicBezTo>
                  <a:pt x="6229" y="5360"/>
                  <a:pt x="6229" y="5360"/>
                  <a:pt x="6229" y="5360"/>
                </a:cubicBezTo>
                <a:cubicBezTo>
                  <a:pt x="6488" y="5619"/>
                  <a:pt x="6488" y="5619"/>
                  <a:pt x="6488" y="5619"/>
                </a:cubicBezTo>
                <a:cubicBezTo>
                  <a:pt x="6493" y="5624"/>
                  <a:pt x="6500" y="5627"/>
                  <a:pt x="6507" y="5627"/>
                </a:cubicBezTo>
                <a:cubicBezTo>
                  <a:pt x="6774" y="5627"/>
                  <a:pt x="6774" y="5627"/>
                  <a:pt x="6774" y="5627"/>
                </a:cubicBezTo>
                <a:cubicBezTo>
                  <a:pt x="6781" y="5627"/>
                  <a:pt x="6788" y="5624"/>
                  <a:pt x="6793" y="5619"/>
                </a:cubicBezTo>
                <a:cubicBezTo>
                  <a:pt x="7185" y="5227"/>
                  <a:pt x="7185" y="5227"/>
                  <a:pt x="7185" y="5227"/>
                </a:cubicBezTo>
                <a:cubicBezTo>
                  <a:pt x="7563" y="5227"/>
                  <a:pt x="7563" y="5227"/>
                  <a:pt x="7563" y="5227"/>
                </a:cubicBezTo>
                <a:cubicBezTo>
                  <a:pt x="7688" y="5352"/>
                  <a:pt x="7688" y="5352"/>
                  <a:pt x="7688" y="5352"/>
                </a:cubicBezTo>
                <a:cubicBezTo>
                  <a:pt x="7693" y="5357"/>
                  <a:pt x="7700" y="5360"/>
                  <a:pt x="7707" y="5360"/>
                </a:cubicBezTo>
                <a:cubicBezTo>
                  <a:pt x="8107" y="5360"/>
                  <a:pt x="8107" y="5360"/>
                  <a:pt x="8107" y="5360"/>
                </a:cubicBezTo>
                <a:cubicBezTo>
                  <a:pt x="8122" y="5360"/>
                  <a:pt x="8134" y="5348"/>
                  <a:pt x="8134" y="5333"/>
                </a:cubicBezTo>
                <a:cubicBezTo>
                  <a:pt x="8134" y="5211"/>
                  <a:pt x="8134" y="5211"/>
                  <a:pt x="8134" y="5211"/>
                </a:cubicBezTo>
                <a:cubicBezTo>
                  <a:pt x="8251" y="5093"/>
                  <a:pt x="8251" y="5093"/>
                  <a:pt x="8251" y="5093"/>
                </a:cubicBezTo>
                <a:cubicBezTo>
                  <a:pt x="8374" y="5093"/>
                  <a:pt x="8374" y="5093"/>
                  <a:pt x="8374" y="5093"/>
                </a:cubicBezTo>
                <a:cubicBezTo>
                  <a:pt x="8388" y="5093"/>
                  <a:pt x="8400" y="5081"/>
                  <a:pt x="8400" y="5067"/>
                </a:cubicBezTo>
                <a:cubicBezTo>
                  <a:pt x="8400" y="4011"/>
                  <a:pt x="8400" y="4011"/>
                  <a:pt x="8400" y="4011"/>
                </a:cubicBezTo>
                <a:cubicBezTo>
                  <a:pt x="8651" y="3760"/>
                  <a:pt x="8651" y="3760"/>
                  <a:pt x="8651" y="3760"/>
                </a:cubicBezTo>
                <a:cubicBezTo>
                  <a:pt x="8763" y="3760"/>
                  <a:pt x="8763" y="3760"/>
                  <a:pt x="8763" y="3760"/>
                </a:cubicBezTo>
                <a:cubicBezTo>
                  <a:pt x="9155" y="4152"/>
                  <a:pt x="9155" y="4152"/>
                  <a:pt x="9155" y="4152"/>
                </a:cubicBezTo>
                <a:cubicBezTo>
                  <a:pt x="9165" y="4163"/>
                  <a:pt x="9182" y="4163"/>
                  <a:pt x="9193" y="4152"/>
                </a:cubicBezTo>
                <a:cubicBezTo>
                  <a:pt x="9326" y="4019"/>
                  <a:pt x="9326" y="4019"/>
                  <a:pt x="9326" y="4019"/>
                </a:cubicBezTo>
                <a:cubicBezTo>
                  <a:pt x="9331" y="4014"/>
                  <a:pt x="9334" y="4007"/>
                  <a:pt x="9334" y="4000"/>
                </a:cubicBezTo>
                <a:cubicBezTo>
                  <a:pt x="9334" y="3600"/>
                  <a:pt x="9334" y="3600"/>
                  <a:pt x="9334" y="3600"/>
                </a:cubicBezTo>
                <a:cubicBezTo>
                  <a:pt x="9334" y="3593"/>
                  <a:pt x="9331" y="3586"/>
                  <a:pt x="9326" y="3581"/>
                </a:cubicBezTo>
                <a:cubicBezTo>
                  <a:pt x="9067" y="3322"/>
                  <a:pt x="9067" y="3322"/>
                  <a:pt x="9067" y="3322"/>
                </a:cubicBezTo>
                <a:cubicBezTo>
                  <a:pt x="9067" y="3078"/>
                  <a:pt x="9067" y="3078"/>
                  <a:pt x="9067" y="3078"/>
                </a:cubicBezTo>
                <a:cubicBezTo>
                  <a:pt x="9318" y="2827"/>
                  <a:pt x="9318" y="2827"/>
                  <a:pt x="9318" y="2827"/>
                </a:cubicBezTo>
                <a:cubicBezTo>
                  <a:pt x="10240" y="2827"/>
                  <a:pt x="10240" y="2827"/>
                  <a:pt x="10240" y="2827"/>
                </a:cubicBezTo>
                <a:cubicBezTo>
                  <a:pt x="10247" y="2827"/>
                  <a:pt x="10254" y="2824"/>
                  <a:pt x="10259" y="2819"/>
                </a:cubicBezTo>
                <a:cubicBezTo>
                  <a:pt x="10526" y="2552"/>
                  <a:pt x="10526" y="2552"/>
                  <a:pt x="10526" y="2552"/>
                </a:cubicBezTo>
                <a:cubicBezTo>
                  <a:pt x="10531" y="2547"/>
                  <a:pt x="10534" y="2540"/>
                  <a:pt x="10534" y="2533"/>
                </a:cubicBezTo>
                <a:cubicBezTo>
                  <a:pt x="10534" y="2267"/>
                  <a:pt x="10534" y="2267"/>
                  <a:pt x="10534" y="2267"/>
                </a:cubicBezTo>
                <a:cubicBezTo>
                  <a:pt x="10534" y="2252"/>
                  <a:pt x="10522" y="2240"/>
                  <a:pt x="10507" y="2240"/>
                </a:cubicBezTo>
                <a:cubicBezTo>
                  <a:pt x="9574" y="2240"/>
                  <a:pt x="9574" y="2240"/>
                  <a:pt x="9574" y="2240"/>
                </a:cubicBezTo>
                <a:cubicBezTo>
                  <a:pt x="9567" y="2240"/>
                  <a:pt x="9560" y="2243"/>
                  <a:pt x="9555" y="2248"/>
                </a:cubicBezTo>
                <a:cubicBezTo>
                  <a:pt x="9296" y="2507"/>
                  <a:pt x="9296" y="2507"/>
                  <a:pt x="9296" y="2507"/>
                </a:cubicBezTo>
                <a:cubicBezTo>
                  <a:pt x="8785" y="2507"/>
                  <a:pt x="8785" y="2507"/>
                  <a:pt x="8785" y="2507"/>
                </a:cubicBezTo>
                <a:cubicBezTo>
                  <a:pt x="8534" y="2256"/>
                  <a:pt x="8534" y="2256"/>
                  <a:pt x="8534" y="2256"/>
                </a:cubicBezTo>
                <a:cubicBezTo>
                  <a:pt x="8534" y="678"/>
                  <a:pt x="8534" y="678"/>
                  <a:pt x="8534" y="678"/>
                </a:cubicBezTo>
                <a:cubicBezTo>
                  <a:pt x="9211" y="0"/>
                  <a:pt x="9211" y="0"/>
                  <a:pt x="9211" y="0"/>
                </a:cubicBezTo>
                <a:cubicBezTo>
                  <a:pt x="14374" y="0"/>
                  <a:pt x="14374" y="0"/>
                  <a:pt x="14374" y="0"/>
                </a:cubicBezTo>
                <a:cubicBezTo>
                  <a:pt x="14374" y="13600"/>
                  <a:pt x="14374" y="13600"/>
                  <a:pt x="14374" y="13600"/>
                </a:cubicBezTo>
                <a:lnTo>
                  <a:pt x="12400" y="13600"/>
                </a:lnTo>
                <a:close/>
                <a:moveTo>
                  <a:pt x="7288" y="1181"/>
                </a:moveTo>
                <a:cubicBezTo>
                  <a:pt x="8469" y="0"/>
                  <a:pt x="8469" y="0"/>
                  <a:pt x="8469" y="0"/>
                </a:cubicBezTo>
                <a:cubicBezTo>
                  <a:pt x="5478" y="0"/>
                  <a:pt x="5478" y="0"/>
                  <a:pt x="5478" y="0"/>
                </a:cubicBezTo>
                <a:cubicBezTo>
                  <a:pt x="4134" y="1344"/>
                  <a:pt x="4134" y="1344"/>
                  <a:pt x="4134" y="1344"/>
                </a:cubicBezTo>
                <a:cubicBezTo>
                  <a:pt x="4134" y="3189"/>
                  <a:pt x="4134" y="3189"/>
                  <a:pt x="4134" y="3189"/>
                </a:cubicBezTo>
                <a:cubicBezTo>
                  <a:pt x="4518" y="3573"/>
                  <a:pt x="4518" y="3573"/>
                  <a:pt x="4518" y="3573"/>
                </a:cubicBezTo>
                <a:cubicBezTo>
                  <a:pt x="4763" y="3573"/>
                  <a:pt x="4763" y="3573"/>
                  <a:pt x="4763" y="3573"/>
                </a:cubicBezTo>
                <a:cubicBezTo>
                  <a:pt x="5288" y="3048"/>
                  <a:pt x="5288" y="3048"/>
                  <a:pt x="5288" y="3048"/>
                </a:cubicBezTo>
                <a:cubicBezTo>
                  <a:pt x="5293" y="3043"/>
                  <a:pt x="5300" y="3040"/>
                  <a:pt x="5307" y="3040"/>
                </a:cubicBezTo>
                <a:cubicBezTo>
                  <a:pt x="5707" y="3040"/>
                  <a:pt x="5707" y="3040"/>
                  <a:pt x="5707" y="3040"/>
                </a:cubicBezTo>
                <a:cubicBezTo>
                  <a:pt x="5722" y="3040"/>
                  <a:pt x="5734" y="3052"/>
                  <a:pt x="5734" y="3067"/>
                </a:cubicBezTo>
                <a:cubicBezTo>
                  <a:pt x="5734" y="3722"/>
                  <a:pt x="5734" y="3722"/>
                  <a:pt x="5734" y="3722"/>
                </a:cubicBezTo>
                <a:cubicBezTo>
                  <a:pt x="6126" y="4114"/>
                  <a:pt x="6126" y="4114"/>
                  <a:pt x="6126" y="4114"/>
                </a:cubicBezTo>
                <a:cubicBezTo>
                  <a:pt x="6131" y="4119"/>
                  <a:pt x="6134" y="4126"/>
                  <a:pt x="6134" y="4133"/>
                </a:cubicBezTo>
                <a:cubicBezTo>
                  <a:pt x="6134" y="4640"/>
                  <a:pt x="6134" y="4640"/>
                  <a:pt x="6134" y="4640"/>
                </a:cubicBezTo>
                <a:cubicBezTo>
                  <a:pt x="6629" y="4640"/>
                  <a:pt x="6629" y="4640"/>
                  <a:pt x="6629" y="4640"/>
                </a:cubicBezTo>
                <a:cubicBezTo>
                  <a:pt x="7147" y="4122"/>
                  <a:pt x="7147" y="4122"/>
                  <a:pt x="7147" y="4122"/>
                </a:cubicBezTo>
                <a:cubicBezTo>
                  <a:pt x="7147" y="3333"/>
                  <a:pt x="7147" y="3333"/>
                  <a:pt x="7147" y="3333"/>
                </a:cubicBezTo>
                <a:cubicBezTo>
                  <a:pt x="7147" y="3326"/>
                  <a:pt x="7150" y="3319"/>
                  <a:pt x="7155" y="3314"/>
                </a:cubicBezTo>
                <a:cubicBezTo>
                  <a:pt x="7680" y="2789"/>
                  <a:pt x="7680" y="2789"/>
                  <a:pt x="7680" y="2789"/>
                </a:cubicBezTo>
                <a:cubicBezTo>
                  <a:pt x="7680" y="2411"/>
                  <a:pt x="7680" y="2411"/>
                  <a:pt x="7680" y="2411"/>
                </a:cubicBezTo>
                <a:cubicBezTo>
                  <a:pt x="7288" y="2019"/>
                  <a:pt x="7288" y="2019"/>
                  <a:pt x="7288" y="2019"/>
                </a:cubicBezTo>
                <a:cubicBezTo>
                  <a:pt x="7283" y="2014"/>
                  <a:pt x="7280" y="2007"/>
                  <a:pt x="7280" y="2000"/>
                </a:cubicBezTo>
                <a:cubicBezTo>
                  <a:pt x="7280" y="1200"/>
                  <a:pt x="7280" y="1200"/>
                  <a:pt x="7280" y="1200"/>
                </a:cubicBezTo>
                <a:cubicBezTo>
                  <a:pt x="7280" y="1193"/>
                  <a:pt x="7283" y="1186"/>
                  <a:pt x="7288" y="1181"/>
                </a:cubicBezTo>
                <a:close/>
                <a:moveTo>
                  <a:pt x="12621" y="10819"/>
                </a:moveTo>
                <a:cubicBezTo>
                  <a:pt x="12626" y="10824"/>
                  <a:pt x="12633" y="10827"/>
                  <a:pt x="12640" y="10827"/>
                </a:cubicBezTo>
                <a:cubicBezTo>
                  <a:pt x="13707" y="10827"/>
                  <a:pt x="13707" y="10827"/>
                  <a:pt x="13707" y="10827"/>
                </a:cubicBezTo>
                <a:cubicBezTo>
                  <a:pt x="13714" y="10827"/>
                  <a:pt x="13721" y="10824"/>
                  <a:pt x="13726" y="10819"/>
                </a:cubicBezTo>
                <a:cubicBezTo>
                  <a:pt x="13993" y="10552"/>
                  <a:pt x="13993" y="10552"/>
                  <a:pt x="13993" y="10552"/>
                </a:cubicBezTo>
                <a:cubicBezTo>
                  <a:pt x="13998" y="10547"/>
                  <a:pt x="14000" y="10540"/>
                  <a:pt x="14000" y="10533"/>
                </a:cubicBezTo>
                <a:cubicBezTo>
                  <a:pt x="14000" y="10267"/>
                  <a:pt x="14000" y="10267"/>
                  <a:pt x="14000" y="10267"/>
                </a:cubicBezTo>
                <a:cubicBezTo>
                  <a:pt x="14000" y="10260"/>
                  <a:pt x="13998" y="10253"/>
                  <a:pt x="13993" y="10248"/>
                </a:cubicBezTo>
                <a:cubicBezTo>
                  <a:pt x="12934" y="9189"/>
                  <a:pt x="12934" y="9189"/>
                  <a:pt x="12934" y="9189"/>
                </a:cubicBezTo>
                <a:cubicBezTo>
                  <a:pt x="12934" y="8667"/>
                  <a:pt x="12934" y="8667"/>
                  <a:pt x="12934" y="8667"/>
                </a:cubicBezTo>
                <a:cubicBezTo>
                  <a:pt x="12934" y="8652"/>
                  <a:pt x="12922" y="8640"/>
                  <a:pt x="12907" y="8640"/>
                </a:cubicBezTo>
                <a:cubicBezTo>
                  <a:pt x="12374" y="8640"/>
                  <a:pt x="12374" y="8640"/>
                  <a:pt x="12374" y="8640"/>
                </a:cubicBezTo>
                <a:cubicBezTo>
                  <a:pt x="12367" y="8640"/>
                  <a:pt x="12360" y="8643"/>
                  <a:pt x="12355" y="8648"/>
                </a:cubicBezTo>
                <a:cubicBezTo>
                  <a:pt x="12088" y="8914"/>
                  <a:pt x="12088" y="8914"/>
                  <a:pt x="12088" y="8914"/>
                </a:cubicBezTo>
                <a:cubicBezTo>
                  <a:pt x="12083" y="8919"/>
                  <a:pt x="12080" y="8926"/>
                  <a:pt x="12080" y="8933"/>
                </a:cubicBezTo>
                <a:cubicBezTo>
                  <a:pt x="12080" y="9067"/>
                  <a:pt x="12080" y="9067"/>
                  <a:pt x="12080" y="9067"/>
                </a:cubicBezTo>
                <a:cubicBezTo>
                  <a:pt x="12080" y="9074"/>
                  <a:pt x="12083" y="9081"/>
                  <a:pt x="12088" y="9086"/>
                </a:cubicBezTo>
                <a:cubicBezTo>
                  <a:pt x="12214" y="9211"/>
                  <a:pt x="12214" y="9211"/>
                  <a:pt x="12214" y="9211"/>
                </a:cubicBezTo>
                <a:cubicBezTo>
                  <a:pt x="12214" y="9322"/>
                  <a:pt x="12214" y="9322"/>
                  <a:pt x="12214" y="9322"/>
                </a:cubicBezTo>
                <a:cubicBezTo>
                  <a:pt x="12096" y="9440"/>
                  <a:pt x="12096" y="9440"/>
                  <a:pt x="12096" y="9440"/>
                </a:cubicBezTo>
                <a:cubicBezTo>
                  <a:pt x="11851" y="9440"/>
                  <a:pt x="11851" y="9440"/>
                  <a:pt x="11851" y="9440"/>
                </a:cubicBezTo>
                <a:cubicBezTo>
                  <a:pt x="11600" y="9189"/>
                  <a:pt x="11600" y="9189"/>
                  <a:pt x="11600" y="9189"/>
                </a:cubicBezTo>
                <a:cubicBezTo>
                  <a:pt x="11600" y="8800"/>
                  <a:pt x="11600" y="8800"/>
                  <a:pt x="11600" y="8800"/>
                </a:cubicBezTo>
                <a:cubicBezTo>
                  <a:pt x="11600" y="8793"/>
                  <a:pt x="11598" y="8786"/>
                  <a:pt x="11593" y="8781"/>
                </a:cubicBezTo>
                <a:cubicBezTo>
                  <a:pt x="11459" y="8648"/>
                  <a:pt x="11459" y="8648"/>
                  <a:pt x="11459" y="8648"/>
                </a:cubicBezTo>
                <a:cubicBezTo>
                  <a:pt x="11454" y="8643"/>
                  <a:pt x="11447" y="8640"/>
                  <a:pt x="11440" y="8640"/>
                </a:cubicBezTo>
                <a:cubicBezTo>
                  <a:pt x="11307" y="8640"/>
                  <a:pt x="11307" y="8640"/>
                  <a:pt x="11307" y="8640"/>
                </a:cubicBezTo>
                <a:cubicBezTo>
                  <a:pt x="11300" y="8640"/>
                  <a:pt x="11293" y="8643"/>
                  <a:pt x="11288" y="8648"/>
                </a:cubicBezTo>
                <a:cubicBezTo>
                  <a:pt x="10221" y="9714"/>
                  <a:pt x="10221" y="9714"/>
                  <a:pt x="10221" y="9714"/>
                </a:cubicBezTo>
                <a:cubicBezTo>
                  <a:pt x="10216" y="9719"/>
                  <a:pt x="10214" y="9726"/>
                  <a:pt x="10214" y="9733"/>
                </a:cubicBezTo>
                <a:cubicBezTo>
                  <a:pt x="10214" y="10400"/>
                  <a:pt x="10214" y="10400"/>
                  <a:pt x="10214" y="10400"/>
                </a:cubicBezTo>
                <a:cubicBezTo>
                  <a:pt x="10214" y="10407"/>
                  <a:pt x="10216" y="10414"/>
                  <a:pt x="10221" y="10419"/>
                </a:cubicBezTo>
                <a:cubicBezTo>
                  <a:pt x="10621" y="10819"/>
                  <a:pt x="10621" y="10819"/>
                  <a:pt x="10621" y="10819"/>
                </a:cubicBezTo>
                <a:cubicBezTo>
                  <a:pt x="10626" y="10824"/>
                  <a:pt x="10633" y="10827"/>
                  <a:pt x="10640" y="10827"/>
                </a:cubicBezTo>
                <a:cubicBezTo>
                  <a:pt x="11307" y="10827"/>
                  <a:pt x="11307" y="10827"/>
                  <a:pt x="11307" y="10827"/>
                </a:cubicBezTo>
                <a:cubicBezTo>
                  <a:pt x="11314" y="10827"/>
                  <a:pt x="11321" y="10824"/>
                  <a:pt x="11326" y="10819"/>
                </a:cubicBezTo>
                <a:cubicBezTo>
                  <a:pt x="11585" y="10560"/>
                  <a:pt x="11585" y="10560"/>
                  <a:pt x="11585" y="10560"/>
                </a:cubicBezTo>
                <a:cubicBezTo>
                  <a:pt x="12363" y="10560"/>
                  <a:pt x="12363" y="10560"/>
                  <a:pt x="12363" y="10560"/>
                </a:cubicBezTo>
                <a:lnTo>
                  <a:pt x="12621" y="10819"/>
                </a:lnTo>
                <a:close/>
                <a:moveTo>
                  <a:pt x="11814" y="12789"/>
                </a:moveTo>
                <a:cubicBezTo>
                  <a:pt x="11814" y="12693"/>
                  <a:pt x="11814" y="12693"/>
                  <a:pt x="11814" y="12693"/>
                </a:cubicBezTo>
                <a:cubicBezTo>
                  <a:pt x="11585" y="12693"/>
                  <a:pt x="11585" y="12693"/>
                  <a:pt x="11585" y="12693"/>
                </a:cubicBezTo>
                <a:cubicBezTo>
                  <a:pt x="11467" y="12811"/>
                  <a:pt x="11467" y="12811"/>
                  <a:pt x="11467" y="12811"/>
                </a:cubicBezTo>
                <a:cubicBezTo>
                  <a:pt x="11467" y="12907"/>
                  <a:pt x="11467" y="12907"/>
                  <a:pt x="11467" y="12907"/>
                </a:cubicBezTo>
                <a:cubicBezTo>
                  <a:pt x="11696" y="12907"/>
                  <a:pt x="11696" y="12907"/>
                  <a:pt x="11696" y="12907"/>
                </a:cubicBezTo>
                <a:lnTo>
                  <a:pt x="11814" y="12789"/>
                </a:lnTo>
                <a:close/>
                <a:moveTo>
                  <a:pt x="5280" y="11189"/>
                </a:moveTo>
                <a:cubicBezTo>
                  <a:pt x="5280" y="10693"/>
                  <a:pt x="5280" y="10693"/>
                  <a:pt x="5280" y="10693"/>
                </a:cubicBezTo>
                <a:cubicBezTo>
                  <a:pt x="5051" y="10693"/>
                  <a:pt x="5051" y="10693"/>
                  <a:pt x="5051" y="10693"/>
                </a:cubicBezTo>
                <a:cubicBezTo>
                  <a:pt x="4934" y="10811"/>
                  <a:pt x="4934" y="10811"/>
                  <a:pt x="4934" y="10811"/>
                </a:cubicBezTo>
                <a:cubicBezTo>
                  <a:pt x="4934" y="11307"/>
                  <a:pt x="4934" y="11307"/>
                  <a:pt x="4934" y="11307"/>
                </a:cubicBezTo>
                <a:cubicBezTo>
                  <a:pt x="5163" y="11307"/>
                  <a:pt x="5163" y="11307"/>
                  <a:pt x="5163" y="11307"/>
                </a:cubicBezTo>
                <a:lnTo>
                  <a:pt x="5280" y="11189"/>
                </a:lnTo>
                <a:close/>
                <a:moveTo>
                  <a:pt x="6747" y="12240"/>
                </a:moveTo>
                <a:cubicBezTo>
                  <a:pt x="6747" y="11893"/>
                  <a:pt x="6747" y="11893"/>
                  <a:pt x="6747" y="11893"/>
                </a:cubicBezTo>
                <a:cubicBezTo>
                  <a:pt x="6305" y="11893"/>
                  <a:pt x="6305" y="11893"/>
                  <a:pt x="6305" y="11893"/>
                </a:cubicBezTo>
                <a:cubicBezTo>
                  <a:pt x="6651" y="12240"/>
                  <a:pt x="6651" y="12240"/>
                  <a:pt x="6651" y="12240"/>
                </a:cubicBezTo>
                <a:lnTo>
                  <a:pt x="6747" y="12240"/>
                </a:lnTo>
                <a:close/>
                <a:moveTo>
                  <a:pt x="5185" y="10027"/>
                </a:moveTo>
                <a:cubicBezTo>
                  <a:pt x="5067" y="10144"/>
                  <a:pt x="5067" y="10144"/>
                  <a:pt x="5067" y="10144"/>
                </a:cubicBezTo>
                <a:cubicBezTo>
                  <a:pt x="5067" y="10507"/>
                  <a:pt x="5067" y="10507"/>
                  <a:pt x="5067" y="10507"/>
                </a:cubicBezTo>
                <a:cubicBezTo>
                  <a:pt x="5280" y="10507"/>
                  <a:pt x="5280" y="10507"/>
                  <a:pt x="5280" y="10507"/>
                </a:cubicBezTo>
                <a:cubicBezTo>
                  <a:pt x="5280" y="10027"/>
                  <a:pt x="5280" y="10027"/>
                  <a:pt x="5280" y="10027"/>
                </a:cubicBezTo>
                <a:lnTo>
                  <a:pt x="5185" y="10027"/>
                </a:lnTo>
                <a:close/>
                <a:moveTo>
                  <a:pt x="518" y="4960"/>
                </a:moveTo>
                <a:cubicBezTo>
                  <a:pt x="0" y="5478"/>
                  <a:pt x="0" y="5478"/>
                  <a:pt x="0" y="5478"/>
                </a:cubicBezTo>
                <a:cubicBezTo>
                  <a:pt x="0" y="6507"/>
                  <a:pt x="0" y="6507"/>
                  <a:pt x="0" y="6507"/>
                </a:cubicBezTo>
                <a:cubicBezTo>
                  <a:pt x="496" y="6507"/>
                  <a:pt x="496" y="6507"/>
                  <a:pt x="496" y="6507"/>
                </a:cubicBezTo>
                <a:cubicBezTo>
                  <a:pt x="880" y="6122"/>
                  <a:pt x="880" y="6122"/>
                  <a:pt x="880" y="6122"/>
                </a:cubicBezTo>
                <a:cubicBezTo>
                  <a:pt x="880" y="5467"/>
                  <a:pt x="880" y="5467"/>
                  <a:pt x="880" y="5467"/>
                </a:cubicBezTo>
                <a:cubicBezTo>
                  <a:pt x="880" y="5452"/>
                  <a:pt x="892" y="5440"/>
                  <a:pt x="907" y="5440"/>
                </a:cubicBezTo>
                <a:cubicBezTo>
                  <a:pt x="1029" y="5440"/>
                  <a:pt x="1029" y="5440"/>
                  <a:pt x="1029" y="5440"/>
                </a:cubicBezTo>
                <a:cubicBezTo>
                  <a:pt x="1147" y="5322"/>
                  <a:pt x="1147" y="5322"/>
                  <a:pt x="1147" y="5322"/>
                </a:cubicBezTo>
                <a:cubicBezTo>
                  <a:pt x="1147" y="5211"/>
                  <a:pt x="1147" y="5211"/>
                  <a:pt x="1147" y="5211"/>
                </a:cubicBezTo>
                <a:cubicBezTo>
                  <a:pt x="896" y="4960"/>
                  <a:pt x="896" y="4960"/>
                  <a:pt x="896" y="4960"/>
                </a:cubicBezTo>
                <a:lnTo>
                  <a:pt x="518" y="4960"/>
                </a:lnTo>
                <a:close/>
                <a:moveTo>
                  <a:pt x="1318" y="3227"/>
                </a:moveTo>
                <a:cubicBezTo>
                  <a:pt x="1200" y="3344"/>
                  <a:pt x="1200" y="3344"/>
                  <a:pt x="1200" y="3344"/>
                </a:cubicBezTo>
                <a:cubicBezTo>
                  <a:pt x="1200" y="3600"/>
                  <a:pt x="1200" y="3600"/>
                  <a:pt x="1200" y="3600"/>
                </a:cubicBezTo>
                <a:cubicBezTo>
                  <a:pt x="1200" y="3607"/>
                  <a:pt x="1198" y="3614"/>
                  <a:pt x="1193" y="3619"/>
                </a:cubicBezTo>
                <a:cubicBezTo>
                  <a:pt x="934" y="3878"/>
                  <a:pt x="934" y="3878"/>
                  <a:pt x="934" y="3878"/>
                </a:cubicBezTo>
                <a:cubicBezTo>
                  <a:pt x="934" y="4256"/>
                  <a:pt x="934" y="4256"/>
                  <a:pt x="934" y="4256"/>
                </a:cubicBezTo>
                <a:cubicBezTo>
                  <a:pt x="1459" y="4795"/>
                  <a:pt x="1459" y="4795"/>
                  <a:pt x="1459" y="4795"/>
                </a:cubicBezTo>
                <a:cubicBezTo>
                  <a:pt x="1464" y="4800"/>
                  <a:pt x="1467" y="4806"/>
                  <a:pt x="1467" y="4813"/>
                </a:cubicBezTo>
                <a:cubicBezTo>
                  <a:pt x="1467" y="5189"/>
                  <a:pt x="1467" y="5189"/>
                  <a:pt x="1467" y="5189"/>
                </a:cubicBezTo>
                <a:cubicBezTo>
                  <a:pt x="1859" y="5581"/>
                  <a:pt x="1859" y="5581"/>
                  <a:pt x="1859" y="5581"/>
                </a:cubicBezTo>
                <a:cubicBezTo>
                  <a:pt x="1870" y="5592"/>
                  <a:pt x="1870" y="5608"/>
                  <a:pt x="1859" y="5619"/>
                </a:cubicBezTo>
                <a:cubicBezTo>
                  <a:pt x="1467" y="6011"/>
                  <a:pt x="1467" y="6011"/>
                  <a:pt x="1467" y="6011"/>
                </a:cubicBezTo>
                <a:cubicBezTo>
                  <a:pt x="1467" y="6800"/>
                  <a:pt x="1467" y="6800"/>
                  <a:pt x="1467" y="6800"/>
                </a:cubicBezTo>
                <a:cubicBezTo>
                  <a:pt x="1467" y="6807"/>
                  <a:pt x="1464" y="6814"/>
                  <a:pt x="1459" y="6819"/>
                </a:cubicBezTo>
                <a:cubicBezTo>
                  <a:pt x="1105" y="7173"/>
                  <a:pt x="1105" y="7173"/>
                  <a:pt x="1105" y="7173"/>
                </a:cubicBezTo>
                <a:cubicBezTo>
                  <a:pt x="1563" y="7173"/>
                  <a:pt x="1563" y="7173"/>
                  <a:pt x="1563" y="7173"/>
                </a:cubicBezTo>
                <a:cubicBezTo>
                  <a:pt x="1821" y="6914"/>
                  <a:pt x="1821" y="6914"/>
                  <a:pt x="1821" y="6914"/>
                </a:cubicBezTo>
                <a:cubicBezTo>
                  <a:pt x="1826" y="6909"/>
                  <a:pt x="1833" y="6907"/>
                  <a:pt x="1840" y="6907"/>
                </a:cubicBezTo>
                <a:cubicBezTo>
                  <a:pt x="2763" y="6907"/>
                  <a:pt x="2763" y="6907"/>
                  <a:pt x="2763" y="6907"/>
                </a:cubicBezTo>
                <a:cubicBezTo>
                  <a:pt x="3014" y="6656"/>
                  <a:pt x="3014" y="6656"/>
                  <a:pt x="3014" y="6656"/>
                </a:cubicBezTo>
                <a:cubicBezTo>
                  <a:pt x="3014" y="6144"/>
                  <a:pt x="3014" y="6144"/>
                  <a:pt x="3014" y="6144"/>
                </a:cubicBezTo>
                <a:cubicBezTo>
                  <a:pt x="2621" y="5752"/>
                  <a:pt x="2621" y="5752"/>
                  <a:pt x="2621" y="5752"/>
                </a:cubicBezTo>
                <a:cubicBezTo>
                  <a:pt x="2616" y="5747"/>
                  <a:pt x="2614" y="5740"/>
                  <a:pt x="2614" y="5733"/>
                </a:cubicBezTo>
                <a:cubicBezTo>
                  <a:pt x="2614" y="5344"/>
                  <a:pt x="2614" y="5344"/>
                  <a:pt x="2614" y="5344"/>
                </a:cubicBezTo>
                <a:cubicBezTo>
                  <a:pt x="1821" y="4552"/>
                  <a:pt x="1821" y="4552"/>
                  <a:pt x="1821" y="4552"/>
                </a:cubicBezTo>
                <a:cubicBezTo>
                  <a:pt x="1816" y="4547"/>
                  <a:pt x="1814" y="4540"/>
                  <a:pt x="1814" y="4533"/>
                </a:cubicBezTo>
                <a:cubicBezTo>
                  <a:pt x="1814" y="4400"/>
                  <a:pt x="1814" y="4400"/>
                  <a:pt x="1814" y="4400"/>
                </a:cubicBezTo>
                <a:cubicBezTo>
                  <a:pt x="1814" y="4393"/>
                  <a:pt x="1816" y="4386"/>
                  <a:pt x="1821" y="4381"/>
                </a:cubicBezTo>
                <a:cubicBezTo>
                  <a:pt x="2080" y="4122"/>
                  <a:pt x="2080" y="4122"/>
                  <a:pt x="2080" y="4122"/>
                </a:cubicBezTo>
                <a:cubicBezTo>
                  <a:pt x="2080" y="3760"/>
                  <a:pt x="2080" y="3760"/>
                  <a:pt x="2080" y="3760"/>
                </a:cubicBezTo>
                <a:cubicBezTo>
                  <a:pt x="1707" y="3760"/>
                  <a:pt x="1707" y="3760"/>
                  <a:pt x="1707" y="3760"/>
                </a:cubicBezTo>
                <a:cubicBezTo>
                  <a:pt x="1692" y="3760"/>
                  <a:pt x="1680" y="3748"/>
                  <a:pt x="1680" y="3733"/>
                </a:cubicBezTo>
                <a:cubicBezTo>
                  <a:pt x="1680" y="3227"/>
                  <a:pt x="1680" y="3227"/>
                  <a:pt x="1680" y="3227"/>
                </a:cubicBezTo>
                <a:lnTo>
                  <a:pt x="1318" y="3227"/>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21</a:t>
            </a:fld>
            <a:endParaRPr lang="de-DE" dirty="0"/>
          </a:p>
        </p:txBody>
      </p:sp>
      <p:sp>
        <p:nvSpPr>
          <p:cNvPr id="5" name="Rectangle 4"/>
          <p:cNvSpPr/>
          <p:nvPr/>
        </p:nvSpPr>
        <p:spPr>
          <a:xfrm>
            <a:off x="1057027" y="764704"/>
            <a:ext cx="8928992" cy="1569660"/>
          </a:xfrm>
          <a:prstGeom prst="rect">
            <a:avLst/>
          </a:prstGeom>
        </p:spPr>
        <p:txBody>
          <a:bodyPr wrap="square">
            <a:spAutoFit/>
          </a:bodyPr>
          <a:lstStyle/>
          <a:p>
            <a:pPr marL="457200" marR="0" lvl="0" indent="-457200" defTabSz="914400" eaLnBrk="1" fontAlgn="auto" latinLnBrk="0" hangingPunct="1">
              <a:lnSpc>
                <a:spcPct val="150000"/>
              </a:lnSpc>
              <a:spcBef>
                <a:spcPts val="0"/>
              </a:spcBef>
              <a:spcAft>
                <a:spcPts val="0"/>
              </a:spcAft>
              <a:buClrTx/>
              <a:buSzTx/>
              <a:buFont typeface="Wingdings" charset="2"/>
              <a:buNone/>
              <a:tabLst/>
              <a:defRPr/>
            </a:pPr>
            <a:r>
              <a:rPr lang="en-US" sz="3200" b="1" dirty="0" smtClean="0"/>
              <a:t>Consequences for Product Development Teams?</a:t>
            </a:r>
            <a:endParaRPr lang="en-US" sz="3200" b="1" dirty="0"/>
          </a:p>
        </p:txBody>
      </p:sp>
      <p:pic>
        <p:nvPicPr>
          <p:cNvPr id="8"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9"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pic>
        <p:nvPicPr>
          <p:cNvPr id="6" name="Bild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6099" y="6072336"/>
            <a:ext cx="774700" cy="381000"/>
          </a:xfrm>
          <a:prstGeom prst="rect">
            <a:avLst/>
          </a:prstGeom>
        </p:spPr>
      </p:pic>
      <p:sp>
        <p:nvSpPr>
          <p:cNvPr id="10" name="Textplatzhalter 4"/>
          <p:cNvSpPr txBox="1">
            <a:spLocks/>
          </p:cNvSpPr>
          <p:nvPr/>
        </p:nvSpPr>
        <p:spPr>
          <a:xfrm>
            <a:off x="631224" y="2204863"/>
            <a:ext cx="9787606" cy="3384377"/>
          </a:xfrm>
          <a:prstGeom prst="rect">
            <a:avLst/>
          </a:prstGeom>
        </p:spPr>
        <p:txBody>
          <a:bodyPr vert="horz" lIns="0" tIns="0" rIns="0" bIns="0" rtlCol="0">
            <a:noAutofit/>
          </a:bodyPr>
          <a:lstStyle>
            <a:lvl1pPr marL="0" indent="0" algn="l" defTabSz="914400" rtl="0" eaLnBrk="1" latinLnBrk="0" hangingPunct="1">
              <a:lnSpc>
                <a:spcPct val="120000"/>
              </a:lnSpc>
              <a:spcBef>
                <a:spcPts val="0"/>
              </a:spcBef>
              <a:buFont typeface="Arial" pitchFamily="34" charset="0"/>
              <a:buNone/>
              <a:defRPr sz="1500" b="1" kern="12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0" indent="0" algn="l" defTabSz="914400" rtl="0" eaLnBrk="1" latinLnBrk="0" hangingPunct="1">
              <a:lnSpc>
                <a:spcPct val="120000"/>
              </a:lnSpc>
              <a:spcBef>
                <a:spcPts val="0"/>
              </a:spcBef>
              <a:buFont typeface="Arial" pitchFamily="34" charset="0"/>
              <a:buNone/>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342000" indent="-342000" algn="l" defTabSz="914400" rtl="0" eaLnBrk="1" latinLnBrk="0" hangingPunct="1">
              <a:lnSpc>
                <a:spcPct val="120000"/>
              </a:lnSpc>
              <a:spcBef>
                <a:spcPts val="0"/>
              </a:spcBef>
              <a:buClr>
                <a:schemeClr val="accent1"/>
              </a:buClr>
              <a:buSzPct val="135000"/>
              <a:buFont typeface="Verdana" pitchFamily="34" charset="0"/>
              <a:buChar char="●"/>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684000" indent="-342000" algn="l" defTabSz="914400" rtl="0" eaLnBrk="1" latinLnBrk="0" hangingPunct="1">
              <a:lnSpc>
                <a:spcPct val="120000"/>
              </a:lnSpc>
              <a:spcBef>
                <a:spcPts val="0"/>
              </a:spcBef>
              <a:buSzPct val="100000"/>
              <a:buFontTx/>
              <a:buBlip>
                <a:blip r:embed="rId5"/>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342000" indent="-342000" algn="l" defTabSz="914400" rtl="0" eaLnBrk="1" latinLnBrk="0" hangingPunct="1">
              <a:lnSpc>
                <a:spcPct val="120000"/>
              </a:lnSpc>
              <a:spcBef>
                <a:spcPts val="0"/>
              </a:spcBef>
              <a:buSzPct val="115000"/>
              <a:buFontTx/>
              <a:buBlip>
                <a:blip r:embed="rId6"/>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684000" indent="-342000" algn="l" defTabSz="914400" rtl="0" eaLnBrk="1" latinLnBrk="0" hangingPunct="1">
              <a:lnSpc>
                <a:spcPct val="120000"/>
              </a:lnSpc>
              <a:spcBef>
                <a:spcPts val="0"/>
              </a:spcBef>
              <a:buSzPct val="115000"/>
              <a:buFontTx/>
              <a:buBlip>
                <a:blip r:embed="rId7"/>
              </a:buBlip>
              <a:defRPr sz="1500"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6pPr>
            <a:lvl7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7pPr>
            <a:lvl8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8pPr>
            <a:lvl9pPr marL="0" indent="0" algn="l" defTabSz="914400" rtl="0" eaLnBrk="1" latinLnBrk="0" hangingPunct="1">
              <a:lnSpc>
                <a:spcPct val="120000"/>
              </a:lnSpc>
              <a:spcBef>
                <a:spcPts val="0"/>
              </a:spcBef>
              <a:buFont typeface="Arial" pitchFamily="34" charset="0"/>
              <a:buNone/>
              <a:defRPr sz="1500" kern="1200">
                <a:solidFill>
                  <a:schemeClr val="tx1"/>
                </a:solidFill>
                <a:latin typeface="+mn-lt"/>
                <a:ea typeface="+mn-ea"/>
                <a:cs typeface="+mn-cs"/>
              </a:defRPr>
            </a:lvl9pPr>
          </a:lstStyle>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Think about data &amp; reporting</a:t>
            </a:r>
          </a:p>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Deliver your data to the lake</a:t>
            </a:r>
          </a:p>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Provide meta data (schema, descriptions, versions)</a:t>
            </a:r>
          </a:p>
          <a:p>
            <a:pPr marL="457200" indent="-457200">
              <a:lnSpc>
                <a:spcPct val="150000"/>
              </a:lnSpc>
              <a:buFontTx/>
              <a:buChar char="-"/>
              <a:defRPr/>
            </a:pPr>
            <a:r>
              <a:rPr lang="en-US" sz="2800" dirty="0" smtClean="0">
                <a:solidFill>
                  <a:schemeClr val="tx1"/>
                </a:solidFill>
                <a:latin typeface="+mn-lt"/>
                <a:ea typeface="Open Sans Light" panose="020B0306030504020204" pitchFamily="34" charset="0"/>
                <a:cs typeface="Open Sans Light" panose="020B0306030504020204" pitchFamily="34" charset="0"/>
              </a:rPr>
              <a:t>Eat your own dog food:</a:t>
            </a:r>
            <a:r>
              <a:rPr lang="en-US" sz="2800" b="0" dirty="0" smtClean="0">
                <a:solidFill>
                  <a:schemeClr val="tx1"/>
                </a:solidFill>
                <a:latin typeface="+mn-lt"/>
                <a:ea typeface="Open Sans Light" panose="020B0306030504020204" pitchFamily="34" charset="0"/>
                <a:cs typeface="Open Sans Light" panose="020B0306030504020204" pitchFamily="34" charset="0"/>
              </a:rPr>
              <a:t> Consume your own data for reporting -&gt; take responsibility for data quality</a:t>
            </a:r>
          </a:p>
        </p:txBody>
      </p:sp>
    </p:spTree>
    <p:extLst>
      <p:ext uri="{BB962C8B-B14F-4D97-AF65-F5344CB8AC3E}">
        <p14:creationId xmlns:p14="http://schemas.microsoft.com/office/powerpoint/2010/main" val="32821348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p:cTn id="13"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0">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p:cTn id="19"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0">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 calcmode="lin" valueType="num">
                                      <p:cBhvr>
                                        <p:cTn id="25" dur="500" fill="hold"/>
                                        <p:tgtEl>
                                          <p:spTgt spid="10">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0">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noEditPoints="1"/>
          </p:cNvSpPr>
          <p:nvPr/>
        </p:nvSpPr>
        <p:spPr bwMode="auto">
          <a:xfrm>
            <a:off x="4946650" y="459432"/>
            <a:ext cx="7248525" cy="6858000"/>
          </a:xfrm>
          <a:custGeom>
            <a:avLst/>
            <a:gdLst>
              <a:gd name="T0" fmla="*/ 11955 w 14374"/>
              <a:gd name="T1" fmla="*/ 12248 h 13600"/>
              <a:gd name="T2" fmla="*/ 10385 w 14374"/>
              <a:gd name="T3" fmla="*/ 12240 h 13600"/>
              <a:gd name="T4" fmla="*/ 9021 w 14374"/>
              <a:gd name="T5" fmla="*/ 10914 h 13600"/>
              <a:gd name="T6" fmla="*/ 8907 w 14374"/>
              <a:gd name="T7" fmla="*/ 11973 h 13600"/>
              <a:gd name="T8" fmla="*/ 8400 w 14374"/>
              <a:gd name="T9" fmla="*/ 11467 h 13600"/>
              <a:gd name="T10" fmla="*/ 7326 w 14374"/>
              <a:gd name="T11" fmla="*/ 9848 h 13600"/>
              <a:gd name="T12" fmla="*/ 6374 w 14374"/>
              <a:gd name="T13" fmla="*/ 9040 h 13600"/>
              <a:gd name="T14" fmla="*/ 7021 w 14374"/>
              <a:gd name="T15" fmla="*/ 10686 h 13600"/>
              <a:gd name="T16" fmla="*/ 7585 w 14374"/>
              <a:gd name="T17" fmla="*/ 11173 h 13600"/>
              <a:gd name="T18" fmla="*/ 7280 w 14374"/>
              <a:gd name="T19" fmla="*/ 11589 h 13600"/>
              <a:gd name="T20" fmla="*/ 7067 w 14374"/>
              <a:gd name="T21" fmla="*/ 11467 h 13600"/>
              <a:gd name="T22" fmla="*/ 4640 w 14374"/>
              <a:gd name="T23" fmla="*/ 9707 h 13600"/>
              <a:gd name="T24" fmla="*/ 3974 w 14374"/>
              <a:gd name="T25" fmla="*/ 9840 h 13600"/>
              <a:gd name="T26" fmla="*/ 3414 w 14374"/>
              <a:gd name="T27" fmla="*/ 10389 h 13600"/>
              <a:gd name="T28" fmla="*/ 1051 w 14374"/>
              <a:gd name="T29" fmla="*/ 12373 h 13600"/>
              <a:gd name="T30" fmla="*/ 518 w 14374"/>
              <a:gd name="T31" fmla="*/ 9893 h 13600"/>
              <a:gd name="T32" fmla="*/ 1467 w 14374"/>
              <a:gd name="T33" fmla="*/ 7989 h 13600"/>
              <a:gd name="T34" fmla="*/ 2267 w 14374"/>
              <a:gd name="T35" fmla="*/ 7733 h 13600"/>
              <a:gd name="T36" fmla="*/ 4000 w 14374"/>
              <a:gd name="T37" fmla="*/ 6267 h 13600"/>
              <a:gd name="T38" fmla="*/ 5067 w 14374"/>
              <a:gd name="T39" fmla="*/ 4933 h 13600"/>
              <a:gd name="T40" fmla="*/ 5414 w 14374"/>
              <a:gd name="T41" fmla="*/ 3893 h 13600"/>
              <a:gd name="T42" fmla="*/ 5947 w 14374"/>
              <a:gd name="T43" fmla="*/ 4693 h 13600"/>
              <a:gd name="T44" fmla="*/ 5574 w 14374"/>
              <a:gd name="T45" fmla="*/ 5040 h 13600"/>
              <a:gd name="T46" fmla="*/ 5688 w 14374"/>
              <a:gd name="T47" fmla="*/ 5619 h 13600"/>
              <a:gd name="T48" fmla="*/ 6229 w 14374"/>
              <a:gd name="T49" fmla="*/ 5360 h 13600"/>
              <a:gd name="T50" fmla="*/ 7185 w 14374"/>
              <a:gd name="T51" fmla="*/ 5227 h 13600"/>
              <a:gd name="T52" fmla="*/ 8134 w 14374"/>
              <a:gd name="T53" fmla="*/ 5333 h 13600"/>
              <a:gd name="T54" fmla="*/ 8400 w 14374"/>
              <a:gd name="T55" fmla="*/ 4011 h 13600"/>
              <a:gd name="T56" fmla="*/ 9326 w 14374"/>
              <a:gd name="T57" fmla="*/ 4019 h 13600"/>
              <a:gd name="T58" fmla="*/ 9067 w 14374"/>
              <a:gd name="T59" fmla="*/ 3078 h 13600"/>
              <a:gd name="T60" fmla="*/ 10534 w 14374"/>
              <a:gd name="T61" fmla="*/ 2533 h 13600"/>
              <a:gd name="T62" fmla="*/ 9296 w 14374"/>
              <a:gd name="T63" fmla="*/ 2507 h 13600"/>
              <a:gd name="T64" fmla="*/ 14374 w 14374"/>
              <a:gd name="T65" fmla="*/ 0 h 13600"/>
              <a:gd name="T66" fmla="*/ 5478 w 14374"/>
              <a:gd name="T67" fmla="*/ 0 h 13600"/>
              <a:gd name="T68" fmla="*/ 5288 w 14374"/>
              <a:gd name="T69" fmla="*/ 3048 h 13600"/>
              <a:gd name="T70" fmla="*/ 6126 w 14374"/>
              <a:gd name="T71" fmla="*/ 4114 h 13600"/>
              <a:gd name="T72" fmla="*/ 7147 w 14374"/>
              <a:gd name="T73" fmla="*/ 3333 h 13600"/>
              <a:gd name="T74" fmla="*/ 7280 w 14374"/>
              <a:gd name="T75" fmla="*/ 2000 h 13600"/>
              <a:gd name="T76" fmla="*/ 13707 w 14374"/>
              <a:gd name="T77" fmla="*/ 10827 h 13600"/>
              <a:gd name="T78" fmla="*/ 13993 w 14374"/>
              <a:gd name="T79" fmla="*/ 10248 h 13600"/>
              <a:gd name="T80" fmla="*/ 12355 w 14374"/>
              <a:gd name="T81" fmla="*/ 8648 h 13600"/>
              <a:gd name="T82" fmla="*/ 12214 w 14374"/>
              <a:gd name="T83" fmla="*/ 9211 h 13600"/>
              <a:gd name="T84" fmla="*/ 11600 w 14374"/>
              <a:gd name="T85" fmla="*/ 8800 h 13600"/>
              <a:gd name="T86" fmla="*/ 11288 w 14374"/>
              <a:gd name="T87" fmla="*/ 8648 h 13600"/>
              <a:gd name="T88" fmla="*/ 10621 w 14374"/>
              <a:gd name="T89" fmla="*/ 10819 h 13600"/>
              <a:gd name="T90" fmla="*/ 12363 w 14374"/>
              <a:gd name="T91" fmla="*/ 10560 h 13600"/>
              <a:gd name="T92" fmla="*/ 11467 w 14374"/>
              <a:gd name="T93" fmla="*/ 12811 h 13600"/>
              <a:gd name="T94" fmla="*/ 5280 w 14374"/>
              <a:gd name="T95" fmla="*/ 10693 h 13600"/>
              <a:gd name="T96" fmla="*/ 5280 w 14374"/>
              <a:gd name="T97" fmla="*/ 11189 h 13600"/>
              <a:gd name="T98" fmla="*/ 6747 w 14374"/>
              <a:gd name="T99" fmla="*/ 12240 h 13600"/>
              <a:gd name="T100" fmla="*/ 5280 w 14374"/>
              <a:gd name="T101" fmla="*/ 10027 h 13600"/>
              <a:gd name="T102" fmla="*/ 496 w 14374"/>
              <a:gd name="T103" fmla="*/ 6507 h 13600"/>
              <a:gd name="T104" fmla="*/ 1147 w 14374"/>
              <a:gd name="T105" fmla="*/ 5322 h 13600"/>
              <a:gd name="T106" fmla="*/ 1200 w 14374"/>
              <a:gd name="T107" fmla="*/ 3344 h 13600"/>
              <a:gd name="T108" fmla="*/ 1459 w 14374"/>
              <a:gd name="T109" fmla="*/ 4795 h 13600"/>
              <a:gd name="T110" fmla="*/ 1467 w 14374"/>
              <a:gd name="T111" fmla="*/ 6011 h 13600"/>
              <a:gd name="T112" fmla="*/ 1821 w 14374"/>
              <a:gd name="T113" fmla="*/ 6914 h 13600"/>
              <a:gd name="T114" fmla="*/ 2621 w 14374"/>
              <a:gd name="T115" fmla="*/ 5752 h 13600"/>
              <a:gd name="T116" fmla="*/ 1814 w 14374"/>
              <a:gd name="T117" fmla="*/ 4400 h 13600"/>
              <a:gd name="T118" fmla="*/ 1680 w 14374"/>
              <a:gd name="T119" fmla="*/ 3733 h 13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374" h="13600">
                <a:moveTo>
                  <a:pt x="12400" y="13600"/>
                </a:moveTo>
                <a:cubicBezTo>
                  <a:pt x="12400" y="12267"/>
                  <a:pt x="12400" y="12267"/>
                  <a:pt x="12400" y="12267"/>
                </a:cubicBezTo>
                <a:cubicBezTo>
                  <a:pt x="12400" y="12252"/>
                  <a:pt x="12388" y="12240"/>
                  <a:pt x="12374" y="12240"/>
                </a:cubicBezTo>
                <a:cubicBezTo>
                  <a:pt x="11974" y="12240"/>
                  <a:pt x="11974" y="12240"/>
                  <a:pt x="11974" y="12240"/>
                </a:cubicBezTo>
                <a:cubicBezTo>
                  <a:pt x="11967" y="12240"/>
                  <a:pt x="11960" y="12243"/>
                  <a:pt x="11955" y="12248"/>
                </a:cubicBezTo>
                <a:cubicBezTo>
                  <a:pt x="11696" y="12507"/>
                  <a:pt x="11696" y="12507"/>
                  <a:pt x="11696" y="12507"/>
                </a:cubicBezTo>
                <a:cubicBezTo>
                  <a:pt x="11585" y="12507"/>
                  <a:pt x="11585" y="12507"/>
                  <a:pt x="11585" y="12507"/>
                </a:cubicBezTo>
                <a:cubicBezTo>
                  <a:pt x="11326" y="12248"/>
                  <a:pt x="11326" y="12248"/>
                  <a:pt x="11326" y="12248"/>
                </a:cubicBezTo>
                <a:cubicBezTo>
                  <a:pt x="11321" y="12243"/>
                  <a:pt x="11314" y="12240"/>
                  <a:pt x="11307" y="12240"/>
                </a:cubicBezTo>
                <a:cubicBezTo>
                  <a:pt x="10385" y="12240"/>
                  <a:pt x="10385" y="12240"/>
                  <a:pt x="10385" y="12240"/>
                </a:cubicBezTo>
                <a:cubicBezTo>
                  <a:pt x="9867" y="11722"/>
                  <a:pt x="9867" y="11722"/>
                  <a:pt x="9867" y="11722"/>
                </a:cubicBezTo>
                <a:cubicBezTo>
                  <a:pt x="9867" y="10933"/>
                  <a:pt x="9867" y="10933"/>
                  <a:pt x="9867" y="10933"/>
                </a:cubicBezTo>
                <a:cubicBezTo>
                  <a:pt x="9867" y="10919"/>
                  <a:pt x="9855" y="10907"/>
                  <a:pt x="9840" y="10907"/>
                </a:cubicBezTo>
                <a:cubicBezTo>
                  <a:pt x="9040" y="10907"/>
                  <a:pt x="9040" y="10907"/>
                  <a:pt x="9040" y="10907"/>
                </a:cubicBezTo>
                <a:cubicBezTo>
                  <a:pt x="9033" y="10907"/>
                  <a:pt x="9026" y="10909"/>
                  <a:pt x="9021" y="10914"/>
                </a:cubicBezTo>
                <a:cubicBezTo>
                  <a:pt x="8755" y="11181"/>
                  <a:pt x="8755" y="11181"/>
                  <a:pt x="8755" y="11181"/>
                </a:cubicBezTo>
                <a:cubicBezTo>
                  <a:pt x="8744" y="11192"/>
                  <a:pt x="8744" y="11208"/>
                  <a:pt x="8755" y="11219"/>
                </a:cubicBezTo>
                <a:cubicBezTo>
                  <a:pt x="9403" y="11867"/>
                  <a:pt x="9403" y="11867"/>
                  <a:pt x="9403" y="11867"/>
                </a:cubicBezTo>
                <a:cubicBezTo>
                  <a:pt x="9296" y="11973"/>
                  <a:pt x="9296" y="11973"/>
                  <a:pt x="9296" y="11973"/>
                </a:cubicBezTo>
                <a:cubicBezTo>
                  <a:pt x="8907" y="11973"/>
                  <a:pt x="8907" y="11973"/>
                  <a:pt x="8907" y="11973"/>
                </a:cubicBezTo>
                <a:cubicBezTo>
                  <a:pt x="8892" y="11973"/>
                  <a:pt x="8880" y="11985"/>
                  <a:pt x="8880" y="12000"/>
                </a:cubicBezTo>
                <a:cubicBezTo>
                  <a:pt x="8880" y="12373"/>
                  <a:pt x="8880" y="12373"/>
                  <a:pt x="8880" y="12373"/>
                </a:cubicBezTo>
                <a:cubicBezTo>
                  <a:pt x="8785" y="12373"/>
                  <a:pt x="8785" y="12373"/>
                  <a:pt x="8785" y="12373"/>
                </a:cubicBezTo>
                <a:cubicBezTo>
                  <a:pt x="8400" y="11989"/>
                  <a:pt x="8400" y="11989"/>
                  <a:pt x="8400" y="11989"/>
                </a:cubicBezTo>
                <a:cubicBezTo>
                  <a:pt x="8400" y="11467"/>
                  <a:pt x="8400" y="11467"/>
                  <a:pt x="8400" y="11467"/>
                </a:cubicBezTo>
                <a:cubicBezTo>
                  <a:pt x="8400" y="11460"/>
                  <a:pt x="8398" y="11453"/>
                  <a:pt x="8393" y="11448"/>
                </a:cubicBezTo>
                <a:cubicBezTo>
                  <a:pt x="7867" y="10922"/>
                  <a:pt x="7867" y="10922"/>
                  <a:pt x="7867" y="10922"/>
                </a:cubicBezTo>
                <a:cubicBezTo>
                  <a:pt x="7867" y="10400"/>
                  <a:pt x="7867" y="10400"/>
                  <a:pt x="7867" y="10400"/>
                </a:cubicBezTo>
                <a:cubicBezTo>
                  <a:pt x="7867" y="10393"/>
                  <a:pt x="7864" y="10386"/>
                  <a:pt x="7859" y="10381"/>
                </a:cubicBezTo>
                <a:cubicBezTo>
                  <a:pt x="7326" y="9848"/>
                  <a:pt x="7326" y="9848"/>
                  <a:pt x="7326" y="9848"/>
                </a:cubicBezTo>
                <a:cubicBezTo>
                  <a:pt x="7321" y="9843"/>
                  <a:pt x="7314" y="9840"/>
                  <a:pt x="7307" y="9840"/>
                </a:cubicBezTo>
                <a:cubicBezTo>
                  <a:pt x="7051" y="9840"/>
                  <a:pt x="7051" y="9840"/>
                  <a:pt x="7051" y="9840"/>
                </a:cubicBezTo>
                <a:cubicBezTo>
                  <a:pt x="6400" y="9189"/>
                  <a:pt x="6400" y="9189"/>
                  <a:pt x="6400" y="9189"/>
                </a:cubicBezTo>
                <a:cubicBezTo>
                  <a:pt x="6400" y="9067"/>
                  <a:pt x="6400" y="9067"/>
                  <a:pt x="6400" y="9067"/>
                </a:cubicBezTo>
                <a:cubicBezTo>
                  <a:pt x="6400" y="9052"/>
                  <a:pt x="6388" y="9040"/>
                  <a:pt x="6374" y="9040"/>
                </a:cubicBezTo>
                <a:cubicBezTo>
                  <a:pt x="5974" y="9040"/>
                  <a:pt x="5974" y="9040"/>
                  <a:pt x="5974" y="9040"/>
                </a:cubicBezTo>
                <a:cubicBezTo>
                  <a:pt x="5959" y="9040"/>
                  <a:pt x="5947" y="9052"/>
                  <a:pt x="5947" y="9067"/>
                </a:cubicBezTo>
                <a:cubicBezTo>
                  <a:pt x="5947" y="9600"/>
                  <a:pt x="5947" y="9600"/>
                  <a:pt x="5947" y="9600"/>
                </a:cubicBezTo>
                <a:cubicBezTo>
                  <a:pt x="5947" y="9607"/>
                  <a:pt x="5950" y="9614"/>
                  <a:pt x="5955" y="9619"/>
                </a:cubicBezTo>
                <a:cubicBezTo>
                  <a:pt x="7021" y="10686"/>
                  <a:pt x="7021" y="10686"/>
                  <a:pt x="7021" y="10686"/>
                </a:cubicBezTo>
                <a:cubicBezTo>
                  <a:pt x="7026" y="10691"/>
                  <a:pt x="7033" y="10693"/>
                  <a:pt x="7040" y="10693"/>
                </a:cubicBezTo>
                <a:cubicBezTo>
                  <a:pt x="7296" y="10693"/>
                  <a:pt x="7296" y="10693"/>
                  <a:pt x="7296" y="10693"/>
                </a:cubicBezTo>
                <a:cubicBezTo>
                  <a:pt x="7680" y="11078"/>
                  <a:pt x="7680" y="11078"/>
                  <a:pt x="7680" y="11078"/>
                </a:cubicBezTo>
                <a:cubicBezTo>
                  <a:pt x="7680" y="11173"/>
                  <a:pt x="7680" y="11173"/>
                  <a:pt x="7680" y="11173"/>
                </a:cubicBezTo>
                <a:cubicBezTo>
                  <a:pt x="7585" y="11173"/>
                  <a:pt x="7585" y="11173"/>
                  <a:pt x="7585" y="11173"/>
                </a:cubicBezTo>
                <a:cubicBezTo>
                  <a:pt x="7459" y="11048"/>
                  <a:pt x="7459" y="11048"/>
                  <a:pt x="7459" y="11048"/>
                </a:cubicBezTo>
                <a:cubicBezTo>
                  <a:pt x="7454" y="11043"/>
                  <a:pt x="7447" y="11040"/>
                  <a:pt x="7440" y="11040"/>
                </a:cubicBezTo>
                <a:cubicBezTo>
                  <a:pt x="7307" y="11040"/>
                  <a:pt x="7307" y="11040"/>
                  <a:pt x="7307" y="11040"/>
                </a:cubicBezTo>
                <a:cubicBezTo>
                  <a:pt x="7292" y="11040"/>
                  <a:pt x="7280" y="11052"/>
                  <a:pt x="7280" y="11067"/>
                </a:cubicBezTo>
                <a:cubicBezTo>
                  <a:pt x="7280" y="11589"/>
                  <a:pt x="7280" y="11589"/>
                  <a:pt x="7280" y="11589"/>
                </a:cubicBezTo>
                <a:cubicBezTo>
                  <a:pt x="7029" y="11840"/>
                  <a:pt x="7029" y="11840"/>
                  <a:pt x="7029" y="11840"/>
                </a:cubicBezTo>
                <a:cubicBezTo>
                  <a:pt x="6838" y="11840"/>
                  <a:pt x="6838" y="11840"/>
                  <a:pt x="6838" y="11840"/>
                </a:cubicBezTo>
                <a:cubicBezTo>
                  <a:pt x="7059" y="11619"/>
                  <a:pt x="7059" y="11619"/>
                  <a:pt x="7059" y="11619"/>
                </a:cubicBezTo>
                <a:cubicBezTo>
                  <a:pt x="7064" y="11614"/>
                  <a:pt x="7067" y="11607"/>
                  <a:pt x="7067" y="11600"/>
                </a:cubicBezTo>
                <a:cubicBezTo>
                  <a:pt x="7067" y="11467"/>
                  <a:pt x="7067" y="11467"/>
                  <a:pt x="7067" y="11467"/>
                </a:cubicBezTo>
                <a:cubicBezTo>
                  <a:pt x="7067" y="11460"/>
                  <a:pt x="7064" y="11453"/>
                  <a:pt x="7059" y="11448"/>
                </a:cubicBezTo>
                <a:cubicBezTo>
                  <a:pt x="5059" y="9448"/>
                  <a:pt x="5059" y="9448"/>
                  <a:pt x="5059" y="9448"/>
                </a:cubicBezTo>
                <a:cubicBezTo>
                  <a:pt x="5049" y="9437"/>
                  <a:pt x="5032" y="9437"/>
                  <a:pt x="5021" y="9448"/>
                </a:cubicBezTo>
                <a:cubicBezTo>
                  <a:pt x="4763" y="9707"/>
                  <a:pt x="4763" y="9707"/>
                  <a:pt x="4763" y="9707"/>
                </a:cubicBezTo>
                <a:cubicBezTo>
                  <a:pt x="4640" y="9707"/>
                  <a:pt x="4640" y="9707"/>
                  <a:pt x="4640" y="9707"/>
                </a:cubicBezTo>
                <a:cubicBezTo>
                  <a:pt x="4633" y="9707"/>
                  <a:pt x="4626" y="9709"/>
                  <a:pt x="4621" y="9714"/>
                </a:cubicBezTo>
                <a:cubicBezTo>
                  <a:pt x="4363" y="9973"/>
                  <a:pt x="4363" y="9973"/>
                  <a:pt x="4363" y="9973"/>
                </a:cubicBezTo>
                <a:cubicBezTo>
                  <a:pt x="4118" y="9973"/>
                  <a:pt x="4118" y="9973"/>
                  <a:pt x="4118" y="9973"/>
                </a:cubicBezTo>
                <a:cubicBezTo>
                  <a:pt x="3993" y="9848"/>
                  <a:pt x="3993" y="9848"/>
                  <a:pt x="3993" y="9848"/>
                </a:cubicBezTo>
                <a:cubicBezTo>
                  <a:pt x="3988" y="9843"/>
                  <a:pt x="3981" y="9840"/>
                  <a:pt x="3974" y="9840"/>
                </a:cubicBezTo>
                <a:cubicBezTo>
                  <a:pt x="3574" y="9840"/>
                  <a:pt x="3574" y="9840"/>
                  <a:pt x="3574" y="9840"/>
                </a:cubicBezTo>
                <a:cubicBezTo>
                  <a:pt x="3567" y="9840"/>
                  <a:pt x="3560" y="9843"/>
                  <a:pt x="3555" y="9848"/>
                </a:cubicBezTo>
                <a:cubicBezTo>
                  <a:pt x="3421" y="9981"/>
                  <a:pt x="3421" y="9981"/>
                  <a:pt x="3421" y="9981"/>
                </a:cubicBezTo>
                <a:cubicBezTo>
                  <a:pt x="3416" y="9986"/>
                  <a:pt x="3414" y="9993"/>
                  <a:pt x="3414" y="10000"/>
                </a:cubicBezTo>
                <a:cubicBezTo>
                  <a:pt x="3414" y="10389"/>
                  <a:pt x="3414" y="10389"/>
                  <a:pt x="3414" y="10389"/>
                </a:cubicBezTo>
                <a:cubicBezTo>
                  <a:pt x="2621" y="11181"/>
                  <a:pt x="2621" y="11181"/>
                  <a:pt x="2621" y="11181"/>
                </a:cubicBezTo>
                <a:cubicBezTo>
                  <a:pt x="2616" y="11186"/>
                  <a:pt x="2614" y="11193"/>
                  <a:pt x="2614" y="11200"/>
                </a:cubicBezTo>
                <a:cubicBezTo>
                  <a:pt x="2614" y="11589"/>
                  <a:pt x="2614" y="11589"/>
                  <a:pt x="2614" y="11589"/>
                </a:cubicBezTo>
                <a:cubicBezTo>
                  <a:pt x="1829" y="12373"/>
                  <a:pt x="1829" y="12373"/>
                  <a:pt x="1829" y="12373"/>
                </a:cubicBezTo>
                <a:cubicBezTo>
                  <a:pt x="1051" y="12373"/>
                  <a:pt x="1051" y="12373"/>
                  <a:pt x="1051" y="12373"/>
                </a:cubicBezTo>
                <a:cubicBezTo>
                  <a:pt x="793" y="12114"/>
                  <a:pt x="793" y="12114"/>
                  <a:pt x="793" y="12114"/>
                </a:cubicBezTo>
                <a:cubicBezTo>
                  <a:pt x="788" y="12109"/>
                  <a:pt x="781" y="12107"/>
                  <a:pt x="774" y="12107"/>
                </a:cubicBezTo>
                <a:cubicBezTo>
                  <a:pt x="267" y="12107"/>
                  <a:pt x="267" y="12107"/>
                  <a:pt x="267" y="12107"/>
                </a:cubicBezTo>
                <a:cubicBezTo>
                  <a:pt x="267" y="10144"/>
                  <a:pt x="267" y="10144"/>
                  <a:pt x="267" y="10144"/>
                </a:cubicBezTo>
                <a:cubicBezTo>
                  <a:pt x="518" y="9893"/>
                  <a:pt x="518" y="9893"/>
                  <a:pt x="518" y="9893"/>
                </a:cubicBezTo>
                <a:cubicBezTo>
                  <a:pt x="2240" y="9893"/>
                  <a:pt x="2240" y="9893"/>
                  <a:pt x="2240" y="9893"/>
                </a:cubicBezTo>
                <a:cubicBezTo>
                  <a:pt x="2255" y="9893"/>
                  <a:pt x="2267" y="9881"/>
                  <a:pt x="2267" y="9867"/>
                </a:cubicBezTo>
                <a:cubicBezTo>
                  <a:pt x="2267" y="8800"/>
                  <a:pt x="2267" y="8800"/>
                  <a:pt x="2267" y="8800"/>
                </a:cubicBezTo>
                <a:cubicBezTo>
                  <a:pt x="2267" y="8793"/>
                  <a:pt x="2264" y="8786"/>
                  <a:pt x="2259" y="8781"/>
                </a:cubicBezTo>
                <a:cubicBezTo>
                  <a:pt x="1467" y="7989"/>
                  <a:pt x="1467" y="7989"/>
                  <a:pt x="1467" y="7989"/>
                </a:cubicBezTo>
                <a:cubicBezTo>
                  <a:pt x="1467" y="7893"/>
                  <a:pt x="1467" y="7893"/>
                  <a:pt x="1467" y="7893"/>
                </a:cubicBezTo>
                <a:cubicBezTo>
                  <a:pt x="2107" y="7893"/>
                  <a:pt x="2107" y="7893"/>
                  <a:pt x="2107" y="7893"/>
                </a:cubicBezTo>
                <a:cubicBezTo>
                  <a:pt x="2114" y="7893"/>
                  <a:pt x="2121" y="7891"/>
                  <a:pt x="2126" y="7886"/>
                </a:cubicBezTo>
                <a:cubicBezTo>
                  <a:pt x="2259" y="7752"/>
                  <a:pt x="2259" y="7752"/>
                  <a:pt x="2259" y="7752"/>
                </a:cubicBezTo>
                <a:cubicBezTo>
                  <a:pt x="2264" y="7747"/>
                  <a:pt x="2267" y="7740"/>
                  <a:pt x="2267" y="7733"/>
                </a:cubicBezTo>
                <a:cubicBezTo>
                  <a:pt x="2267" y="7493"/>
                  <a:pt x="2267" y="7493"/>
                  <a:pt x="2267" y="7493"/>
                </a:cubicBezTo>
                <a:cubicBezTo>
                  <a:pt x="2774" y="7493"/>
                  <a:pt x="2774" y="7493"/>
                  <a:pt x="2774" y="7493"/>
                </a:cubicBezTo>
                <a:cubicBezTo>
                  <a:pt x="2781" y="7493"/>
                  <a:pt x="2788" y="7491"/>
                  <a:pt x="2793" y="7486"/>
                </a:cubicBezTo>
                <a:cubicBezTo>
                  <a:pt x="3993" y="6286"/>
                  <a:pt x="3993" y="6286"/>
                  <a:pt x="3993" y="6286"/>
                </a:cubicBezTo>
                <a:cubicBezTo>
                  <a:pt x="3998" y="6281"/>
                  <a:pt x="4000" y="6274"/>
                  <a:pt x="4000" y="6267"/>
                </a:cubicBezTo>
                <a:cubicBezTo>
                  <a:pt x="4000" y="6011"/>
                  <a:pt x="4000" y="6011"/>
                  <a:pt x="4000" y="6011"/>
                </a:cubicBezTo>
                <a:cubicBezTo>
                  <a:pt x="4251" y="5760"/>
                  <a:pt x="4251" y="5760"/>
                  <a:pt x="4251" y="5760"/>
                </a:cubicBezTo>
                <a:cubicBezTo>
                  <a:pt x="5040" y="5760"/>
                  <a:pt x="5040" y="5760"/>
                  <a:pt x="5040" y="5760"/>
                </a:cubicBezTo>
                <a:cubicBezTo>
                  <a:pt x="5055" y="5760"/>
                  <a:pt x="5067" y="5748"/>
                  <a:pt x="5067" y="5733"/>
                </a:cubicBezTo>
                <a:cubicBezTo>
                  <a:pt x="5067" y="4933"/>
                  <a:pt x="5067" y="4933"/>
                  <a:pt x="5067" y="4933"/>
                </a:cubicBezTo>
                <a:cubicBezTo>
                  <a:pt x="5067" y="4926"/>
                  <a:pt x="5064" y="4919"/>
                  <a:pt x="5059" y="4914"/>
                </a:cubicBezTo>
                <a:cubicBezTo>
                  <a:pt x="4934" y="4789"/>
                  <a:pt x="4934" y="4789"/>
                  <a:pt x="4934" y="4789"/>
                </a:cubicBezTo>
                <a:cubicBezTo>
                  <a:pt x="4934" y="4144"/>
                  <a:pt x="4934" y="4144"/>
                  <a:pt x="4934" y="4144"/>
                </a:cubicBezTo>
                <a:cubicBezTo>
                  <a:pt x="5185" y="3893"/>
                  <a:pt x="5185" y="3893"/>
                  <a:pt x="5185" y="3893"/>
                </a:cubicBezTo>
                <a:cubicBezTo>
                  <a:pt x="5414" y="3893"/>
                  <a:pt x="5414" y="3893"/>
                  <a:pt x="5414" y="3893"/>
                </a:cubicBezTo>
                <a:cubicBezTo>
                  <a:pt x="5414" y="4533"/>
                  <a:pt x="5414" y="4533"/>
                  <a:pt x="5414" y="4533"/>
                </a:cubicBezTo>
                <a:cubicBezTo>
                  <a:pt x="5414" y="4540"/>
                  <a:pt x="5416" y="4547"/>
                  <a:pt x="5421" y="4552"/>
                </a:cubicBezTo>
                <a:cubicBezTo>
                  <a:pt x="5555" y="4686"/>
                  <a:pt x="5555" y="4686"/>
                  <a:pt x="5555" y="4686"/>
                </a:cubicBezTo>
                <a:cubicBezTo>
                  <a:pt x="5560" y="4691"/>
                  <a:pt x="5567" y="4693"/>
                  <a:pt x="5574" y="4693"/>
                </a:cubicBezTo>
                <a:cubicBezTo>
                  <a:pt x="5947" y="4693"/>
                  <a:pt x="5947" y="4693"/>
                  <a:pt x="5947" y="4693"/>
                </a:cubicBezTo>
                <a:cubicBezTo>
                  <a:pt x="5947" y="5056"/>
                  <a:pt x="5947" y="5056"/>
                  <a:pt x="5947" y="5056"/>
                </a:cubicBezTo>
                <a:cubicBezTo>
                  <a:pt x="5829" y="5173"/>
                  <a:pt x="5829" y="5173"/>
                  <a:pt x="5829" y="5173"/>
                </a:cubicBezTo>
                <a:cubicBezTo>
                  <a:pt x="5718" y="5173"/>
                  <a:pt x="5718" y="5173"/>
                  <a:pt x="5718" y="5173"/>
                </a:cubicBezTo>
                <a:cubicBezTo>
                  <a:pt x="5593" y="5048"/>
                  <a:pt x="5593" y="5048"/>
                  <a:pt x="5593" y="5048"/>
                </a:cubicBezTo>
                <a:cubicBezTo>
                  <a:pt x="5588" y="5043"/>
                  <a:pt x="5581" y="5040"/>
                  <a:pt x="5574" y="5040"/>
                </a:cubicBezTo>
                <a:cubicBezTo>
                  <a:pt x="5307" y="5040"/>
                  <a:pt x="5307" y="5040"/>
                  <a:pt x="5307" y="5040"/>
                </a:cubicBezTo>
                <a:cubicBezTo>
                  <a:pt x="5292" y="5040"/>
                  <a:pt x="5280" y="5052"/>
                  <a:pt x="5280" y="5067"/>
                </a:cubicBezTo>
                <a:cubicBezTo>
                  <a:pt x="5280" y="5200"/>
                  <a:pt x="5280" y="5200"/>
                  <a:pt x="5280" y="5200"/>
                </a:cubicBezTo>
                <a:cubicBezTo>
                  <a:pt x="5280" y="5207"/>
                  <a:pt x="5283" y="5214"/>
                  <a:pt x="5288" y="5219"/>
                </a:cubicBezTo>
                <a:cubicBezTo>
                  <a:pt x="5688" y="5619"/>
                  <a:pt x="5688" y="5619"/>
                  <a:pt x="5688" y="5619"/>
                </a:cubicBezTo>
                <a:cubicBezTo>
                  <a:pt x="5693" y="5624"/>
                  <a:pt x="5700" y="5627"/>
                  <a:pt x="5707" y="5627"/>
                </a:cubicBezTo>
                <a:cubicBezTo>
                  <a:pt x="5840" y="5627"/>
                  <a:pt x="5840" y="5627"/>
                  <a:pt x="5840" y="5627"/>
                </a:cubicBezTo>
                <a:cubicBezTo>
                  <a:pt x="5847" y="5627"/>
                  <a:pt x="5854" y="5624"/>
                  <a:pt x="5859" y="5619"/>
                </a:cubicBezTo>
                <a:cubicBezTo>
                  <a:pt x="6118" y="5360"/>
                  <a:pt x="6118" y="5360"/>
                  <a:pt x="6118" y="5360"/>
                </a:cubicBezTo>
                <a:cubicBezTo>
                  <a:pt x="6229" y="5360"/>
                  <a:pt x="6229" y="5360"/>
                  <a:pt x="6229" y="5360"/>
                </a:cubicBezTo>
                <a:cubicBezTo>
                  <a:pt x="6488" y="5619"/>
                  <a:pt x="6488" y="5619"/>
                  <a:pt x="6488" y="5619"/>
                </a:cubicBezTo>
                <a:cubicBezTo>
                  <a:pt x="6493" y="5624"/>
                  <a:pt x="6500" y="5627"/>
                  <a:pt x="6507" y="5627"/>
                </a:cubicBezTo>
                <a:cubicBezTo>
                  <a:pt x="6774" y="5627"/>
                  <a:pt x="6774" y="5627"/>
                  <a:pt x="6774" y="5627"/>
                </a:cubicBezTo>
                <a:cubicBezTo>
                  <a:pt x="6781" y="5627"/>
                  <a:pt x="6788" y="5624"/>
                  <a:pt x="6793" y="5619"/>
                </a:cubicBezTo>
                <a:cubicBezTo>
                  <a:pt x="7185" y="5227"/>
                  <a:pt x="7185" y="5227"/>
                  <a:pt x="7185" y="5227"/>
                </a:cubicBezTo>
                <a:cubicBezTo>
                  <a:pt x="7563" y="5227"/>
                  <a:pt x="7563" y="5227"/>
                  <a:pt x="7563" y="5227"/>
                </a:cubicBezTo>
                <a:cubicBezTo>
                  <a:pt x="7688" y="5352"/>
                  <a:pt x="7688" y="5352"/>
                  <a:pt x="7688" y="5352"/>
                </a:cubicBezTo>
                <a:cubicBezTo>
                  <a:pt x="7693" y="5357"/>
                  <a:pt x="7700" y="5360"/>
                  <a:pt x="7707" y="5360"/>
                </a:cubicBezTo>
                <a:cubicBezTo>
                  <a:pt x="8107" y="5360"/>
                  <a:pt x="8107" y="5360"/>
                  <a:pt x="8107" y="5360"/>
                </a:cubicBezTo>
                <a:cubicBezTo>
                  <a:pt x="8122" y="5360"/>
                  <a:pt x="8134" y="5348"/>
                  <a:pt x="8134" y="5333"/>
                </a:cubicBezTo>
                <a:cubicBezTo>
                  <a:pt x="8134" y="5211"/>
                  <a:pt x="8134" y="5211"/>
                  <a:pt x="8134" y="5211"/>
                </a:cubicBezTo>
                <a:cubicBezTo>
                  <a:pt x="8251" y="5093"/>
                  <a:pt x="8251" y="5093"/>
                  <a:pt x="8251" y="5093"/>
                </a:cubicBezTo>
                <a:cubicBezTo>
                  <a:pt x="8374" y="5093"/>
                  <a:pt x="8374" y="5093"/>
                  <a:pt x="8374" y="5093"/>
                </a:cubicBezTo>
                <a:cubicBezTo>
                  <a:pt x="8388" y="5093"/>
                  <a:pt x="8400" y="5081"/>
                  <a:pt x="8400" y="5067"/>
                </a:cubicBezTo>
                <a:cubicBezTo>
                  <a:pt x="8400" y="4011"/>
                  <a:pt x="8400" y="4011"/>
                  <a:pt x="8400" y="4011"/>
                </a:cubicBezTo>
                <a:cubicBezTo>
                  <a:pt x="8651" y="3760"/>
                  <a:pt x="8651" y="3760"/>
                  <a:pt x="8651" y="3760"/>
                </a:cubicBezTo>
                <a:cubicBezTo>
                  <a:pt x="8763" y="3760"/>
                  <a:pt x="8763" y="3760"/>
                  <a:pt x="8763" y="3760"/>
                </a:cubicBezTo>
                <a:cubicBezTo>
                  <a:pt x="9155" y="4152"/>
                  <a:pt x="9155" y="4152"/>
                  <a:pt x="9155" y="4152"/>
                </a:cubicBezTo>
                <a:cubicBezTo>
                  <a:pt x="9165" y="4163"/>
                  <a:pt x="9182" y="4163"/>
                  <a:pt x="9193" y="4152"/>
                </a:cubicBezTo>
                <a:cubicBezTo>
                  <a:pt x="9326" y="4019"/>
                  <a:pt x="9326" y="4019"/>
                  <a:pt x="9326" y="4019"/>
                </a:cubicBezTo>
                <a:cubicBezTo>
                  <a:pt x="9331" y="4014"/>
                  <a:pt x="9334" y="4007"/>
                  <a:pt x="9334" y="4000"/>
                </a:cubicBezTo>
                <a:cubicBezTo>
                  <a:pt x="9334" y="3600"/>
                  <a:pt x="9334" y="3600"/>
                  <a:pt x="9334" y="3600"/>
                </a:cubicBezTo>
                <a:cubicBezTo>
                  <a:pt x="9334" y="3593"/>
                  <a:pt x="9331" y="3586"/>
                  <a:pt x="9326" y="3581"/>
                </a:cubicBezTo>
                <a:cubicBezTo>
                  <a:pt x="9067" y="3322"/>
                  <a:pt x="9067" y="3322"/>
                  <a:pt x="9067" y="3322"/>
                </a:cubicBezTo>
                <a:cubicBezTo>
                  <a:pt x="9067" y="3078"/>
                  <a:pt x="9067" y="3078"/>
                  <a:pt x="9067" y="3078"/>
                </a:cubicBezTo>
                <a:cubicBezTo>
                  <a:pt x="9318" y="2827"/>
                  <a:pt x="9318" y="2827"/>
                  <a:pt x="9318" y="2827"/>
                </a:cubicBezTo>
                <a:cubicBezTo>
                  <a:pt x="10240" y="2827"/>
                  <a:pt x="10240" y="2827"/>
                  <a:pt x="10240" y="2827"/>
                </a:cubicBezTo>
                <a:cubicBezTo>
                  <a:pt x="10247" y="2827"/>
                  <a:pt x="10254" y="2824"/>
                  <a:pt x="10259" y="2819"/>
                </a:cubicBezTo>
                <a:cubicBezTo>
                  <a:pt x="10526" y="2552"/>
                  <a:pt x="10526" y="2552"/>
                  <a:pt x="10526" y="2552"/>
                </a:cubicBezTo>
                <a:cubicBezTo>
                  <a:pt x="10531" y="2547"/>
                  <a:pt x="10534" y="2540"/>
                  <a:pt x="10534" y="2533"/>
                </a:cubicBezTo>
                <a:cubicBezTo>
                  <a:pt x="10534" y="2267"/>
                  <a:pt x="10534" y="2267"/>
                  <a:pt x="10534" y="2267"/>
                </a:cubicBezTo>
                <a:cubicBezTo>
                  <a:pt x="10534" y="2252"/>
                  <a:pt x="10522" y="2240"/>
                  <a:pt x="10507" y="2240"/>
                </a:cubicBezTo>
                <a:cubicBezTo>
                  <a:pt x="9574" y="2240"/>
                  <a:pt x="9574" y="2240"/>
                  <a:pt x="9574" y="2240"/>
                </a:cubicBezTo>
                <a:cubicBezTo>
                  <a:pt x="9567" y="2240"/>
                  <a:pt x="9560" y="2243"/>
                  <a:pt x="9555" y="2248"/>
                </a:cubicBezTo>
                <a:cubicBezTo>
                  <a:pt x="9296" y="2507"/>
                  <a:pt x="9296" y="2507"/>
                  <a:pt x="9296" y="2507"/>
                </a:cubicBezTo>
                <a:cubicBezTo>
                  <a:pt x="8785" y="2507"/>
                  <a:pt x="8785" y="2507"/>
                  <a:pt x="8785" y="2507"/>
                </a:cubicBezTo>
                <a:cubicBezTo>
                  <a:pt x="8534" y="2256"/>
                  <a:pt x="8534" y="2256"/>
                  <a:pt x="8534" y="2256"/>
                </a:cubicBezTo>
                <a:cubicBezTo>
                  <a:pt x="8534" y="678"/>
                  <a:pt x="8534" y="678"/>
                  <a:pt x="8534" y="678"/>
                </a:cubicBezTo>
                <a:cubicBezTo>
                  <a:pt x="9211" y="0"/>
                  <a:pt x="9211" y="0"/>
                  <a:pt x="9211" y="0"/>
                </a:cubicBezTo>
                <a:cubicBezTo>
                  <a:pt x="14374" y="0"/>
                  <a:pt x="14374" y="0"/>
                  <a:pt x="14374" y="0"/>
                </a:cubicBezTo>
                <a:cubicBezTo>
                  <a:pt x="14374" y="13600"/>
                  <a:pt x="14374" y="13600"/>
                  <a:pt x="14374" y="13600"/>
                </a:cubicBezTo>
                <a:lnTo>
                  <a:pt x="12400" y="13600"/>
                </a:lnTo>
                <a:close/>
                <a:moveTo>
                  <a:pt x="7288" y="1181"/>
                </a:moveTo>
                <a:cubicBezTo>
                  <a:pt x="8469" y="0"/>
                  <a:pt x="8469" y="0"/>
                  <a:pt x="8469" y="0"/>
                </a:cubicBezTo>
                <a:cubicBezTo>
                  <a:pt x="5478" y="0"/>
                  <a:pt x="5478" y="0"/>
                  <a:pt x="5478" y="0"/>
                </a:cubicBezTo>
                <a:cubicBezTo>
                  <a:pt x="4134" y="1344"/>
                  <a:pt x="4134" y="1344"/>
                  <a:pt x="4134" y="1344"/>
                </a:cubicBezTo>
                <a:cubicBezTo>
                  <a:pt x="4134" y="3189"/>
                  <a:pt x="4134" y="3189"/>
                  <a:pt x="4134" y="3189"/>
                </a:cubicBezTo>
                <a:cubicBezTo>
                  <a:pt x="4518" y="3573"/>
                  <a:pt x="4518" y="3573"/>
                  <a:pt x="4518" y="3573"/>
                </a:cubicBezTo>
                <a:cubicBezTo>
                  <a:pt x="4763" y="3573"/>
                  <a:pt x="4763" y="3573"/>
                  <a:pt x="4763" y="3573"/>
                </a:cubicBezTo>
                <a:cubicBezTo>
                  <a:pt x="5288" y="3048"/>
                  <a:pt x="5288" y="3048"/>
                  <a:pt x="5288" y="3048"/>
                </a:cubicBezTo>
                <a:cubicBezTo>
                  <a:pt x="5293" y="3043"/>
                  <a:pt x="5300" y="3040"/>
                  <a:pt x="5307" y="3040"/>
                </a:cubicBezTo>
                <a:cubicBezTo>
                  <a:pt x="5707" y="3040"/>
                  <a:pt x="5707" y="3040"/>
                  <a:pt x="5707" y="3040"/>
                </a:cubicBezTo>
                <a:cubicBezTo>
                  <a:pt x="5722" y="3040"/>
                  <a:pt x="5734" y="3052"/>
                  <a:pt x="5734" y="3067"/>
                </a:cubicBezTo>
                <a:cubicBezTo>
                  <a:pt x="5734" y="3722"/>
                  <a:pt x="5734" y="3722"/>
                  <a:pt x="5734" y="3722"/>
                </a:cubicBezTo>
                <a:cubicBezTo>
                  <a:pt x="6126" y="4114"/>
                  <a:pt x="6126" y="4114"/>
                  <a:pt x="6126" y="4114"/>
                </a:cubicBezTo>
                <a:cubicBezTo>
                  <a:pt x="6131" y="4119"/>
                  <a:pt x="6134" y="4126"/>
                  <a:pt x="6134" y="4133"/>
                </a:cubicBezTo>
                <a:cubicBezTo>
                  <a:pt x="6134" y="4640"/>
                  <a:pt x="6134" y="4640"/>
                  <a:pt x="6134" y="4640"/>
                </a:cubicBezTo>
                <a:cubicBezTo>
                  <a:pt x="6629" y="4640"/>
                  <a:pt x="6629" y="4640"/>
                  <a:pt x="6629" y="4640"/>
                </a:cubicBezTo>
                <a:cubicBezTo>
                  <a:pt x="7147" y="4122"/>
                  <a:pt x="7147" y="4122"/>
                  <a:pt x="7147" y="4122"/>
                </a:cubicBezTo>
                <a:cubicBezTo>
                  <a:pt x="7147" y="3333"/>
                  <a:pt x="7147" y="3333"/>
                  <a:pt x="7147" y="3333"/>
                </a:cubicBezTo>
                <a:cubicBezTo>
                  <a:pt x="7147" y="3326"/>
                  <a:pt x="7150" y="3319"/>
                  <a:pt x="7155" y="3314"/>
                </a:cubicBezTo>
                <a:cubicBezTo>
                  <a:pt x="7680" y="2789"/>
                  <a:pt x="7680" y="2789"/>
                  <a:pt x="7680" y="2789"/>
                </a:cubicBezTo>
                <a:cubicBezTo>
                  <a:pt x="7680" y="2411"/>
                  <a:pt x="7680" y="2411"/>
                  <a:pt x="7680" y="2411"/>
                </a:cubicBezTo>
                <a:cubicBezTo>
                  <a:pt x="7288" y="2019"/>
                  <a:pt x="7288" y="2019"/>
                  <a:pt x="7288" y="2019"/>
                </a:cubicBezTo>
                <a:cubicBezTo>
                  <a:pt x="7283" y="2014"/>
                  <a:pt x="7280" y="2007"/>
                  <a:pt x="7280" y="2000"/>
                </a:cubicBezTo>
                <a:cubicBezTo>
                  <a:pt x="7280" y="1200"/>
                  <a:pt x="7280" y="1200"/>
                  <a:pt x="7280" y="1200"/>
                </a:cubicBezTo>
                <a:cubicBezTo>
                  <a:pt x="7280" y="1193"/>
                  <a:pt x="7283" y="1186"/>
                  <a:pt x="7288" y="1181"/>
                </a:cubicBezTo>
                <a:close/>
                <a:moveTo>
                  <a:pt x="12621" y="10819"/>
                </a:moveTo>
                <a:cubicBezTo>
                  <a:pt x="12626" y="10824"/>
                  <a:pt x="12633" y="10827"/>
                  <a:pt x="12640" y="10827"/>
                </a:cubicBezTo>
                <a:cubicBezTo>
                  <a:pt x="13707" y="10827"/>
                  <a:pt x="13707" y="10827"/>
                  <a:pt x="13707" y="10827"/>
                </a:cubicBezTo>
                <a:cubicBezTo>
                  <a:pt x="13714" y="10827"/>
                  <a:pt x="13721" y="10824"/>
                  <a:pt x="13726" y="10819"/>
                </a:cubicBezTo>
                <a:cubicBezTo>
                  <a:pt x="13993" y="10552"/>
                  <a:pt x="13993" y="10552"/>
                  <a:pt x="13993" y="10552"/>
                </a:cubicBezTo>
                <a:cubicBezTo>
                  <a:pt x="13998" y="10547"/>
                  <a:pt x="14000" y="10540"/>
                  <a:pt x="14000" y="10533"/>
                </a:cubicBezTo>
                <a:cubicBezTo>
                  <a:pt x="14000" y="10267"/>
                  <a:pt x="14000" y="10267"/>
                  <a:pt x="14000" y="10267"/>
                </a:cubicBezTo>
                <a:cubicBezTo>
                  <a:pt x="14000" y="10260"/>
                  <a:pt x="13998" y="10253"/>
                  <a:pt x="13993" y="10248"/>
                </a:cubicBezTo>
                <a:cubicBezTo>
                  <a:pt x="12934" y="9189"/>
                  <a:pt x="12934" y="9189"/>
                  <a:pt x="12934" y="9189"/>
                </a:cubicBezTo>
                <a:cubicBezTo>
                  <a:pt x="12934" y="8667"/>
                  <a:pt x="12934" y="8667"/>
                  <a:pt x="12934" y="8667"/>
                </a:cubicBezTo>
                <a:cubicBezTo>
                  <a:pt x="12934" y="8652"/>
                  <a:pt x="12922" y="8640"/>
                  <a:pt x="12907" y="8640"/>
                </a:cubicBezTo>
                <a:cubicBezTo>
                  <a:pt x="12374" y="8640"/>
                  <a:pt x="12374" y="8640"/>
                  <a:pt x="12374" y="8640"/>
                </a:cubicBezTo>
                <a:cubicBezTo>
                  <a:pt x="12367" y="8640"/>
                  <a:pt x="12360" y="8643"/>
                  <a:pt x="12355" y="8648"/>
                </a:cubicBezTo>
                <a:cubicBezTo>
                  <a:pt x="12088" y="8914"/>
                  <a:pt x="12088" y="8914"/>
                  <a:pt x="12088" y="8914"/>
                </a:cubicBezTo>
                <a:cubicBezTo>
                  <a:pt x="12083" y="8919"/>
                  <a:pt x="12080" y="8926"/>
                  <a:pt x="12080" y="8933"/>
                </a:cubicBezTo>
                <a:cubicBezTo>
                  <a:pt x="12080" y="9067"/>
                  <a:pt x="12080" y="9067"/>
                  <a:pt x="12080" y="9067"/>
                </a:cubicBezTo>
                <a:cubicBezTo>
                  <a:pt x="12080" y="9074"/>
                  <a:pt x="12083" y="9081"/>
                  <a:pt x="12088" y="9086"/>
                </a:cubicBezTo>
                <a:cubicBezTo>
                  <a:pt x="12214" y="9211"/>
                  <a:pt x="12214" y="9211"/>
                  <a:pt x="12214" y="9211"/>
                </a:cubicBezTo>
                <a:cubicBezTo>
                  <a:pt x="12214" y="9322"/>
                  <a:pt x="12214" y="9322"/>
                  <a:pt x="12214" y="9322"/>
                </a:cubicBezTo>
                <a:cubicBezTo>
                  <a:pt x="12096" y="9440"/>
                  <a:pt x="12096" y="9440"/>
                  <a:pt x="12096" y="9440"/>
                </a:cubicBezTo>
                <a:cubicBezTo>
                  <a:pt x="11851" y="9440"/>
                  <a:pt x="11851" y="9440"/>
                  <a:pt x="11851" y="9440"/>
                </a:cubicBezTo>
                <a:cubicBezTo>
                  <a:pt x="11600" y="9189"/>
                  <a:pt x="11600" y="9189"/>
                  <a:pt x="11600" y="9189"/>
                </a:cubicBezTo>
                <a:cubicBezTo>
                  <a:pt x="11600" y="8800"/>
                  <a:pt x="11600" y="8800"/>
                  <a:pt x="11600" y="8800"/>
                </a:cubicBezTo>
                <a:cubicBezTo>
                  <a:pt x="11600" y="8793"/>
                  <a:pt x="11598" y="8786"/>
                  <a:pt x="11593" y="8781"/>
                </a:cubicBezTo>
                <a:cubicBezTo>
                  <a:pt x="11459" y="8648"/>
                  <a:pt x="11459" y="8648"/>
                  <a:pt x="11459" y="8648"/>
                </a:cubicBezTo>
                <a:cubicBezTo>
                  <a:pt x="11454" y="8643"/>
                  <a:pt x="11447" y="8640"/>
                  <a:pt x="11440" y="8640"/>
                </a:cubicBezTo>
                <a:cubicBezTo>
                  <a:pt x="11307" y="8640"/>
                  <a:pt x="11307" y="8640"/>
                  <a:pt x="11307" y="8640"/>
                </a:cubicBezTo>
                <a:cubicBezTo>
                  <a:pt x="11300" y="8640"/>
                  <a:pt x="11293" y="8643"/>
                  <a:pt x="11288" y="8648"/>
                </a:cubicBezTo>
                <a:cubicBezTo>
                  <a:pt x="10221" y="9714"/>
                  <a:pt x="10221" y="9714"/>
                  <a:pt x="10221" y="9714"/>
                </a:cubicBezTo>
                <a:cubicBezTo>
                  <a:pt x="10216" y="9719"/>
                  <a:pt x="10214" y="9726"/>
                  <a:pt x="10214" y="9733"/>
                </a:cubicBezTo>
                <a:cubicBezTo>
                  <a:pt x="10214" y="10400"/>
                  <a:pt x="10214" y="10400"/>
                  <a:pt x="10214" y="10400"/>
                </a:cubicBezTo>
                <a:cubicBezTo>
                  <a:pt x="10214" y="10407"/>
                  <a:pt x="10216" y="10414"/>
                  <a:pt x="10221" y="10419"/>
                </a:cubicBezTo>
                <a:cubicBezTo>
                  <a:pt x="10621" y="10819"/>
                  <a:pt x="10621" y="10819"/>
                  <a:pt x="10621" y="10819"/>
                </a:cubicBezTo>
                <a:cubicBezTo>
                  <a:pt x="10626" y="10824"/>
                  <a:pt x="10633" y="10827"/>
                  <a:pt x="10640" y="10827"/>
                </a:cubicBezTo>
                <a:cubicBezTo>
                  <a:pt x="11307" y="10827"/>
                  <a:pt x="11307" y="10827"/>
                  <a:pt x="11307" y="10827"/>
                </a:cubicBezTo>
                <a:cubicBezTo>
                  <a:pt x="11314" y="10827"/>
                  <a:pt x="11321" y="10824"/>
                  <a:pt x="11326" y="10819"/>
                </a:cubicBezTo>
                <a:cubicBezTo>
                  <a:pt x="11585" y="10560"/>
                  <a:pt x="11585" y="10560"/>
                  <a:pt x="11585" y="10560"/>
                </a:cubicBezTo>
                <a:cubicBezTo>
                  <a:pt x="12363" y="10560"/>
                  <a:pt x="12363" y="10560"/>
                  <a:pt x="12363" y="10560"/>
                </a:cubicBezTo>
                <a:lnTo>
                  <a:pt x="12621" y="10819"/>
                </a:lnTo>
                <a:close/>
                <a:moveTo>
                  <a:pt x="11814" y="12789"/>
                </a:moveTo>
                <a:cubicBezTo>
                  <a:pt x="11814" y="12693"/>
                  <a:pt x="11814" y="12693"/>
                  <a:pt x="11814" y="12693"/>
                </a:cubicBezTo>
                <a:cubicBezTo>
                  <a:pt x="11585" y="12693"/>
                  <a:pt x="11585" y="12693"/>
                  <a:pt x="11585" y="12693"/>
                </a:cubicBezTo>
                <a:cubicBezTo>
                  <a:pt x="11467" y="12811"/>
                  <a:pt x="11467" y="12811"/>
                  <a:pt x="11467" y="12811"/>
                </a:cubicBezTo>
                <a:cubicBezTo>
                  <a:pt x="11467" y="12907"/>
                  <a:pt x="11467" y="12907"/>
                  <a:pt x="11467" y="12907"/>
                </a:cubicBezTo>
                <a:cubicBezTo>
                  <a:pt x="11696" y="12907"/>
                  <a:pt x="11696" y="12907"/>
                  <a:pt x="11696" y="12907"/>
                </a:cubicBezTo>
                <a:lnTo>
                  <a:pt x="11814" y="12789"/>
                </a:lnTo>
                <a:close/>
                <a:moveTo>
                  <a:pt x="5280" y="11189"/>
                </a:moveTo>
                <a:cubicBezTo>
                  <a:pt x="5280" y="10693"/>
                  <a:pt x="5280" y="10693"/>
                  <a:pt x="5280" y="10693"/>
                </a:cubicBezTo>
                <a:cubicBezTo>
                  <a:pt x="5051" y="10693"/>
                  <a:pt x="5051" y="10693"/>
                  <a:pt x="5051" y="10693"/>
                </a:cubicBezTo>
                <a:cubicBezTo>
                  <a:pt x="4934" y="10811"/>
                  <a:pt x="4934" y="10811"/>
                  <a:pt x="4934" y="10811"/>
                </a:cubicBezTo>
                <a:cubicBezTo>
                  <a:pt x="4934" y="11307"/>
                  <a:pt x="4934" y="11307"/>
                  <a:pt x="4934" y="11307"/>
                </a:cubicBezTo>
                <a:cubicBezTo>
                  <a:pt x="5163" y="11307"/>
                  <a:pt x="5163" y="11307"/>
                  <a:pt x="5163" y="11307"/>
                </a:cubicBezTo>
                <a:lnTo>
                  <a:pt x="5280" y="11189"/>
                </a:lnTo>
                <a:close/>
                <a:moveTo>
                  <a:pt x="6747" y="12240"/>
                </a:moveTo>
                <a:cubicBezTo>
                  <a:pt x="6747" y="11893"/>
                  <a:pt x="6747" y="11893"/>
                  <a:pt x="6747" y="11893"/>
                </a:cubicBezTo>
                <a:cubicBezTo>
                  <a:pt x="6305" y="11893"/>
                  <a:pt x="6305" y="11893"/>
                  <a:pt x="6305" y="11893"/>
                </a:cubicBezTo>
                <a:cubicBezTo>
                  <a:pt x="6651" y="12240"/>
                  <a:pt x="6651" y="12240"/>
                  <a:pt x="6651" y="12240"/>
                </a:cubicBezTo>
                <a:lnTo>
                  <a:pt x="6747" y="12240"/>
                </a:lnTo>
                <a:close/>
                <a:moveTo>
                  <a:pt x="5185" y="10027"/>
                </a:moveTo>
                <a:cubicBezTo>
                  <a:pt x="5067" y="10144"/>
                  <a:pt x="5067" y="10144"/>
                  <a:pt x="5067" y="10144"/>
                </a:cubicBezTo>
                <a:cubicBezTo>
                  <a:pt x="5067" y="10507"/>
                  <a:pt x="5067" y="10507"/>
                  <a:pt x="5067" y="10507"/>
                </a:cubicBezTo>
                <a:cubicBezTo>
                  <a:pt x="5280" y="10507"/>
                  <a:pt x="5280" y="10507"/>
                  <a:pt x="5280" y="10507"/>
                </a:cubicBezTo>
                <a:cubicBezTo>
                  <a:pt x="5280" y="10027"/>
                  <a:pt x="5280" y="10027"/>
                  <a:pt x="5280" y="10027"/>
                </a:cubicBezTo>
                <a:lnTo>
                  <a:pt x="5185" y="10027"/>
                </a:lnTo>
                <a:close/>
                <a:moveTo>
                  <a:pt x="518" y="4960"/>
                </a:moveTo>
                <a:cubicBezTo>
                  <a:pt x="0" y="5478"/>
                  <a:pt x="0" y="5478"/>
                  <a:pt x="0" y="5478"/>
                </a:cubicBezTo>
                <a:cubicBezTo>
                  <a:pt x="0" y="6507"/>
                  <a:pt x="0" y="6507"/>
                  <a:pt x="0" y="6507"/>
                </a:cubicBezTo>
                <a:cubicBezTo>
                  <a:pt x="496" y="6507"/>
                  <a:pt x="496" y="6507"/>
                  <a:pt x="496" y="6507"/>
                </a:cubicBezTo>
                <a:cubicBezTo>
                  <a:pt x="880" y="6122"/>
                  <a:pt x="880" y="6122"/>
                  <a:pt x="880" y="6122"/>
                </a:cubicBezTo>
                <a:cubicBezTo>
                  <a:pt x="880" y="5467"/>
                  <a:pt x="880" y="5467"/>
                  <a:pt x="880" y="5467"/>
                </a:cubicBezTo>
                <a:cubicBezTo>
                  <a:pt x="880" y="5452"/>
                  <a:pt x="892" y="5440"/>
                  <a:pt x="907" y="5440"/>
                </a:cubicBezTo>
                <a:cubicBezTo>
                  <a:pt x="1029" y="5440"/>
                  <a:pt x="1029" y="5440"/>
                  <a:pt x="1029" y="5440"/>
                </a:cubicBezTo>
                <a:cubicBezTo>
                  <a:pt x="1147" y="5322"/>
                  <a:pt x="1147" y="5322"/>
                  <a:pt x="1147" y="5322"/>
                </a:cubicBezTo>
                <a:cubicBezTo>
                  <a:pt x="1147" y="5211"/>
                  <a:pt x="1147" y="5211"/>
                  <a:pt x="1147" y="5211"/>
                </a:cubicBezTo>
                <a:cubicBezTo>
                  <a:pt x="896" y="4960"/>
                  <a:pt x="896" y="4960"/>
                  <a:pt x="896" y="4960"/>
                </a:cubicBezTo>
                <a:lnTo>
                  <a:pt x="518" y="4960"/>
                </a:lnTo>
                <a:close/>
                <a:moveTo>
                  <a:pt x="1318" y="3227"/>
                </a:moveTo>
                <a:cubicBezTo>
                  <a:pt x="1200" y="3344"/>
                  <a:pt x="1200" y="3344"/>
                  <a:pt x="1200" y="3344"/>
                </a:cubicBezTo>
                <a:cubicBezTo>
                  <a:pt x="1200" y="3600"/>
                  <a:pt x="1200" y="3600"/>
                  <a:pt x="1200" y="3600"/>
                </a:cubicBezTo>
                <a:cubicBezTo>
                  <a:pt x="1200" y="3607"/>
                  <a:pt x="1198" y="3614"/>
                  <a:pt x="1193" y="3619"/>
                </a:cubicBezTo>
                <a:cubicBezTo>
                  <a:pt x="934" y="3878"/>
                  <a:pt x="934" y="3878"/>
                  <a:pt x="934" y="3878"/>
                </a:cubicBezTo>
                <a:cubicBezTo>
                  <a:pt x="934" y="4256"/>
                  <a:pt x="934" y="4256"/>
                  <a:pt x="934" y="4256"/>
                </a:cubicBezTo>
                <a:cubicBezTo>
                  <a:pt x="1459" y="4795"/>
                  <a:pt x="1459" y="4795"/>
                  <a:pt x="1459" y="4795"/>
                </a:cubicBezTo>
                <a:cubicBezTo>
                  <a:pt x="1464" y="4800"/>
                  <a:pt x="1467" y="4806"/>
                  <a:pt x="1467" y="4813"/>
                </a:cubicBezTo>
                <a:cubicBezTo>
                  <a:pt x="1467" y="5189"/>
                  <a:pt x="1467" y="5189"/>
                  <a:pt x="1467" y="5189"/>
                </a:cubicBezTo>
                <a:cubicBezTo>
                  <a:pt x="1859" y="5581"/>
                  <a:pt x="1859" y="5581"/>
                  <a:pt x="1859" y="5581"/>
                </a:cubicBezTo>
                <a:cubicBezTo>
                  <a:pt x="1870" y="5592"/>
                  <a:pt x="1870" y="5608"/>
                  <a:pt x="1859" y="5619"/>
                </a:cubicBezTo>
                <a:cubicBezTo>
                  <a:pt x="1467" y="6011"/>
                  <a:pt x="1467" y="6011"/>
                  <a:pt x="1467" y="6011"/>
                </a:cubicBezTo>
                <a:cubicBezTo>
                  <a:pt x="1467" y="6800"/>
                  <a:pt x="1467" y="6800"/>
                  <a:pt x="1467" y="6800"/>
                </a:cubicBezTo>
                <a:cubicBezTo>
                  <a:pt x="1467" y="6807"/>
                  <a:pt x="1464" y="6814"/>
                  <a:pt x="1459" y="6819"/>
                </a:cubicBezTo>
                <a:cubicBezTo>
                  <a:pt x="1105" y="7173"/>
                  <a:pt x="1105" y="7173"/>
                  <a:pt x="1105" y="7173"/>
                </a:cubicBezTo>
                <a:cubicBezTo>
                  <a:pt x="1563" y="7173"/>
                  <a:pt x="1563" y="7173"/>
                  <a:pt x="1563" y="7173"/>
                </a:cubicBezTo>
                <a:cubicBezTo>
                  <a:pt x="1821" y="6914"/>
                  <a:pt x="1821" y="6914"/>
                  <a:pt x="1821" y="6914"/>
                </a:cubicBezTo>
                <a:cubicBezTo>
                  <a:pt x="1826" y="6909"/>
                  <a:pt x="1833" y="6907"/>
                  <a:pt x="1840" y="6907"/>
                </a:cubicBezTo>
                <a:cubicBezTo>
                  <a:pt x="2763" y="6907"/>
                  <a:pt x="2763" y="6907"/>
                  <a:pt x="2763" y="6907"/>
                </a:cubicBezTo>
                <a:cubicBezTo>
                  <a:pt x="3014" y="6656"/>
                  <a:pt x="3014" y="6656"/>
                  <a:pt x="3014" y="6656"/>
                </a:cubicBezTo>
                <a:cubicBezTo>
                  <a:pt x="3014" y="6144"/>
                  <a:pt x="3014" y="6144"/>
                  <a:pt x="3014" y="6144"/>
                </a:cubicBezTo>
                <a:cubicBezTo>
                  <a:pt x="2621" y="5752"/>
                  <a:pt x="2621" y="5752"/>
                  <a:pt x="2621" y="5752"/>
                </a:cubicBezTo>
                <a:cubicBezTo>
                  <a:pt x="2616" y="5747"/>
                  <a:pt x="2614" y="5740"/>
                  <a:pt x="2614" y="5733"/>
                </a:cubicBezTo>
                <a:cubicBezTo>
                  <a:pt x="2614" y="5344"/>
                  <a:pt x="2614" y="5344"/>
                  <a:pt x="2614" y="5344"/>
                </a:cubicBezTo>
                <a:cubicBezTo>
                  <a:pt x="1821" y="4552"/>
                  <a:pt x="1821" y="4552"/>
                  <a:pt x="1821" y="4552"/>
                </a:cubicBezTo>
                <a:cubicBezTo>
                  <a:pt x="1816" y="4547"/>
                  <a:pt x="1814" y="4540"/>
                  <a:pt x="1814" y="4533"/>
                </a:cubicBezTo>
                <a:cubicBezTo>
                  <a:pt x="1814" y="4400"/>
                  <a:pt x="1814" y="4400"/>
                  <a:pt x="1814" y="4400"/>
                </a:cubicBezTo>
                <a:cubicBezTo>
                  <a:pt x="1814" y="4393"/>
                  <a:pt x="1816" y="4386"/>
                  <a:pt x="1821" y="4381"/>
                </a:cubicBezTo>
                <a:cubicBezTo>
                  <a:pt x="2080" y="4122"/>
                  <a:pt x="2080" y="4122"/>
                  <a:pt x="2080" y="4122"/>
                </a:cubicBezTo>
                <a:cubicBezTo>
                  <a:pt x="2080" y="3760"/>
                  <a:pt x="2080" y="3760"/>
                  <a:pt x="2080" y="3760"/>
                </a:cubicBezTo>
                <a:cubicBezTo>
                  <a:pt x="1707" y="3760"/>
                  <a:pt x="1707" y="3760"/>
                  <a:pt x="1707" y="3760"/>
                </a:cubicBezTo>
                <a:cubicBezTo>
                  <a:pt x="1692" y="3760"/>
                  <a:pt x="1680" y="3748"/>
                  <a:pt x="1680" y="3733"/>
                </a:cubicBezTo>
                <a:cubicBezTo>
                  <a:pt x="1680" y="3227"/>
                  <a:pt x="1680" y="3227"/>
                  <a:pt x="1680" y="3227"/>
                </a:cubicBezTo>
                <a:lnTo>
                  <a:pt x="1318" y="3227"/>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22</a:t>
            </a:fld>
            <a:endParaRPr lang="de-DE" dirty="0"/>
          </a:p>
        </p:txBody>
      </p:sp>
      <p:sp>
        <p:nvSpPr>
          <p:cNvPr id="5" name="Rectangle 4"/>
          <p:cNvSpPr/>
          <p:nvPr/>
        </p:nvSpPr>
        <p:spPr>
          <a:xfrm>
            <a:off x="1057027" y="764704"/>
            <a:ext cx="8928992" cy="1569660"/>
          </a:xfrm>
          <a:prstGeom prst="rect">
            <a:avLst/>
          </a:prstGeom>
        </p:spPr>
        <p:txBody>
          <a:bodyPr wrap="square">
            <a:spAutoFit/>
          </a:bodyPr>
          <a:lstStyle/>
          <a:p>
            <a:pPr marL="457200" marR="0" lvl="0" indent="-457200" defTabSz="914400" eaLnBrk="1" fontAlgn="auto" latinLnBrk="0" hangingPunct="1">
              <a:lnSpc>
                <a:spcPct val="150000"/>
              </a:lnSpc>
              <a:spcBef>
                <a:spcPts val="0"/>
              </a:spcBef>
              <a:spcAft>
                <a:spcPts val="0"/>
              </a:spcAft>
              <a:buClrTx/>
              <a:buSzTx/>
              <a:buFont typeface="Wingdings" charset="2"/>
              <a:buNone/>
              <a:tabLst/>
              <a:defRPr/>
            </a:pPr>
            <a:r>
              <a:rPr lang="en-US" sz="3200" b="1" dirty="0" smtClean="0"/>
              <a:t>Benefits for Product Development Teams?</a:t>
            </a:r>
            <a:endParaRPr lang="en-US" sz="3200" b="1" dirty="0"/>
          </a:p>
        </p:txBody>
      </p:sp>
      <p:pic>
        <p:nvPicPr>
          <p:cNvPr id="8"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9"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pic>
        <p:nvPicPr>
          <p:cNvPr id="6" name="Bild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6099" y="6028371"/>
            <a:ext cx="864096" cy="424965"/>
          </a:xfrm>
          <a:prstGeom prst="rect">
            <a:avLst/>
          </a:prstGeom>
        </p:spPr>
      </p:pic>
      <p:sp>
        <p:nvSpPr>
          <p:cNvPr id="10" name="Textplatzhalter 4"/>
          <p:cNvSpPr txBox="1">
            <a:spLocks/>
          </p:cNvSpPr>
          <p:nvPr/>
        </p:nvSpPr>
        <p:spPr>
          <a:xfrm>
            <a:off x="631224" y="2204864"/>
            <a:ext cx="9787606" cy="2765020"/>
          </a:xfrm>
          <a:prstGeom prst="rect">
            <a:avLst/>
          </a:prstGeom>
        </p:spPr>
        <p:txBody>
          <a:bodyPr vert="horz" lIns="0" tIns="0" rIns="0" bIns="0" rtlCol="0">
            <a:noAutofit/>
          </a:bodyPr>
          <a:lstStyle>
            <a:lvl1pPr marL="0" indent="0" algn="l" defTabSz="914400" rtl="0" eaLnBrk="1" latinLnBrk="0" hangingPunct="1">
              <a:lnSpc>
                <a:spcPct val="120000"/>
              </a:lnSpc>
              <a:spcBef>
                <a:spcPts val="0"/>
              </a:spcBef>
              <a:buFont typeface="Arial" pitchFamily="34" charset="0"/>
              <a:buNone/>
              <a:defRPr sz="1500" b="1" kern="12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0" indent="0" algn="l" defTabSz="914400" rtl="0" eaLnBrk="1" latinLnBrk="0" hangingPunct="1">
              <a:lnSpc>
                <a:spcPct val="120000"/>
              </a:lnSpc>
              <a:spcBef>
                <a:spcPts val="0"/>
              </a:spcBef>
              <a:buFont typeface="Arial" pitchFamily="34" charset="0"/>
              <a:buNone/>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342000" indent="-342000" algn="l" defTabSz="914400" rtl="0" eaLnBrk="1" latinLnBrk="0" hangingPunct="1">
              <a:lnSpc>
                <a:spcPct val="120000"/>
              </a:lnSpc>
              <a:spcBef>
                <a:spcPts val="0"/>
              </a:spcBef>
              <a:buClr>
                <a:schemeClr val="accent1"/>
              </a:buClr>
              <a:buSzPct val="135000"/>
              <a:buFont typeface="Verdana" pitchFamily="34" charset="0"/>
              <a:buChar char="●"/>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684000" indent="-342000" algn="l" defTabSz="914400" rtl="0" eaLnBrk="1" latinLnBrk="0" hangingPunct="1">
              <a:lnSpc>
                <a:spcPct val="120000"/>
              </a:lnSpc>
              <a:spcBef>
                <a:spcPts val="0"/>
              </a:spcBef>
              <a:buSzPct val="100000"/>
              <a:buFontTx/>
              <a:buBlip>
                <a:blip r:embed="rId5"/>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342000" indent="-342000" algn="l" defTabSz="914400" rtl="0" eaLnBrk="1" latinLnBrk="0" hangingPunct="1">
              <a:lnSpc>
                <a:spcPct val="120000"/>
              </a:lnSpc>
              <a:spcBef>
                <a:spcPts val="0"/>
              </a:spcBef>
              <a:buSzPct val="115000"/>
              <a:buFontTx/>
              <a:buBlip>
                <a:blip r:embed="rId6"/>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684000" indent="-342000" algn="l" defTabSz="914400" rtl="0" eaLnBrk="1" latinLnBrk="0" hangingPunct="1">
              <a:lnSpc>
                <a:spcPct val="120000"/>
              </a:lnSpc>
              <a:spcBef>
                <a:spcPts val="0"/>
              </a:spcBef>
              <a:buSzPct val="115000"/>
              <a:buFontTx/>
              <a:buBlip>
                <a:blip r:embed="rId7"/>
              </a:buBlip>
              <a:defRPr sz="1500"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6pPr>
            <a:lvl7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7pPr>
            <a:lvl8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8pPr>
            <a:lvl9pPr marL="0" indent="0" algn="l" defTabSz="914400" rtl="0" eaLnBrk="1" latinLnBrk="0" hangingPunct="1">
              <a:lnSpc>
                <a:spcPct val="120000"/>
              </a:lnSpc>
              <a:spcBef>
                <a:spcPts val="0"/>
              </a:spcBef>
              <a:buFont typeface="Arial" pitchFamily="34" charset="0"/>
              <a:buNone/>
              <a:defRPr sz="1500" kern="1200">
                <a:solidFill>
                  <a:schemeClr val="tx1"/>
                </a:solidFill>
                <a:latin typeface="+mn-lt"/>
                <a:ea typeface="+mn-ea"/>
                <a:cs typeface="+mn-cs"/>
              </a:defRPr>
            </a:lvl9pPr>
          </a:lstStyle>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Independently </a:t>
            </a:r>
            <a:r>
              <a:rPr lang="en-US" sz="2800" b="0" dirty="0">
                <a:solidFill>
                  <a:schemeClr val="tx1"/>
                </a:solidFill>
                <a:latin typeface="+mn-lt"/>
                <a:ea typeface="Open Sans Light" panose="020B0306030504020204" pitchFamily="34" charset="0"/>
                <a:cs typeface="Open Sans Light" panose="020B0306030504020204" pitchFamily="34" charset="0"/>
              </a:rPr>
              <a:t>work with </a:t>
            </a:r>
            <a:r>
              <a:rPr lang="en-US" sz="2800" b="0" dirty="0" smtClean="0">
                <a:solidFill>
                  <a:schemeClr val="tx1"/>
                </a:solidFill>
                <a:latin typeface="+mn-lt"/>
                <a:ea typeface="Open Sans Light" panose="020B0306030504020204" pitchFamily="34" charset="0"/>
                <a:cs typeface="Open Sans Light" panose="020B0306030504020204" pitchFamily="34" charset="0"/>
              </a:rPr>
              <a:t>data</a:t>
            </a:r>
          </a:p>
          <a:p>
            <a:pPr marL="457200" indent="-457200">
              <a:lnSpc>
                <a:spcPct val="150000"/>
              </a:lnSpc>
              <a:buFontTx/>
              <a:buChar char="-"/>
              <a:defRPr/>
            </a:pPr>
            <a:r>
              <a:rPr lang="en-US" sz="2800" b="0" dirty="0">
                <a:solidFill>
                  <a:schemeClr val="tx1"/>
                </a:solidFill>
                <a:latin typeface="+mn-lt"/>
                <a:ea typeface="Open Sans Light" panose="020B0306030504020204" pitchFamily="34" charset="0"/>
                <a:cs typeface="Open Sans Light" panose="020B0306030504020204" pitchFamily="34" charset="0"/>
              </a:rPr>
              <a:t>No dependencies to data </a:t>
            </a:r>
            <a:r>
              <a:rPr lang="en-US" sz="2800" b="0" dirty="0" smtClean="0">
                <a:solidFill>
                  <a:schemeClr val="tx1"/>
                </a:solidFill>
                <a:latin typeface="+mn-lt"/>
                <a:ea typeface="Open Sans Light" panose="020B0306030504020204" pitchFamily="34" charset="0"/>
                <a:cs typeface="Open Sans Light" panose="020B0306030504020204" pitchFamily="34" charset="0"/>
              </a:rPr>
              <a:t>teams</a:t>
            </a:r>
          </a:p>
          <a:p>
            <a:pPr marL="457200" indent="-457200">
              <a:lnSpc>
                <a:spcPct val="150000"/>
              </a:lnSpc>
              <a:buFontTx/>
              <a:buChar char="-"/>
              <a:defRPr/>
            </a:pPr>
            <a:r>
              <a:rPr lang="en-US" sz="2800" b="0" dirty="0">
                <a:solidFill>
                  <a:schemeClr val="tx1"/>
                </a:solidFill>
                <a:latin typeface="+mn-lt"/>
                <a:ea typeface="Open Sans Light" panose="020B0306030504020204" pitchFamily="34" charset="0"/>
                <a:cs typeface="Open Sans Light" panose="020B0306030504020204" pitchFamily="34" charset="0"/>
              </a:rPr>
              <a:t>Company data is curated and it’s easy to consume data produced by other </a:t>
            </a:r>
            <a:r>
              <a:rPr lang="en-US" sz="2800" b="0" dirty="0" smtClean="0">
                <a:solidFill>
                  <a:schemeClr val="tx1"/>
                </a:solidFill>
                <a:latin typeface="+mn-lt"/>
                <a:ea typeface="Open Sans Light" panose="020B0306030504020204" pitchFamily="34" charset="0"/>
                <a:cs typeface="Open Sans Light" panose="020B0306030504020204" pitchFamily="34" charset="0"/>
              </a:rPr>
              <a:t>teams</a:t>
            </a:r>
          </a:p>
        </p:txBody>
      </p:sp>
    </p:spTree>
    <p:extLst>
      <p:ext uri="{BB962C8B-B14F-4D97-AF65-F5344CB8AC3E}">
        <p14:creationId xmlns:p14="http://schemas.microsoft.com/office/powerpoint/2010/main" val="133767333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p:cTn id="13"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0">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p:cTn id="19"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0">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519407" y="2129422"/>
            <a:ext cx="4308871" cy="1754326"/>
          </a:xfrm>
          <a:prstGeom prst="rect">
            <a:avLst/>
          </a:prstGeom>
          <a:solidFill>
            <a:schemeClr val="bg1"/>
          </a:solidFill>
        </p:spPr>
        <p:txBody>
          <a:bodyPr wrap="square">
            <a:spAutoFit/>
          </a:bodyPr>
          <a:lstStyle/>
          <a:p>
            <a:pPr marL="457200" marR="0" lvl="0" indent="-457200" defTabSz="914400" eaLnBrk="1" fontAlgn="auto" latinLnBrk="0" hangingPunct="1">
              <a:lnSpc>
                <a:spcPct val="150000"/>
              </a:lnSpc>
              <a:spcBef>
                <a:spcPts val="0"/>
              </a:spcBef>
              <a:spcAft>
                <a:spcPts val="0"/>
              </a:spcAft>
              <a:buClrTx/>
              <a:buSzTx/>
              <a:buFont typeface="Wingdings" charset="2"/>
              <a:buNone/>
              <a:tabLst/>
              <a:defRPr/>
            </a:pPr>
            <a:r>
              <a:rPr lang="en-US" sz="7200" b="1" smtClean="0"/>
              <a:t>DevOps</a:t>
            </a:r>
            <a:endParaRPr lang="en-US" sz="7200" b="1" dirty="0"/>
          </a:p>
        </p:txBody>
      </p:sp>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23</a:t>
            </a:fld>
            <a:endParaRPr lang="de-DE" dirty="0"/>
          </a:p>
        </p:txBody>
      </p:sp>
      <p:sp>
        <p:nvSpPr>
          <p:cNvPr id="5" name="Rectangle 4"/>
          <p:cNvSpPr/>
          <p:nvPr/>
        </p:nvSpPr>
        <p:spPr>
          <a:xfrm>
            <a:off x="2281163" y="2129462"/>
            <a:ext cx="7776864" cy="1754326"/>
          </a:xfrm>
          <a:prstGeom prst="rect">
            <a:avLst/>
          </a:prstGeom>
          <a:solidFill>
            <a:schemeClr val="accent1"/>
          </a:solidFill>
        </p:spPr>
        <p:txBody>
          <a:bodyPr wrap="square">
            <a:spAutoFit/>
          </a:bodyPr>
          <a:lstStyle/>
          <a:p>
            <a:pPr marL="457200" marR="0" lvl="0" indent="-457200" defTabSz="914400" eaLnBrk="1" fontAlgn="auto" latinLnBrk="0" hangingPunct="1">
              <a:lnSpc>
                <a:spcPct val="150000"/>
              </a:lnSpc>
              <a:spcBef>
                <a:spcPts val="0"/>
              </a:spcBef>
              <a:spcAft>
                <a:spcPts val="0"/>
              </a:spcAft>
              <a:buClrTx/>
              <a:buSzTx/>
              <a:buFont typeface="Wingdings" charset="2"/>
              <a:buNone/>
              <a:tabLst/>
              <a:defRPr/>
            </a:pPr>
            <a:r>
              <a:rPr lang="en-US" sz="7200" b="1" smtClean="0"/>
              <a:t>#DataDevOps</a:t>
            </a:r>
            <a:endParaRPr lang="en-US" sz="7200" b="1" dirty="0"/>
          </a:p>
        </p:txBody>
      </p:sp>
      <p:pic>
        <p:nvPicPr>
          <p:cNvPr id="11"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12"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4371007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24</a:t>
            </a:fld>
            <a:endParaRPr lang="de-DE" dirty="0"/>
          </a:p>
        </p:txBody>
      </p:sp>
      <p:sp>
        <p:nvSpPr>
          <p:cNvPr id="2" name="Title 1"/>
          <p:cNvSpPr>
            <a:spLocks noGrp="1"/>
          </p:cNvSpPr>
          <p:nvPr>
            <p:ph type="title"/>
          </p:nvPr>
        </p:nvSpPr>
        <p:spPr/>
        <p:txBody>
          <a:bodyPr/>
          <a:lstStyle/>
          <a:p>
            <a:r>
              <a:rPr lang="en-US" sz="2800" dirty="0">
                <a:latin typeface="Verdana" charset="0"/>
                <a:ea typeface="Verdana" charset="0"/>
                <a:cs typeface="Verdana" charset="0"/>
              </a:rPr>
              <a:t>Learnings and </a:t>
            </a:r>
            <a:r>
              <a:rPr lang="en-US" sz="2800" dirty="0" smtClean="0">
                <a:latin typeface="Verdana" charset="0"/>
                <a:ea typeface="Verdana" charset="0"/>
                <a:cs typeface="Verdana" charset="0"/>
              </a:rPr>
              <a:t>lessons</a:t>
            </a:r>
            <a:endParaRPr lang="en-US" dirty="0">
              <a:latin typeface="Verdana" charset="0"/>
              <a:ea typeface="Verdana" charset="0"/>
              <a:cs typeface="Verdana" charset="0"/>
            </a:endParaRPr>
          </a:p>
        </p:txBody>
      </p:sp>
      <p:sp>
        <p:nvSpPr>
          <p:cNvPr id="5" name="Rectangle 4"/>
          <p:cNvSpPr/>
          <p:nvPr/>
        </p:nvSpPr>
        <p:spPr>
          <a:xfrm>
            <a:off x="552971" y="1340768"/>
            <a:ext cx="11282164" cy="4616648"/>
          </a:xfrm>
          <a:prstGeom prst="rect">
            <a:avLst/>
          </a:prstGeom>
        </p:spPr>
        <p:txBody>
          <a:bodyPr wrap="square">
            <a:spAutoFit/>
          </a:bodyPr>
          <a:lstStyle/>
          <a:p>
            <a:pPr marL="457200" indent="-457200">
              <a:lnSpc>
                <a:spcPct val="150000"/>
              </a:lnSpc>
              <a:buFont typeface="Wingdings" charset="2"/>
              <a:buChar char="à"/>
            </a:pPr>
            <a:r>
              <a:rPr lang="en-US" sz="2800" dirty="0"/>
              <a:t> Publish exhaustive, general, and </a:t>
            </a:r>
            <a:r>
              <a:rPr lang="en-US" sz="2800" dirty="0" err="1"/>
              <a:t>denormalized</a:t>
            </a:r>
            <a:r>
              <a:rPr lang="en-US" sz="2800" dirty="0"/>
              <a:t> event data</a:t>
            </a:r>
          </a:p>
          <a:p>
            <a:pPr marL="457200" indent="-457200">
              <a:lnSpc>
                <a:spcPct val="150000"/>
              </a:lnSpc>
              <a:buFont typeface="Wingdings" charset="2"/>
              <a:buChar char="à"/>
            </a:pPr>
            <a:r>
              <a:rPr lang="en-US" sz="2800" dirty="0"/>
              <a:t> Avoid consumer-specific tailoring of data you publish </a:t>
            </a:r>
          </a:p>
          <a:p>
            <a:pPr marL="457200" indent="-457200">
              <a:lnSpc>
                <a:spcPct val="150000"/>
              </a:lnSpc>
              <a:buFont typeface="Wingdings" charset="2"/>
              <a:buChar char="à"/>
            </a:pPr>
            <a:r>
              <a:rPr lang="en-US" sz="2800" dirty="0"/>
              <a:t> Consume your own data, e.g. for KPI reports</a:t>
            </a:r>
          </a:p>
          <a:p>
            <a:pPr marL="457200" indent="-457200">
              <a:lnSpc>
                <a:spcPct val="150000"/>
              </a:lnSpc>
              <a:buFont typeface="Wingdings" charset="2"/>
              <a:buChar char="à"/>
            </a:pPr>
            <a:r>
              <a:rPr lang="en-US" sz="2800" dirty="0"/>
              <a:t> Try out </a:t>
            </a:r>
            <a:r>
              <a:rPr lang="en-US" sz="2800" dirty="0" smtClean="0"/>
              <a:t>ad-hoc analytics notebooks to </a:t>
            </a:r>
            <a:r>
              <a:rPr lang="en-US" sz="2800" dirty="0"/>
              <a:t>get better insights</a:t>
            </a:r>
          </a:p>
          <a:p>
            <a:pPr marL="457200" indent="-457200">
              <a:lnSpc>
                <a:spcPct val="150000"/>
              </a:lnSpc>
              <a:buFont typeface="Wingdings" charset="2"/>
              <a:buChar char="à"/>
            </a:pPr>
            <a:r>
              <a:rPr lang="en-US" sz="2800" dirty="0" smtClean="0"/>
              <a:t> Inform </a:t>
            </a:r>
            <a:r>
              <a:rPr lang="en-US" sz="2800" dirty="0"/>
              <a:t>data producers, if you rely on their </a:t>
            </a:r>
            <a:r>
              <a:rPr lang="en-US" sz="2800" dirty="0" smtClean="0"/>
              <a:t>data</a:t>
            </a:r>
          </a:p>
          <a:p>
            <a:pPr marL="457200" indent="-457200">
              <a:lnSpc>
                <a:spcPct val="150000"/>
              </a:lnSpc>
              <a:buFont typeface="Wingdings" charset="2"/>
              <a:buChar char="à"/>
            </a:pPr>
            <a:r>
              <a:rPr lang="en-US" sz="2800" dirty="0" smtClean="0"/>
              <a:t> Invest in documentation and guidelines for your data platform to keep your effort for support low</a:t>
            </a:r>
            <a:endParaRPr lang="en-US" sz="2800" dirty="0"/>
          </a:p>
        </p:txBody>
      </p:sp>
      <p:sp>
        <p:nvSpPr>
          <p:cNvPr id="6" name="TextBox 5"/>
          <p:cNvSpPr txBox="1"/>
          <p:nvPr/>
        </p:nvSpPr>
        <p:spPr>
          <a:xfrm>
            <a:off x="3780430" y="586854"/>
            <a:ext cx="914400" cy="914400"/>
          </a:xfrm>
          <a:prstGeom prst="rect">
            <a:avLst/>
          </a:prstGeom>
          <a:noFill/>
        </p:spPr>
        <p:txBody>
          <a:bodyPr wrap="none" lIns="0" tIns="0" rIns="0" bIns="0" rtlCol="0">
            <a:noAutofit/>
          </a:bodyPr>
          <a:lstStyle/>
          <a:p>
            <a:pPr>
              <a:lnSpc>
                <a:spcPct val="120000"/>
              </a:lnSpc>
            </a:pPr>
            <a:endParaRPr lang="en-US" sz="1500" dirty="0" err="1" smtClean="0"/>
          </a:p>
        </p:txBody>
      </p:sp>
      <p:pic>
        <p:nvPicPr>
          <p:cNvPr id="9"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10"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spTree>
    <p:extLst>
      <p:ext uri="{BB962C8B-B14F-4D97-AF65-F5344CB8AC3E}">
        <p14:creationId xmlns:p14="http://schemas.microsoft.com/office/powerpoint/2010/main" val="58901033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24580" y="3860924"/>
            <a:ext cx="8161874" cy="1080244"/>
          </a:xfrm>
        </p:spPr>
        <p:txBody>
          <a:bodyPr/>
          <a:lstStyle/>
          <a:p>
            <a:r>
              <a:rPr lang="de-DE" dirty="0" err="1" smtClean="0"/>
              <a:t>Thanks</a:t>
            </a:r>
            <a:r>
              <a:rPr lang="de-DE" dirty="0" smtClean="0"/>
              <a:t>! </a:t>
            </a:r>
            <a:r>
              <a:rPr lang="de-DE" dirty="0"/>
              <a:t/>
            </a:r>
            <a:br>
              <a:rPr lang="de-DE" dirty="0"/>
            </a:br>
            <a:r>
              <a:rPr lang="de-DE" dirty="0" err="1" smtClean="0">
                <a:latin typeface="Open Sans Light" panose="020B0306030504020204" pitchFamily="34" charset="0"/>
                <a:ea typeface="Open Sans Light" panose="020B0306030504020204" pitchFamily="34" charset="0"/>
                <a:cs typeface="Open Sans Light" panose="020B0306030504020204" pitchFamily="34" charset="0"/>
              </a:rPr>
              <a:t>Questions</a:t>
            </a:r>
            <a:r>
              <a:rPr lang="de-DE" dirty="0" smtClean="0">
                <a:latin typeface="Open Sans Light" panose="020B0306030504020204" pitchFamily="34" charset="0"/>
                <a:ea typeface="Open Sans Light" panose="020B0306030504020204" pitchFamily="34" charset="0"/>
                <a:cs typeface="Open Sans Light" panose="020B0306030504020204" pitchFamily="34" charset="0"/>
              </a:rPr>
              <a:t>?</a:t>
            </a:r>
            <a:endParaRPr lang="de-DE"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1763" y="5340988"/>
            <a:ext cx="2870608" cy="797923"/>
          </a:xfrm>
          <a:prstGeom prst="rect">
            <a:avLst/>
          </a:prstGeom>
        </p:spPr>
      </p:pic>
      <p:sp>
        <p:nvSpPr>
          <p:cNvPr id="6" name="Subtitle 5"/>
          <p:cNvSpPr>
            <a:spLocks noGrp="1"/>
          </p:cNvSpPr>
          <p:nvPr>
            <p:ph type="subTitle" idx="1"/>
          </p:nvPr>
        </p:nvSpPr>
        <p:spPr>
          <a:xfrm>
            <a:off x="624580" y="4914441"/>
            <a:ext cx="3313459" cy="1080120"/>
          </a:xfrm>
        </p:spPr>
        <p:txBody>
          <a:bodyPr/>
          <a:lstStyle/>
          <a:p>
            <a:r>
              <a:rPr lang="en-US" sz="2400" dirty="0" smtClean="0">
                <a:latin typeface="+mj-lt"/>
              </a:rPr>
              <a:t>Sebastian </a:t>
            </a:r>
            <a:r>
              <a:rPr lang="en-US" sz="2400" dirty="0" err="1" smtClean="0">
                <a:latin typeface="+mj-lt"/>
              </a:rPr>
              <a:t>Herold</a:t>
            </a:r>
            <a:endParaRPr lang="en-US" sz="2400" dirty="0">
              <a:latin typeface="+mj-lt"/>
            </a:endParaRPr>
          </a:p>
        </p:txBody>
      </p:sp>
      <p:sp>
        <p:nvSpPr>
          <p:cNvPr id="7" name="Text Placeholder 6"/>
          <p:cNvSpPr>
            <a:spLocks noGrp="1"/>
          </p:cNvSpPr>
          <p:nvPr>
            <p:ph type="body" sz="quarter" idx="10"/>
          </p:nvPr>
        </p:nvSpPr>
        <p:spPr>
          <a:xfrm>
            <a:off x="4519032" y="5417703"/>
            <a:ext cx="4248472" cy="576858"/>
          </a:xfrm>
        </p:spPr>
        <p:txBody>
          <a:bodyPr/>
          <a:lstStyle/>
          <a:p>
            <a:r>
              <a:rPr lang="en-US" sz="2400" dirty="0" err="1" smtClean="0">
                <a:latin typeface="+mj-lt"/>
              </a:rPr>
              <a:t>Arif</a:t>
            </a:r>
            <a:r>
              <a:rPr lang="en-US" sz="2400" dirty="0" smtClean="0">
                <a:latin typeface="+mj-lt"/>
              </a:rPr>
              <a:t> Wider</a:t>
            </a:r>
            <a:endParaRPr lang="en-US" sz="2400" dirty="0">
              <a:latin typeface="+mj-lt"/>
            </a:endParaRPr>
          </a:p>
        </p:txBody>
      </p:sp>
      <p:sp>
        <p:nvSpPr>
          <p:cNvPr id="8" name="Rectangle 4"/>
          <p:cNvSpPr/>
          <p:nvPr/>
        </p:nvSpPr>
        <p:spPr>
          <a:xfrm>
            <a:off x="2785219" y="1052736"/>
            <a:ext cx="9793088" cy="1410386"/>
          </a:xfrm>
          <a:prstGeom prst="rect">
            <a:avLst/>
          </a:prstGeom>
        </p:spPr>
        <p:txBody>
          <a:bodyPr wrap="square">
            <a:spAutoFit/>
          </a:bodyPr>
          <a:lstStyle/>
          <a:p>
            <a:pPr marL="457200" marR="0" lvl="0" indent="-457200" defTabSz="914400" eaLnBrk="1" fontAlgn="auto" latinLnBrk="0" hangingPunct="1">
              <a:lnSpc>
                <a:spcPct val="150000"/>
              </a:lnSpc>
              <a:spcBef>
                <a:spcPts val="0"/>
              </a:spcBef>
              <a:spcAft>
                <a:spcPts val="0"/>
              </a:spcAft>
              <a:buClrTx/>
              <a:buSzTx/>
              <a:buFont typeface="Wingdings" charset="2"/>
              <a:buNone/>
              <a:tabLst/>
              <a:defRPr/>
            </a:pPr>
            <a:r>
              <a:rPr lang="en-US" sz="6600" b="1" dirty="0" smtClean="0">
                <a:solidFill>
                  <a:schemeClr val="bg1"/>
                </a:solidFill>
              </a:rPr>
              <a:t>We are hiring!</a:t>
            </a:r>
            <a:endParaRPr lang="en-US" sz="6600" b="1" dirty="0">
              <a:solidFill>
                <a:schemeClr val="bg1"/>
              </a:solidFill>
            </a:endParaRPr>
          </a:p>
        </p:txBody>
      </p:sp>
    </p:spTree>
    <p:extLst>
      <p:ext uri="{BB962C8B-B14F-4D97-AF65-F5344CB8AC3E}">
        <p14:creationId xmlns:p14="http://schemas.microsoft.com/office/powerpoint/2010/main" val="127356156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3</a:t>
            </a:fld>
            <a:endParaRPr lang="de-DE" dirty="0"/>
          </a:p>
        </p:txBody>
      </p:sp>
      <p:grpSp>
        <p:nvGrpSpPr>
          <p:cNvPr id="8" name="Gruppieren 97"/>
          <p:cNvGrpSpPr/>
          <p:nvPr/>
        </p:nvGrpSpPr>
        <p:grpSpPr>
          <a:xfrm>
            <a:off x="4945459" y="459431"/>
            <a:ext cx="7248526" cy="6858001"/>
            <a:chOff x="1895475" y="0"/>
            <a:chExt cx="7248526" cy="6858001"/>
          </a:xfrm>
        </p:grpSpPr>
        <p:grpSp>
          <p:nvGrpSpPr>
            <p:cNvPr id="9" name="Gruppieren 98"/>
            <p:cNvGrpSpPr/>
            <p:nvPr/>
          </p:nvGrpSpPr>
          <p:grpSpPr>
            <a:xfrm>
              <a:off x="1895475" y="0"/>
              <a:ext cx="7248526" cy="6858001"/>
              <a:chOff x="1895475" y="0"/>
              <a:chExt cx="7248526" cy="6858001"/>
            </a:xfrm>
          </p:grpSpPr>
          <p:sp>
            <p:nvSpPr>
              <p:cNvPr id="27" name="Freeform 5"/>
              <p:cNvSpPr>
                <a:spLocks/>
              </p:cNvSpPr>
              <p:nvPr/>
            </p:nvSpPr>
            <p:spPr bwMode="auto">
              <a:xfrm>
                <a:off x="6064250" y="5191125"/>
                <a:ext cx="309563" cy="303213"/>
              </a:xfrm>
              <a:custGeom>
                <a:avLst/>
                <a:gdLst>
                  <a:gd name="T0" fmla="*/ 354 w 613"/>
                  <a:gd name="T1" fmla="*/ 355 h 603"/>
                  <a:gd name="T2" fmla="*/ 373 w 613"/>
                  <a:gd name="T3" fmla="*/ 347 h 603"/>
                  <a:gd name="T4" fmla="*/ 613 w 613"/>
                  <a:gd name="T5" fmla="*/ 347 h 603"/>
                  <a:gd name="T6" fmla="*/ 613 w 613"/>
                  <a:gd name="T7" fmla="*/ 0 h 603"/>
                  <a:gd name="T8" fmla="*/ 251 w 613"/>
                  <a:gd name="T9" fmla="*/ 0 h 603"/>
                  <a:gd name="T10" fmla="*/ 126 w 613"/>
                  <a:gd name="T11" fmla="*/ 126 h 603"/>
                  <a:gd name="T12" fmla="*/ 107 w 613"/>
                  <a:gd name="T13" fmla="*/ 134 h 603"/>
                  <a:gd name="T14" fmla="*/ 0 w 613"/>
                  <a:gd name="T15" fmla="*/ 134 h 603"/>
                  <a:gd name="T16" fmla="*/ 0 w 613"/>
                  <a:gd name="T17" fmla="*/ 496 h 603"/>
                  <a:gd name="T18" fmla="*/ 107 w 613"/>
                  <a:gd name="T19" fmla="*/ 603 h 603"/>
                  <a:gd name="T20" fmla="*/ 354 w 613"/>
                  <a:gd name="T21" fmla="*/ 355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3" h="603">
                    <a:moveTo>
                      <a:pt x="354" y="355"/>
                    </a:moveTo>
                    <a:cubicBezTo>
                      <a:pt x="359" y="350"/>
                      <a:pt x="366" y="347"/>
                      <a:pt x="373" y="347"/>
                    </a:cubicBezTo>
                    <a:cubicBezTo>
                      <a:pt x="613" y="347"/>
                      <a:pt x="613" y="347"/>
                      <a:pt x="613" y="347"/>
                    </a:cubicBezTo>
                    <a:cubicBezTo>
                      <a:pt x="613" y="0"/>
                      <a:pt x="613" y="0"/>
                      <a:pt x="613" y="0"/>
                    </a:cubicBezTo>
                    <a:cubicBezTo>
                      <a:pt x="251" y="0"/>
                      <a:pt x="251" y="0"/>
                      <a:pt x="251" y="0"/>
                    </a:cubicBezTo>
                    <a:cubicBezTo>
                      <a:pt x="126" y="126"/>
                      <a:pt x="126" y="126"/>
                      <a:pt x="126" y="126"/>
                    </a:cubicBezTo>
                    <a:cubicBezTo>
                      <a:pt x="121" y="131"/>
                      <a:pt x="114" y="134"/>
                      <a:pt x="107" y="134"/>
                    </a:cubicBezTo>
                    <a:cubicBezTo>
                      <a:pt x="0" y="134"/>
                      <a:pt x="0" y="134"/>
                      <a:pt x="0" y="134"/>
                    </a:cubicBezTo>
                    <a:cubicBezTo>
                      <a:pt x="0" y="496"/>
                      <a:pt x="0" y="496"/>
                      <a:pt x="0" y="496"/>
                    </a:cubicBezTo>
                    <a:cubicBezTo>
                      <a:pt x="107" y="603"/>
                      <a:pt x="107" y="603"/>
                      <a:pt x="107" y="603"/>
                    </a:cubicBezTo>
                    <a:lnTo>
                      <a:pt x="354" y="355"/>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Rectangle 6"/>
              <p:cNvSpPr>
                <a:spLocks noChangeArrowheads="1"/>
              </p:cNvSpPr>
              <p:nvPr/>
            </p:nvSpPr>
            <p:spPr bwMode="auto">
              <a:xfrm>
                <a:off x="2030413" y="5257800"/>
                <a:ext cx="242888" cy="847725"/>
              </a:xfrm>
              <a:prstGeom prst="rect">
                <a:avLst/>
              </a:prstGeom>
              <a:solidFill>
                <a:srgbClr val="D6D6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7"/>
              <p:cNvSpPr>
                <a:spLocks/>
              </p:cNvSpPr>
              <p:nvPr/>
            </p:nvSpPr>
            <p:spPr bwMode="auto">
              <a:xfrm>
                <a:off x="5997575" y="5056188"/>
                <a:ext cx="174625" cy="174625"/>
              </a:xfrm>
              <a:custGeom>
                <a:avLst/>
                <a:gdLst>
                  <a:gd name="T0" fmla="*/ 110 w 110"/>
                  <a:gd name="T1" fmla="*/ 73 h 110"/>
                  <a:gd name="T2" fmla="*/ 110 w 110"/>
                  <a:gd name="T3" fmla="*/ 37 h 110"/>
                  <a:gd name="T4" fmla="*/ 73 w 110"/>
                  <a:gd name="T5" fmla="*/ 0 h 110"/>
                  <a:gd name="T6" fmla="*/ 0 w 110"/>
                  <a:gd name="T7" fmla="*/ 0 h 110"/>
                  <a:gd name="T8" fmla="*/ 0 w 110"/>
                  <a:gd name="T9" fmla="*/ 110 h 110"/>
                  <a:gd name="T10" fmla="*/ 34 w 110"/>
                  <a:gd name="T11" fmla="*/ 110 h 110"/>
                  <a:gd name="T12" fmla="*/ 73 w 110"/>
                  <a:gd name="T13" fmla="*/ 110 h 110"/>
                  <a:gd name="T14" fmla="*/ 110 w 110"/>
                  <a:gd name="T15" fmla="*/ 73 h 1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 h="110">
                    <a:moveTo>
                      <a:pt x="110" y="73"/>
                    </a:moveTo>
                    <a:lnTo>
                      <a:pt x="110" y="37"/>
                    </a:lnTo>
                    <a:lnTo>
                      <a:pt x="73" y="0"/>
                    </a:lnTo>
                    <a:lnTo>
                      <a:pt x="0" y="0"/>
                    </a:lnTo>
                    <a:lnTo>
                      <a:pt x="0" y="110"/>
                    </a:lnTo>
                    <a:lnTo>
                      <a:pt x="34" y="110"/>
                    </a:lnTo>
                    <a:lnTo>
                      <a:pt x="73" y="110"/>
                    </a:lnTo>
                    <a:lnTo>
                      <a:pt x="110" y="73"/>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8"/>
              <p:cNvSpPr>
                <a:spLocks/>
              </p:cNvSpPr>
              <p:nvPr/>
            </p:nvSpPr>
            <p:spPr bwMode="auto">
              <a:xfrm>
                <a:off x="6535738" y="2300288"/>
                <a:ext cx="1177925" cy="1047750"/>
              </a:xfrm>
              <a:custGeom>
                <a:avLst/>
                <a:gdLst>
                  <a:gd name="T0" fmla="*/ 1563 w 2336"/>
                  <a:gd name="T1" fmla="*/ 0 h 2080"/>
                  <a:gd name="T2" fmla="*/ 1051 w 2336"/>
                  <a:gd name="T3" fmla="*/ 0 h 2080"/>
                  <a:gd name="T4" fmla="*/ 926 w 2336"/>
                  <a:gd name="T5" fmla="*/ 126 h 2080"/>
                  <a:gd name="T6" fmla="*/ 907 w 2336"/>
                  <a:gd name="T7" fmla="*/ 133 h 2080"/>
                  <a:gd name="T8" fmla="*/ 667 w 2336"/>
                  <a:gd name="T9" fmla="*/ 133 h 2080"/>
                  <a:gd name="T10" fmla="*/ 667 w 2336"/>
                  <a:gd name="T11" fmla="*/ 507 h 2080"/>
                  <a:gd name="T12" fmla="*/ 659 w 2336"/>
                  <a:gd name="T13" fmla="*/ 526 h 2080"/>
                  <a:gd name="T14" fmla="*/ 126 w 2336"/>
                  <a:gd name="T15" fmla="*/ 1059 h 2080"/>
                  <a:gd name="T16" fmla="*/ 107 w 2336"/>
                  <a:gd name="T17" fmla="*/ 1067 h 2080"/>
                  <a:gd name="T18" fmla="*/ 0 w 2336"/>
                  <a:gd name="T19" fmla="*/ 1067 h 2080"/>
                  <a:gd name="T20" fmla="*/ 0 w 2336"/>
                  <a:gd name="T21" fmla="*/ 1813 h 2080"/>
                  <a:gd name="T22" fmla="*/ 774 w 2336"/>
                  <a:gd name="T23" fmla="*/ 1813 h 2080"/>
                  <a:gd name="T24" fmla="*/ 793 w 2336"/>
                  <a:gd name="T25" fmla="*/ 1821 h 2080"/>
                  <a:gd name="T26" fmla="*/ 1051 w 2336"/>
                  <a:gd name="T27" fmla="*/ 2080 h 2080"/>
                  <a:gd name="T28" fmla="*/ 1696 w 2336"/>
                  <a:gd name="T29" fmla="*/ 2080 h 2080"/>
                  <a:gd name="T30" fmla="*/ 1947 w 2336"/>
                  <a:gd name="T31" fmla="*/ 1829 h 2080"/>
                  <a:gd name="T32" fmla="*/ 1947 w 2336"/>
                  <a:gd name="T33" fmla="*/ 1573 h 2080"/>
                  <a:gd name="T34" fmla="*/ 1955 w 2336"/>
                  <a:gd name="T35" fmla="*/ 1554 h 2080"/>
                  <a:gd name="T36" fmla="*/ 2336 w 2336"/>
                  <a:gd name="T37" fmla="*/ 1173 h 2080"/>
                  <a:gd name="T38" fmla="*/ 1821 w 2336"/>
                  <a:gd name="T39" fmla="*/ 659 h 2080"/>
                  <a:gd name="T40" fmla="*/ 1814 w 2336"/>
                  <a:gd name="T41" fmla="*/ 640 h 2080"/>
                  <a:gd name="T42" fmla="*/ 1814 w 2336"/>
                  <a:gd name="T43" fmla="*/ 251 h 2080"/>
                  <a:gd name="T44" fmla="*/ 1563 w 2336"/>
                  <a:gd name="T45" fmla="*/ 0 h 20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336" h="2080">
                    <a:moveTo>
                      <a:pt x="1563" y="0"/>
                    </a:moveTo>
                    <a:cubicBezTo>
                      <a:pt x="1051" y="0"/>
                      <a:pt x="1051" y="0"/>
                      <a:pt x="1051" y="0"/>
                    </a:cubicBezTo>
                    <a:cubicBezTo>
                      <a:pt x="926" y="126"/>
                      <a:pt x="926" y="126"/>
                      <a:pt x="926" y="126"/>
                    </a:cubicBezTo>
                    <a:cubicBezTo>
                      <a:pt x="921" y="131"/>
                      <a:pt x="914" y="133"/>
                      <a:pt x="907" y="133"/>
                    </a:cubicBezTo>
                    <a:cubicBezTo>
                      <a:pt x="667" y="133"/>
                      <a:pt x="667" y="133"/>
                      <a:pt x="667" y="133"/>
                    </a:cubicBezTo>
                    <a:cubicBezTo>
                      <a:pt x="667" y="507"/>
                      <a:pt x="667" y="507"/>
                      <a:pt x="667" y="507"/>
                    </a:cubicBezTo>
                    <a:cubicBezTo>
                      <a:pt x="667" y="514"/>
                      <a:pt x="664" y="521"/>
                      <a:pt x="659" y="526"/>
                    </a:cubicBezTo>
                    <a:cubicBezTo>
                      <a:pt x="126" y="1059"/>
                      <a:pt x="126" y="1059"/>
                      <a:pt x="126" y="1059"/>
                    </a:cubicBezTo>
                    <a:cubicBezTo>
                      <a:pt x="121" y="1064"/>
                      <a:pt x="114" y="1067"/>
                      <a:pt x="107" y="1067"/>
                    </a:cubicBezTo>
                    <a:cubicBezTo>
                      <a:pt x="0" y="1067"/>
                      <a:pt x="0" y="1067"/>
                      <a:pt x="0" y="1067"/>
                    </a:cubicBezTo>
                    <a:cubicBezTo>
                      <a:pt x="0" y="1813"/>
                      <a:pt x="0" y="1813"/>
                      <a:pt x="0" y="1813"/>
                    </a:cubicBezTo>
                    <a:cubicBezTo>
                      <a:pt x="774" y="1813"/>
                      <a:pt x="774" y="1813"/>
                      <a:pt x="774" y="1813"/>
                    </a:cubicBezTo>
                    <a:cubicBezTo>
                      <a:pt x="781" y="1813"/>
                      <a:pt x="788" y="1816"/>
                      <a:pt x="793" y="1821"/>
                    </a:cubicBezTo>
                    <a:cubicBezTo>
                      <a:pt x="1051" y="2080"/>
                      <a:pt x="1051" y="2080"/>
                      <a:pt x="1051" y="2080"/>
                    </a:cubicBezTo>
                    <a:cubicBezTo>
                      <a:pt x="1696" y="2080"/>
                      <a:pt x="1696" y="2080"/>
                      <a:pt x="1696" y="2080"/>
                    </a:cubicBezTo>
                    <a:cubicBezTo>
                      <a:pt x="1947" y="1829"/>
                      <a:pt x="1947" y="1829"/>
                      <a:pt x="1947" y="1829"/>
                    </a:cubicBezTo>
                    <a:cubicBezTo>
                      <a:pt x="1947" y="1573"/>
                      <a:pt x="1947" y="1573"/>
                      <a:pt x="1947" y="1573"/>
                    </a:cubicBezTo>
                    <a:cubicBezTo>
                      <a:pt x="1947" y="1566"/>
                      <a:pt x="1950" y="1559"/>
                      <a:pt x="1955" y="1554"/>
                    </a:cubicBezTo>
                    <a:cubicBezTo>
                      <a:pt x="2336" y="1173"/>
                      <a:pt x="2336" y="1173"/>
                      <a:pt x="2336" y="1173"/>
                    </a:cubicBezTo>
                    <a:cubicBezTo>
                      <a:pt x="1821" y="659"/>
                      <a:pt x="1821" y="659"/>
                      <a:pt x="1821" y="659"/>
                    </a:cubicBezTo>
                    <a:cubicBezTo>
                      <a:pt x="1816" y="654"/>
                      <a:pt x="1814" y="647"/>
                      <a:pt x="1814" y="640"/>
                    </a:cubicBezTo>
                    <a:cubicBezTo>
                      <a:pt x="1814" y="251"/>
                      <a:pt x="1814" y="251"/>
                      <a:pt x="1814" y="251"/>
                    </a:cubicBezTo>
                    <a:lnTo>
                      <a:pt x="1563"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9"/>
              <p:cNvSpPr>
                <a:spLocks/>
              </p:cNvSpPr>
              <p:nvPr/>
            </p:nvSpPr>
            <p:spPr bwMode="auto">
              <a:xfrm>
                <a:off x="4586288" y="3979863"/>
                <a:ext cx="912813" cy="376238"/>
              </a:xfrm>
              <a:custGeom>
                <a:avLst/>
                <a:gdLst>
                  <a:gd name="T0" fmla="*/ 1813 w 1813"/>
                  <a:gd name="T1" fmla="*/ 629 h 747"/>
                  <a:gd name="T2" fmla="*/ 1813 w 1813"/>
                  <a:gd name="T3" fmla="*/ 240 h 747"/>
                  <a:gd name="T4" fmla="*/ 1813 w 1813"/>
                  <a:gd name="T5" fmla="*/ 0 h 747"/>
                  <a:gd name="T6" fmla="*/ 1051 w 1813"/>
                  <a:gd name="T7" fmla="*/ 0 h 747"/>
                  <a:gd name="T8" fmla="*/ 659 w 1813"/>
                  <a:gd name="T9" fmla="*/ 393 h 747"/>
                  <a:gd name="T10" fmla="*/ 640 w 1813"/>
                  <a:gd name="T11" fmla="*/ 400 h 747"/>
                  <a:gd name="T12" fmla="*/ 0 w 1813"/>
                  <a:gd name="T13" fmla="*/ 400 h 747"/>
                  <a:gd name="T14" fmla="*/ 0 w 1813"/>
                  <a:gd name="T15" fmla="*/ 496 h 747"/>
                  <a:gd name="T16" fmla="*/ 117 w 1813"/>
                  <a:gd name="T17" fmla="*/ 614 h 747"/>
                  <a:gd name="T18" fmla="*/ 640 w 1813"/>
                  <a:gd name="T19" fmla="*/ 614 h 747"/>
                  <a:gd name="T20" fmla="*/ 659 w 1813"/>
                  <a:gd name="T21" fmla="*/ 621 h 747"/>
                  <a:gd name="T22" fmla="*/ 784 w 1813"/>
                  <a:gd name="T23" fmla="*/ 747 h 747"/>
                  <a:gd name="T24" fmla="*/ 1040 w 1813"/>
                  <a:gd name="T25" fmla="*/ 747 h 747"/>
                  <a:gd name="T26" fmla="*/ 1695 w 1813"/>
                  <a:gd name="T27" fmla="*/ 747 h 747"/>
                  <a:gd name="T28" fmla="*/ 1813 w 1813"/>
                  <a:gd name="T29" fmla="*/ 629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13" h="747">
                    <a:moveTo>
                      <a:pt x="1813" y="629"/>
                    </a:moveTo>
                    <a:cubicBezTo>
                      <a:pt x="1813" y="240"/>
                      <a:pt x="1813" y="240"/>
                      <a:pt x="1813" y="240"/>
                    </a:cubicBezTo>
                    <a:cubicBezTo>
                      <a:pt x="1813" y="0"/>
                      <a:pt x="1813" y="0"/>
                      <a:pt x="1813" y="0"/>
                    </a:cubicBezTo>
                    <a:cubicBezTo>
                      <a:pt x="1051" y="0"/>
                      <a:pt x="1051" y="0"/>
                      <a:pt x="1051" y="0"/>
                    </a:cubicBezTo>
                    <a:cubicBezTo>
                      <a:pt x="659" y="393"/>
                      <a:pt x="659" y="393"/>
                      <a:pt x="659" y="393"/>
                    </a:cubicBezTo>
                    <a:cubicBezTo>
                      <a:pt x="654" y="398"/>
                      <a:pt x="647" y="400"/>
                      <a:pt x="640" y="400"/>
                    </a:cubicBezTo>
                    <a:cubicBezTo>
                      <a:pt x="0" y="400"/>
                      <a:pt x="0" y="400"/>
                      <a:pt x="0" y="400"/>
                    </a:cubicBezTo>
                    <a:cubicBezTo>
                      <a:pt x="0" y="496"/>
                      <a:pt x="0" y="496"/>
                      <a:pt x="0" y="496"/>
                    </a:cubicBezTo>
                    <a:cubicBezTo>
                      <a:pt x="117" y="614"/>
                      <a:pt x="117" y="614"/>
                      <a:pt x="117" y="614"/>
                    </a:cubicBezTo>
                    <a:cubicBezTo>
                      <a:pt x="640" y="614"/>
                      <a:pt x="640" y="614"/>
                      <a:pt x="640" y="614"/>
                    </a:cubicBezTo>
                    <a:cubicBezTo>
                      <a:pt x="647" y="614"/>
                      <a:pt x="654" y="616"/>
                      <a:pt x="659" y="621"/>
                    </a:cubicBezTo>
                    <a:cubicBezTo>
                      <a:pt x="784" y="747"/>
                      <a:pt x="784" y="747"/>
                      <a:pt x="784" y="747"/>
                    </a:cubicBezTo>
                    <a:cubicBezTo>
                      <a:pt x="1040" y="747"/>
                      <a:pt x="1040" y="747"/>
                      <a:pt x="1040" y="747"/>
                    </a:cubicBezTo>
                    <a:cubicBezTo>
                      <a:pt x="1695" y="747"/>
                      <a:pt x="1695" y="747"/>
                      <a:pt x="1695" y="747"/>
                    </a:cubicBezTo>
                    <a:lnTo>
                      <a:pt x="1813" y="629"/>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10"/>
              <p:cNvSpPr>
                <a:spLocks/>
              </p:cNvSpPr>
              <p:nvPr/>
            </p:nvSpPr>
            <p:spPr bwMode="auto">
              <a:xfrm>
                <a:off x="5122863" y="4383088"/>
                <a:ext cx="309563" cy="176213"/>
              </a:xfrm>
              <a:custGeom>
                <a:avLst/>
                <a:gdLst>
                  <a:gd name="T0" fmla="*/ 158 w 195"/>
                  <a:gd name="T1" fmla="*/ 111 h 111"/>
                  <a:gd name="T2" fmla="*/ 195 w 195"/>
                  <a:gd name="T3" fmla="*/ 73 h 111"/>
                  <a:gd name="T4" fmla="*/ 195 w 195"/>
                  <a:gd name="T5" fmla="*/ 0 h 111"/>
                  <a:gd name="T6" fmla="*/ 0 w 195"/>
                  <a:gd name="T7" fmla="*/ 0 h 111"/>
                  <a:gd name="T8" fmla="*/ 0 w 195"/>
                  <a:gd name="T9" fmla="*/ 111 h 111"/>
                  <a:gd name="T10" fmla="*/ 158 w 195"/>
                  <a:gd name="T11" fmla="*/ 111 h 111"/>
                </a:gdLst>
                <a:ahLst/>
                <a:cxnLst>
                  <a:cxn ang="0">
                    <a:pos x="T0" y="T1"/>
                  </a:cxn>
                  <a:cxn ang="0">
                    <a:pos x="T2" y="T3"/>
                  </a:cxn>
                  <a:cxn ang="0">
                    <a:pos x="T4" y="T5"/>
                  </a:cxn>
                  <a:cxn ang="0">
                    <a:pos x="T6" y="T7"/>
                  </a:cxn>
                  <a:cxn ang="0">
                    <a:pos x="T8" y="T9"/>
                  </a:cxn>
                  <a:cxn ang="0">
                    <a:pos x="T10" y="T11"/>
                  </a:cxn>
                </a:cxnLst>
                <a:rect l="0" t="0" r="r" b="b"/>
                <a:pathLst>
                  <a:path w="195" h="111">
                    <a:moveTo>
                      <a:pt x="158" y="111"/>
                    </a:moveTo>
                    <a:lnTo>
                      <a:pt x="195" y="73"/>
                    </a:lnTo>
                    <a:lnTo>
                      <a:pt x="195" y="0"/>
                    </a:lnTo>
                    <a:lnTo>
                      <a:pt x="0" y="0"/>
                    </a:lnTo>
                    <a:lnTo>
                      <a:pt x="0" y="111"/>
                    </a:lnTo>
                    <a:lnTo>
                      <a:pt x="158" y="111"/>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11"/>
              <p:cNvSpPr>
                <a:spLocks/>
              </p:cNvSpPr>
              <p:nvPr/>
            </p:nvSpPr>
            <p:spPr bwMode="auto">
              <a:xfrm>
                <a:off x="4114800" y="2568575"/>
                <a:ext cx="1116013" cy="1585913"/>
              </a:xfrm>
              <a:custGeom>
                <a:avLst/>
                <a:gdLst>
                  <a:gd name="T0" fmla="*/ 400 w 2214"/>
                  <a:gd name="T1" fmla="*/ 2785 h 3147"/>
                  <a:gd name="T2" fmla="*/ 400 w 2214"/>
                  <a:gd name="T3" fmla="*/ 3147 h 3147"/>
                  <a:gd name="T4" fmla="*/ 907 w 2214"/>
                  <a:gd name="T5" fmla="*/ 3147 h 3147"/>
                  <a:gd name="T6" fmla="*/ 1563 w 2214"/>
                  <a:gd name="T7" fmla="*/ 3147 h 3147"/>
                  <a:gd name="T8" fmla="*/ 1947 w 2214"/>
                  <a:gd name="T9" fmla="*/ 2763 h 3147"/>
                  <a:gd name="T10" fmla="*/ 1947 w 2214"/>
                  <a:gd name="T11" fmla="*/ 2651 h 3147"/>
                  <a:gd name="T12" fmla="*/ 1555 w 2214"/>
                  <a:gd name="T13" fmla="*/ 2259 h 3147"/>
                  <a:gd name="T14" fmla="*/ 1547 w 2214"/>
                  <a:gd name="T15" fmla="*/ 2240 h 3147"/>
                  <a:gd name="T16" fmla="*/ 1547 w 2214"/>
                  <a:gd name="T17" fmla="*/ 2107 h 3147"/>
                  <a:gd name="T18" fmla="*/ 1555 w 2214"/>
                  <a:gd name="T19" fmla="*/ 2088 h 3147"/>
                  <a:gd name="T20" fmla="*/ 1821 w 2214"/>
                  <a:gd name="T21" fmla="*/ 1821 h 3147"/>
                  <a:gd name="T22" fmla="*/ 1840 w 2214"/>
                  <a:gd name="T23" fmla="*/ 1814 h 3147"/>
                  <a:gd name="T24" fmla="*/ 2214 w 2214"/>
                  <a:gd name="T25" fmla="*/ 1814 h 3147"/>
                  <a:gd name="T26" fmla="*/ 2214 w 2214"/>
                  <a:gd name="T27" fmla="*/ 1051 h 3147"/>
                  <a:gd name="T28" fmla="*/ 2088 w 2214"/>
                  <a:gd name="T29" fmla="*/ 926 h 3147"/>
                  <a:gd name="T30" fmla="*/ 2080 w 2214"/>
                  <a:gd name="T31" fmla="*/ 907 h 3147"/>
                  <a:gd name="T32" fmla="*/ 2080 w 2214"/>
                  <a:gd name="T33" fmla="*/ 518 h 3147"/>
                  <a:gd name="T34" fmla="*/ 1829 w 2214"/>
                  <a:gd name="T35" fmla="*/ 267 h 3147"/>
                  <a:gd name="T36" fmla="*/ 1718 w 2214"/>
                  <a:gd name="T37" fmla="*/ 267 h 3147"/>
                  <a:gd name="T38" fmla="*/ 1459 w 2214"/>
                  <a:gd name="T39" fmla="*/ 526 h 3147"/>
                  <a:gd name="T40" fmla="*/ 1440 w 2214"/>
                  <a:gd name="T41" fmla="*/ 534 h 3147"/>
                  <a:gd name="T42" fmla="*/ 1307 w 2214"/>
                  <a:gd name="T43" fmla="*/ 534 h 3147"/>
                  <a:gd name="T44" fmla="*/ 1288 w 2214"/>
                  <a:gd name="T45" fmla="*/ 526 h 3147"/>
                  <a:gd name="T46" fmla="*/ 888 w 2214"/>
                  <a:gd name="T47" fmla="*/ 126 h 3147"/>
                  <a:gd name="T48" fmla="*/ 880 w 2214"/>
                  <a:gd name="T49" fmla="*/ 107 h 3147"/>
                  <a:gd name="T50" fmla="*/ 880 w 2214"/>
                  <a:gd name="T51" fmla="*/ 0 h 3147"/>
                  <a:gd name="T52" fmla="*/ 667 w 2214"/>
                  <a:gd name="T53" fmla="*/ 0 h 3147"/>
                  <a:gd name="T54" fmla="*/ 667 w 2214"/>
                  <a:gd name="T55" fmla="*/ 640 h 3147"/>
                  <a:gd name="T56" fmla="*/ 640 w 2214"/>
                  <a:gd name="T57" fmla="*/ 667 h 3147"/>
                  <a:gd name="T58" fmla="*/ 267 w 2214"/>
                  <a:gd name="T59" fmla="*/ 667 h 3147"/>
                  <a:gd name="T60" fmla="*/ 267 w 2214"/>
                  <a:gd name="T61" fmla="*/ 1174 h 3147"/>
                  <a:gd name="T62" fmla="*/ 259 w 2214"/>
                  <a:gd name="T63" fmla="*/ 1193 h 3147"/>
                  <a:gd name="T64" fmla="*/ 0 w 2214"/>
                  <a:gd name="T65" fmla="*/ 1451 h 3147"/>
                  <a:gd name="T66" fmla="*/ 0 w 2214"/>
                  <a:gd name="T67" fmla="*/ 1840 h 3147"/>
                  <a:gd name="T68" fmla="*/ 0 w 2214"/>
                  <a:gd name="T69" fmla="*/ 2240 h 3147"/>
                  <a:gd name="T70" fmla="*/ 0 w 2214"/>
                  <a:gd name="T71" fmla="*/ 2480 h 3147"/>
                  <a:gd name="T72" fmla="*/ 374 w 2214"/>
                  <a:gd name="T73" fmla="*/ 2480 h 3147"/>
                  <a:gd name="T74" fmla="*/ 393 w 2214"/>
                  <a:gd name="T75" fmla="*/ 2488 h 3147"/>
                  <a:gd name="T76" fmla="*/ 526 w 2214"/>
                  <a:gd name="T77" fmla="*/ 2621 h 3147"/>
                  <a:gd name="T78" fmla="*/ 526 w 2214"/>
                  <a:gd name="T79" fmla="*/ 2659 h 3147"/>
                  <a:gd name="T80" fmla="*/ 400 w 2214"/>
                  <a:gd name="T81" fmla="*/ 2785 h 3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214" h="3147">
                    <a:moveTo>
                      <a:pt x="400" y="2785"/>
                    </a:moveTo>
                    <a:cubicBezTo>
                      <a:pt x="400" y="3147"/>
                      <a:pt x="400" y="3147"/>
                      <a:pt x="400" y="3147"/>
                    </a:cubicBezTo>
                    <a:cubicBezTo>
                      <a:pt x="907" y="3147"/>
                      <a:pt x="907" y="3147"/>
                      <a:pt x="907" y="3147"/>
                    </a:cubicBezTo>
                    <a:cubicBezTo>
                      <a:pt x="1563" y="3147"/>
                      <a:pt x="1563" y="3147"/>
                      <a:pt x="1563" y="3147"/>
                    </a:cubicBezTo>
                    <a:cubicBezTo>
                      <a:pt x="1947" y="2763"/>
                      <a:pt x="1947" y="2763"/>
                      <a:pt x="1947" y="2763"/>
                    </a:cubicBezTo>
                    <a:cubicBezTo>
                      <a:pt x="1947" y="2651"/>
                      <a:pt x="1947" y="2651"/>
                      <a:pt x="1947" y="2651"/>
                    </a:cubicBezTo>
                    <a:cubicBezTo>
                      <a:pt x="1555" y="2259"/>
                      <a:pt x="1555" y="2259"/>
                      <a:pt x="1555" y="2259"/>
                    </a:cubicBezTo>
                    <a:cubicBezTo>
                      <a:pt x="1550" y="2254"/>
                      <a:pt x="1547" y="2247"/>
                      <a:pt x="1547" y="2240"/>
                    </a:cubicBezTo>
                    <a:cubicBezTo>
                      <a:pt x="1547" y="2107"/>
                      <a:pt x="1547" y="2107"/>
                      <a:pt x="1547" y="2107"/>
                    </a:cubicBezTo>
                    <a:cubicBezTo>
                      <a:pt x="1547" y="2100"/>
                      <a:pt x="1550" y="2093"/>
                      <a:pt x="1555" y="2088"/>
                    </a:cubicBezTo>
                    <a:cubicBezTo>
                      <a:pt x="1821" y="1821"/>
                      <a:pt x="1821" y="1821"/>
                      <a:pt x="1821" y="1821"/>
                    </a:cubicBezTo>
                    <a:cubicBezTo>
                      <a:pt x="1826" y="1816"/>
                      <a:pt x="1833" y="1814"/>
                      <a:pt x="1840" y="1814"/>
                    </a:cubicBezTo>
                    <a:cubicBezTo>
                      <a:pt x="2214" y="1814"/>
                      <a:pt x="2214" y="1814"/>
                      <a:pt x="2214" y="1814"/>
                    </a:cubicBezTo>
                    <a:cubicBezTo>
                      <a:pt x="2214" y="1051"/>
                      <a:pt x="2214" y="1051"/>
                      <a:pt x="2214" y="1051"/>
                    </a:cubicBezTo>
                    <a:cubicBezTo>
                      <a:pt x="2088" y="926"/>
                      <a:pt x="2088" y="926"/>
                      <a:pt x="2088" y="926"/>
                    </a:cubicBezTo>
                    <a:cubicBezTo>
                      <a:pt x="2083" y="921"/>
                      <a:pt x="2080" y="914"/>
                      <a:pt x="2080" y="907"/>
                    </a:cubicBezTo>
                    <a:cubicBezTo>
                      <a:pt x="2080" y="518"/>
                      <a:pt x="2080" y="518"/>
                      <a:pt x="2080" y="518"/>
                    </a:cubicBezTo>
                    <a:cubicBezTo>
                      <a:pt x="1829" y="267"/>
                      <a:pt x="1829" y="267"/>
                      <a:pt x="1829" y="267"/>
                    </a:cubicBezTo>
                    <a:cubicBezTo>
                      <a:pt x="1718" y="267"/>
                      <a:pt x="1718" y="267"/>
                      <a:pt x="1718" y="267"/>
                    </a:cubicBezTo>
                    <a:cubicBezTo>
                      <a:pt x="1459" y="526"/>
                      <a:pt x="1459" y="526"/>
                      <a:pt x="1459" y="526"/>
                    </a:cubicBezTo>
                    <a:cubicBezTo>
                      <a:pt x="1454" y="531"/>
                      <a:pt x="1447" y="534"/>
                      <a:pt x="1440" y="534"/>
                    </a:cubicBezTo>
                    <a:cubicBezTo>
                      <a:pt x="1307" y="534"/>
                      <a:pt x="1307" y="534"/>
                      <a:pt x="1307" y="534"/>
                    </a:cubicBezTo>
                    <a:cubicBezTo>
                      <a:pt x="1300" y="534"/>
                      <a:pt x="1293" y="531"/>
                      <a:pt x="1288" y="526"/>
                    </a:cubicBezTo>
                    <a:cubicBezTo>
                      <a:pt x="888" y="126"/>
                      <a:pt x="888" y="126"/>
                      <a:pt x="888" y="126"/>
                    </a:cubicBezTo>
                    <a:cubicBezTo>
                      <a:pt x="883" y="121"/>
                      <a:pt x="880" y="114"/>
                      <a:pt x="880" y="107"/>
                    </a:cubicBezTo>
                    <a:cubicBezTo>
                      <a:pt x="880" y="0"/>
                      <a:pt x="880" y="0"/>
                      <a:pt x="880" y="0"/>
                    </a:cubicBezTo>
                    <a:cubicBezTo>
                      <a:pt x="667" y="0"/>
                      <a:pt x="667" y="0"/>
                      <a:pt x="667" y="0"/>
                    </a:cubicBezTo>
                    <a:cubicBezTo>
                      <a:pt x="667" y="640"/>
                      <a:pt x="667" y="640"/>
                      <a:pt x="667" y="640"/>
                    </a:cubicBezTo>
                    <a:cubicBezTo>
                      <a:pt x="667" y="655"/>
                      <a:pt x="655" y="667"/>
                      <a:pt x="640" y="667"/>
                    </a:cubicBezTo>
                    <a:cubicBezTo>
                      <a:pt x="267" y="667"/>
                      <a:pt x="267" y="667"/>
                      <a:pt x="267" y="667"/>
                    </a:cubicBezTo>
                    <a:cubicBezTo>
                      <a:pt x="267" y="1174"/>
                      <a:pt x="267" y="1174"/>
                      <a:pt x="267" y="1174"/>
                    </a:cubicBezTo>
                    <a:cubicBezTo>
                      <a:pt x="267" y="1181"/>
                      <a:pt x="264" y="1188"/>
                      <a:pt x="259" y="1193"/>
                    </a:cubicBezTo>
                    <a:cubicBezTo>
                      <a:pt x="0" y="1451"/>
                      <a:pt x="0" y="1451"/>
                      <a:pt x="0" y="1451"/>
                    </a:cubicBezTo>
                    <a:cubicBezTo>
                      <a:pt x="0" y="1840"/>
                      <a:pt x="0" y="1840"/>
                      <a:pt x="0" y="1840"/>
                    </a:cubicBezTo>
                    <a:cubicBezTo>
                      <a:pt x="0" y="2240"/>
                      <a:pt x="0" y="2240"/>
                      <a:pt x="0" y="2240"/>
                    </a:cubicBezTo>
                    <a:cubicBezTo>
                      <a:pt x="0" y="2480"/>
                      <a:pt x="0" y="2480"/>
                      <a:pt x="0" y="2480"/>
                    </a:cubicBezTo>
                    <a:cubicBezTo>
                      <a:pt x="374" y="2480"/>
                      <a:pt x="374" y="2480"/>
                      <a:pt x="374" y="2480"/>
                    </a:cubicBezTo>
                    <a:cubicBezTo>
                      <a:pt x="381" y="2480"/>
                      <a:pt x="388" y="2483"/>
                      <a:pt x="393" y="2488"/>
                    </a:cubicBezTo>
                    <a:cubicBezTo>
                      <a:pt x="526" y="2621"/>
                      <a:pt x="526" y="2621"/>
                      <a:pt x="526" y="2621"/>
                    </a:cubicBezTo>
                    <a:cubicBezTo>
                      <a:pt x="536" y="2632"/>
                      <a:pt x="536" y="2649"/>
                      <a:pt x="526" y="2659"/>
                    </a:cubicBezTo>
                    <a:lnTo>
                      <a:pt x="400" y="2785"/>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12"/>
              <p:cNvSpPr>
                <a:spLocks/>
              </p:cNvSpPr>
              <p:nvPr/>
            </p:nvSpPr>
            <p:spPr bwMode="auto">
              <a:xfrm>
                <a:off x="7678738" y="6400800"/>
                <a:ext cx="174625" cy="107950"/>
              </a:xfrm>
              <a:custGeom>
                <a:avLst/>
                <a:gdLst>
                  <a:gd name="T0" fmla="*/ 110 w 110"/>
                  <a:gd name="T1" fmla="*/ 30 h 68"/>
                  <a:gd name="T2" fmla="*/ 110 w 110"/>
                  <a:gd name="T3" fmla="*/ 0 h 68"/>
                  <a:gd name="T4" fmla="*/ 37 w 110"/>
                  <a:gd name="T5" fmla="*/ 0 h 68"/>
                  <a:gd name="T6" fmla="*/ 0 w 110"/>
                  <a:gd name="T7" fmla="*/ 37 h 68"/>
                  <a:gd name="T8" fmla="*/ 0 w 110"/>
                  <a:gd name="T9" fmla="*/ 68 h 68"/>
                  <a:gd name="T10" fmla="*/ 72 w 110"/>
                  <a:gd name="T11" fmla="*/ 68 h 68"/>
                  <a:gd name="T12" fmla="*/ 110 w 110"/>
                  <a:gd name="T13" fmla="*/ 30 h 68"/>
                </a:gdLst>
                <a:ahLst/>
                <a:cxnLst>
                  <a:cxn ang="0">
                    <a:pos x="T0" y="T1"/>
                  </a:cxn>
                  <a:cxn ang="0">
                    <a:pos x="T2" y="T3"/>
                  </a:cxn>
                  <a:cxn ang="0">
                    <a:pos x="T4" y="T5"/>
                  </a:cxn>
                  <a:cxn ang="0">
                    <a:pos x="T6" y="T7"/>
                  </a:cxn>
                  <a:cxn ang="0">
                    <a:pos x="T8" y="T9"/>
                  </a:cxn>
                  <a:cxn ang="0">
                    <a:pos x="T10" y="T11"/>
                  </a:cxn>
                  <a:cxn ang="0">
                    <a:pos x="T12" y="T13"/>
                  </a:cxn>
                </a:cxnLst>
                <a:rect l="0" t="0" r="r" b="b"/>
                <a:pathLst>
                  <a:path w="110" h="68">
                    <a:moveTo>
                      <a:pt x="110" y="30"/>
                    </a:moveTo>
                    <a:lnTo>
                      <a:pt x="110" y="0"/>
                    </a:lnTo>
                    <a:lnTo>
                      <a:pt x="37" y="0"/>
                    </a:lnTo>
                    <a:lnTo>
                      <a:pt x="0" y="37"/>
                    </a:lnTo>
                    <a:lnTo>
                      <a:pt x="0" y="68"/>
                    </a:lnTo>
                    <a:lnTo>
                      <a:pt x="72" y="68"/>
                    </a:lnTo>
                    <a:lnTo>
                      <a:pt x="110" y="3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13"/>
              <p:cNvSpPr>
                <a:spLocks/>
              </p:cNvSpPr>
              <p:nvPr/>
            </p:nvSpPr>
            <p:spPr bwMode="auto">
              <a:xfrm>
                <a:off x="6870700" y="5257800"/>
                <a:ext cx="2273300" cy="1049338"/>
              </a:xfrm>
              <a:custGeom>
                <a:avLst/>
                <a:gdLst>
                  <a:gd name="T0" fmla="*/ 4507 w 4507"/>
                  <a:gd name="T1" fmla="*/ 277 h 2080"/>
                  <a:gd name="T2" fmla="*/ 4362 w 4507"/>
                  <a:gd name="T3" fmla="*/ 133 h 2080"/>
                  <a:gd name="T4" fmla="*/ 4118 w 4507"/>
                  <a:gd name="T5" fmla="*/ 133 h 2080"/>
                  <a:gd name="T6" fmla="*/ 3859 w 4507"/>
                  <a:gd name="T7" fmla="*/ 392 h 2080"/>
                  <a:gd name="T8" fmla="*/ 3840 w 4507"/>
                  <a:gd name="T9" fmla="*/ 400 h 2080"/>
                  <a:gd name="T10" fmla="*/ 2773 w 4507"/>
                  <a:gd name="T11" fmla="*/ 400 h 2080"/>
                  <a:gd name="T12" fmla="*/ 2754 w 4507"/>
                  <a:gd name="T13" fmla="*/ 392 h 2080"/>
                  <a:gd name="T14" fmla="*/ 2496 w 4507"/>
                  <a:gd name="T15" fmla="*/ 133 h 2080"/>
                  <a:gd name="T16" fmla="*/ 1718 w 4507"/>
                  <a:gd name="T17" fmla="*/ 133 h 2080"/>
                  <a:gd name="T18" fmla="*/ 1459 w 4507"/>
                  <a:gd name="T19" fmla="*/ 392 h 2080"/>
                  <a:gd name="T20" fmla="*/ 1440 w 4507"/>
                  <a:gd name="T21" fmla="*/ 400 h 2080"/>
                  <a:gd name="T22" fmla="*/ 773 w 4507"/>
                  <a:gd name="T23" fmla="*/ 400 h 2080"/>
                  <a:gd name="T24" fmla="*/ 754 w 4507"/>
                  <a:gd name="T25" fmla="*/ 392 h 2080"/>
                  <a:gd name="T26" fmla="*/ 362 w 4507"/>
                  <a:gd name="T27" fmla="*/ 0 h 2080"/>
                  <a:gd name="T28" fmla="*/ 118 w 4507"/>
                  <a:gd name="T29" fmla="*/ 0 h 2080"/>
                  <a:gd name="T30" fmla="*/ 0 w 4507"/>
                  <a:gd name="T31" fmla="*/ 117 h 2080"/>
                  <a:gd name="T32" fmla="*/ 0 w 4507"/>
                  <a:gd name="T33" fmla="*/ 506 h 2080"/>
                  <a:gd name="T34" fmla="*/ 0 w 4507"/>
                  <a:gd name="T35" fmla="*/ 1295 h 2080"/>
                  <a:gd name="T36" fmla="*/ 518 w 4507"/>
                  <a:gd name="T37" fmla="*/ 1813 h 2080"/>
                  <a:gd name="T38" fmla="*/ 1440 w 4507"/>
                  <a:gd name="T39" fmla="*/ 1813 h 2080"/>
                  <a:gd name="T40" fmla="*/ 1459 w 4507"/>
                  <a:gd name="T41" fmla="*/ 1821 h 2080"/>
                  <a:gd name="T42" fmla="*/ 1718 w 4507"/>
                  <a:gd name="T43" fmla="*/ 2080 h 2080"/>
                  <a:gd name="T44" fmla="*/ 1829 w 4507"/>
                  <a:gd name="T45" fmla="*/ 2080 h 2080"/>
                  <a:gd name="T46" fmla="*/ 2088 w 4507"/>
                  <a:gd name="T47" fmla="*/ 1821 h 2080"/>
                  <a:gd name="T48" fmla="*/ 2107 w 4507"/>
                  <a:gd name="T49" fmla="*/ 1813 h 2080"/>
                  <a:gd name="T50" fmla="*/ 2507 w 4507"/>
                  <a:gd name="T51" fmla="*/ 1813 h 2080"/>
                  <a:gd name="T52" fmla="*/ 4507 w 4507"/>
                  <a:gd name="T53" fmla="*/ 1813 h 2080"/>
                  <a:gd name="T54" fmla="*/ 4507 w 4507"/>
                  <a:gd name="T55" fmla="*/ 277 h 20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507" h="2080">
                    <a:moveTo>
                      <a:pt x="4507" y="277"/>
                    </a:moveTo>
                    <a:cubicBezTo>
                      <a:pt x="4362" y="133"/>
                      <a:pt x="4362" y="133"/>
                      <a:pt x="4362" y="133"/>
                    </a:cubicBezTo>
                    <a:cubicBezTo>
                      <a:pt x="4118" y="133"/>
                      <a:pt x="4118" y="133"/>
                      <a:pt x="4118" y="133"/>
                    </a:cubicBezTo>
                    <a:cubicBezTo>
                      <a:pt x="3859" y="392"/>
                      <a:pt x="3859" y="392"/>
                      <a:pt x="3859" y="392"/>
                    </a:cubicBezTo>
                    <a:cubicBezTo>
                      <a:pt x="3854" y="397"/>
                      <a:pt x="3847" y="400"/>
                      <a:pt x="3840" y="400"/>
                    </a:cubicBezTo>
                    <a:cubicBezTo>
                      <a:pt x="2773" y="400"/>
                      <a:pt x="2773" y="400"/>
                      <a:pt x="2773" y="400"/>
                    </a:cubicBezTo>
                    <a:cubicBezTo>
                      <a:pt x="2766" y="400"/>
                      <a:pt x="2759" y="397"/>
                      <a:pt x="2754" y="392"/>
                    </a:cubicBezTo>
                    <a:cubicBezTo>
                      <a:pt x="2496" y="133"/>
                      <a:pt x="2496" y="133"/>
                      <a:pt x="2496" y="133"/>
                    </a:cubicBezTo>
                    <a:cubicBezTo>
                      <a:pt x="1718" y="133"/>
                      <a:pt x="1718" y="133"/>
                      <a:pt x="1718" y="133"/>
                    </a:cubicBezTo>
                    <a:cubicBezTo>
                      <a:pt x="1459" y="392"/>
                      <a:pt x="1459" y="392"/>
                      <a:pt x="1459" y="392"/>
                    </a:cubicBezTo>
                    <a:cubicBezTo>
                      <a:pt x="1454" y="397"/>
                      <a:pt x="1447" y="400"/>
                      <a:pt x="1440" y="400"/>
                    </a:cubicBezTo>
                    <a:cubicBezTo>
                      <a:pt x="773" y="400"/>
                      <a:pt x="773" y="400"/>
                      <a:pt x="773" y="400"/>
                    </a:cubicBezTo>
                    <a:cubicBezTo>
                      <a:pt x="766" y="400"/>
                      <a:pt x="759" y="397"/>
                      <a:pt x="754" y="392"/>
                    </a:cubicBezTo>
                    <a:cubicBezTo>
                      <a:pt x="362" y="0"/>
                      <a:pt x="362" y="0"/>
                      <a:pt x="362" y="0"/>
                    </a:cubicBezTo>
                    <a:cubicBezTo>
                      <a:pt x="118" y="0"/>
                      <a:pt x="118" y="0"/>
                      <a:pt x="118" y="0"/>
                    </a:cubicBezTo>
                    <a:cubicBezTo>
                      <a:pt x="0" y="117"/>
                      <a:pt x="0" y="117"/>
                      <a:pt x="0" y="117"/>
                    </a:cubicBezTo>
                    <a:cubicBezTo>
                      <a:pt x="0" y="506"/>
                      <a:pt x="0" y="506"/>
                      <a:pt x="0" y="506"/>
                    </a:cubicBezTo>
                    <a:cubicBezTo>
                      <a:pt x="0" y="1295"/>
                      <a:pt x="0" y="1295"/>
                      <a:pt x="0" y="1295"/>
                    </a:cubicBezTo>
                    <a:cubicBezTo>
                      <a:pt x="518" y="1813"/>
                      <a:pt x="518" y="1813"/>
                      <a:pt x="518" y="1813"/>
                    </a:cubicBezTo>
                    <a:cubicBezTo>
                      <a:pt x="1440" y="1813"/>
                      <a:pt x="1440" y="1813"/>
                      <a:pt x="1440" y="1813"/>
                    </a:cubicBezTo>
                    <a:cubicBezTo>
                      <a:pt x="1447" y="1813"/>
                      <a:pt x="1454" y="1816"/>
                      <a:pt x="1459" y="1821"/>
                    </a:cubicBezTo>
                    <a:cubicBezTo>
                      <a:pt x="1718" y="2080"/>
                      <a:pt x="1718" y="2080"/>
                      <a:pt x="1718" y="2080"/>
                    </a:cubicBezTo>
                    <a:cubicBezTo>
                      <a:pt x="1829" y="2080"/>
                      <a:pt x="1829" y="2080"/>
                      <a:pt x="1829" y="2080"/>
                    </a:cubicBezTo>
                    <a:cubicBezTo>
                      <a:pt x="2088" y="1821"/>
                      <a:pt x="2088" y="1821"/>
                      <a:pt x="2088" y="1821"/>
                    </a:cubicBezTo>
                    <a:cubicBezTo>
                      <a:pt x="2093" y="1816"/>
                      <a:pt x="2100" y="1813"/>
                      <a:pt x="2107" y="1813"/>
                    </a:cubicBezTo>
                    <a:cubicBezTo>
                      <a:pt x="2507" y="1813"/>
                      <a:pt x="2507" y="1813"/>
                      <a:pt x="2507" y="1813"/>
                    </a:cubicBezTo>
                    <a:cubicBezTo>
                      <a:pt x="4507" y="1813"/>
                      <a:pt x="4507" y="1813"/>
                      <a:pt x="4507" y="1813"/>
                    </a:cubicBezTo>
                    <a:lnTo>
                      <a:pt x="4507" y="277"/>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14"/>
              <p:cNvSpPr>
                <a:spLocks noEditPoints="1"/>
              </p:cNvSpPr>
              <p:nvPr/>
            </p:nvSpPr>
            <p:spPr bwMode="auto">
              <a:xfrm>
                <a:off x="2635250" y="3448050"/>
                <a:ext cx="1922463" cy="1851025"/>
              </a:xfrm>
              <a:custGeom>
                <a:avLst/>
                <a:gdLst>
                  <a:gd name="T0" fmla="*/ 1947 w 3813"/>
                  <a:gd name="T1" fmla="*/ 3269 h 3669"/>
                  <a:gd name="T2" fmla="*/ 1051 w 3813"/>
                  <a:gd name="T3" fmla="*/ 3269 h 3669"/>
                  <a:gd name="T4" fmla="*/ 800 w 3813"/>
                  <a:gd name="T5" fmla="*/ 3018 h 3669"/>
                  <a:gd name="T6" fmla="*/ 800 w 3813"/>
                  <a:gd name="T7" fmla="*/ 1962 h 3669"/>
                  <a:gd name="T8" fmla="*/ 792 w 3813"/>
                  <a:gd name="T9" fmla="*/ 1943 h 3669"/>
                  <a:gd name="T10" fmla="*/ 0 w 3813"/>
                  <a:gd name="T11" fmla="*/ 1151 h 3669"/>
                  <a:gd name="T12" fmla="*/ 0 w 3813"/>
                  <a:gd name="T13" fmla="*/ 1055 h 3669"/>
                  <a:gd name="T14" fmla="*/ 640 w 3813"/>
                  <a:gd name="T15" fmla="*/ 1055 h 3669"/>
                  <a:gd name="T16" fmla="*/ 659 w 3813"/>
                  <a:gd name="T17" fmla="*/ 1048 h 3669"/>
                  <a:gd name="T18" fmla="*/ 792 w 3813"/>
                  <a:gd name="T19" fmla="*/ 914 h 3669"/>
                  <a:gd name="T20" fmla="*/ 800 w 3813"/>
                  <a:gd name="T21" fmla="*/ 895 h 3669"/>
                  <a:gd name="T22" fmla="*/ 800 w 3813"/>
                  <a:gd name="T23" fmla="*/ 655 h 3669"/>
                  <a:gd name="T24" fmla="*/ 1307 w 3813"/>
                  <a:gd name="T25" fmla="*/ 655 h 3669"/>
                  <a:gd name="T26" fmla="*/ 1326 w 3813"/>
                  <a:gd name="T27" fmla="*/ 648 h 3669"/>
                  <a:gd name="T28" fmla="*/ 1973 w 3813"/>
                  <a:gd name="T29" fmla="*/ 0 h 3669"/>
                  <a:gd name="T30" fmla="*/ 2754 w 3813"/>
                  <a:gd name="T31" fmla="*/ 781 h 3669"/>
                  <a:gd name="T32" fmla="*/ 2754 w 3813"/>
                  <a:gd name="T33" fmla="*/ 781 h 3669"/>
                  <a:gd name="T34" fmla="*/ 2755 w 3813"/>
                  <a:gd name="T35" fmla="*/ 781 h 3669"/>
                  <a:gd name="T36" fmla="*/ 2755 w 3813"/>
                  <a:gd name="T37" fmla="*/ 781 h 3669"/>
                  <a:gd name="T38" fmla="*/ 2756 w 3813"/>
                  <a:gd name="T39" fmla="*/ 782 h 3669"/>
                  <a:gd name="T40" fmla="*/ 2759 w 3813"/>
                  <a:gd name="T41" fmla="*/ 784 h 3669"/>
                  <a:gd name="T42" fmla="*/ 2760 w 3813"/>
                  <a:gd name="T43" fmla="*/ 785 h 3669"/>
                  <a:gd name="T44" fmla="*/ 2763 w 3813"/>
                  <a:gd name="T45" fmla="*/ 787 h 3669"/>
                  <a:gd name="T46" fmla="*/ 2765 w 3813"/>
                  <a:gd name="T47" fmla="*/ 787 h 3669"/>
                  <a:gd name="T48" fmla="*/ 2768 w 3813"/>
                  <a:gd name="T49" fmla="*/ 788 h 3669"/>
                  <a:gd name="T50" fmla="*/ 2773 w 3813"/>
                  <a:gd name="T51" fmla="*/ 789 h 3669"/>
                  <a:gd name="T52" fmla="*/ 2774 w 3813"/>
                  <a:gd name="T53" fmla="*/ 789 h 3669"/>
                  <a:gd name="T54" fmla="*/ 2907 w 3813"/>
                  <a:gd name="T55" fmla="*/ 789 h 3669"/>
                  <a:gd name="T56" fmla="*/ 3296 w 3813"/>
                  <a:gd name="T57" fmla="*/ 789 h 3669"/>
                  <a:gd name="T58" fmla="*/ 3402 w 3813"/>
                  <a:gd name="T59" fmla="*/ 895 h 3669"/>
                  <a:gd name="T60" fmla="*/ 3288 w 3813"/>
                  <a:gd name="T61" fmla="*/ 1010 h 3669"/>
                  <a:gd name="T62" fmla="*/ 3280 w 3813"/>
                  <a:gd name="T63" fmla="*/ 1029 h 3669"/>
                  <a:gd name="T64" fmla="*/ 3280 w 3813"/>
                  <a:gd name="T65" fmla="*/ 1418 h 3669"/>
                  <a:gd name="T66" fmla="*/ 3021 w 3813"/>
                  <a:gd name="T67" fmla="*/ 1676 h 3669"/>
                  <a:gd name="T68" fmla="*/ 3013 w 3813"/>
                  <a:gd name="T69" fmla="*/ 1695 h 3669"/>
                  <a:gd name="T70" fmla="*/ 3013 w 3813"/>
                  <a:gd name="T71" fmla="*/ 2095 h 3669"/>
                  <a:gd name="T72" fmla="*/ 3013 w 3813"/>
                  <a:gd name="T73" fmla="*/ 2762 h 3669"/>
                  <a:gd name="T74" fmla="*/ 3021 w 3813"/>
                  <a:gd name="T75" fmla="*/ 2781 h 3669"/>
                  <a:gd name="T76" fmla="*/ 3136 w 3813"/>
                  <a:gd name="T77" fmla="*/ 2895 h 3669"/>
                  <a:gd name="T78" fmla="*/ 2896 w 3813"/>
                  <a:gd name="T79" fmla="*/ 3135 h 3669"/>
                  <a:gd name="T80" fmla="*/ 2651 w 3813"/>
                  <a:gd name="T81" fmla="*/ 3135 h 3669"/>
                  <a:gd name="T82" fmla="*/ 2526 w 3813"/>
                  <a:gd name="T83" fmla="*/ 3010 h 3669"/>
                  <a:gd name="T84" fmla="*/ 2507 w 3813"/>
                  <a:gd name="T85" fmla="*/ 3002 h 3669"/>
                  <a:gd name="T86" fmla="*/ 2107 w 3813"/>
                  <a:gd name="T87" fmla="*/ 3002 h 3669"/>
                  <a:gd name="T88" fmla="*/ 2088 w 3813"/>
                  <a:gd name="T89" fmla="*/ 3010 h 3669"/>
                  <a:gd name="T90" fmla="*/ 1954 w 3813"/>
                  <a:gd name="T91" fmla="*/ 3143 h 3669"/>
                  <a:gd name="T92" fmla="*/ 1947 w 3813"/>
                  <a:gd name="T93" fmla="*/ 3162 h 3669"/>
                  <a:gd name="T94" fmla="*/ 1947 w 3813"/>
                  <a:gd name="T95" fmla="*/ 3269 h 3669"/>
                  <a:gd name="T96" fmla="*/ 3718 w 3813"/>
                  <a:gd name="T97" fmla="*/ 3189 h 3669"/>
                  <a:gd name="T98" fmla="*/ 3600 w 3813"/>
                  <a:gd name="T99" fmla="*/ 3306 h 3669"/>
                  <a:gd name="T100" fmla="*/ 3600 w 3813"/>
                  <a:gd name="T101" fmla="*/ 3669 h 3669"/>
                  <a:gd name="T102" fmla="*/ 3813 w 3813"/>
                  <a:gd name="T103" fmla="*/ 3669 h 3669"/>
                  <a:gd name="T104" fmla="*/ 3813 w 3813"/>
                  <a:gd name="T105" fmla="*/ 3189 h 3669"/>
                  <a:gd name="T106" fmla="*/ 3718 w 3813"/>
                  <a:gd name="T107" fmla="*/ 3189 h 36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813" h="3669">
                    <a:moveTo>
                      <a:pt x="1947" y="3269"/>
                    </a:moveTo>
                    <a:cubicBezTo>
                      <a:pt x="1051" y="3269"/>
                      <a:pt x="1051" y="3269"/>
                      <a:pt x="1051" y="3269"/>
                    </a:cubicBezTo>
                    <a:cubicBezTo>
                      <a:pt x="800" y="3018"/>
                      <a:pt x="800" y="3018"/>
                      <a:pt x="800" y="3018"/>
                    </a:cubicBezTo>
                    <a:cubicBezTo>
                      <a:pt x="800" y="1962"/>
                      <a:pt x="800" y="1962"/>
                      <a:pt x="800" y="1962"/>
                    </a:cubicBezTo>
                    <a:cubicBezTo>
                      <a:pt x="800" y="1955"/>
                      <a:pt x="797" y="1948"/>
                      <a:pt x="792" y="1943"/>
                    </a:cubicBezTo>
                    <a:cubicBezTo>
                      <a:pt x="0" y="1151"/>
                      <a:pt x="0" y="1151"/>
                      <a:pt x="0" y="1151"/>
                    </a:cubicBezTo>
                    <a:cubicBezTo>
                      <a:pt x="0" y="1055"/>
                      <a:pt x="0" y="1055"/>
                      <a:pt x="0" y="1055"/>
                    </a:cubicBezTo>
                    <a:cubicBezTo>
                      <a:pt x="640" y="1055"/>
                      <a:pt x="640" y="1055"/>
                      <a:pt x="640" y="1055"/>
                    </a:cubicBezTo>
                    <a:cubicBezTo>
                      <a:pt x="647" y="1055"/>
                      <a:pt x="654" y="1053"/>
                      <a:pt x="659" y="1048"/>
                    </a:cubicBezTo>
                    <a:cubicBezTo>
                      <a:pt x="792" y="914"/>
                      <a:pt x="792" y="914"/>
                      <a:pt x="792" y="914"/>
                    </a:cubicBezTo>
                    <a:cubicBezTo>
                      <a:pt x="797" y="909"/>
                      <a:pt x="800" y="902"/>
                      <a:pt x="800" y="895"/>
                    </a:cubicBezTo>
                    <a:cubicBezTo>
                      <a:pt x="800" y="655"/>
                      <a:pt x="800" y="655"/>
                      <a:pt x="800" y="655"/>
                    </a:cubicBezTo>
                    <a:cubicBezTo>
                      <a:pt x="1307" y="655"/>
                      <a:pt x="1307" y="655"/>
                      <a:pt x="1307" y="655"/>
                    </a:cubicBezTo>
                    <a:cubicBezTo>
                      <a:pt x="1314" y="655"/>
                      <a:pt x="1321" y="653"/>
                      <a:pt x="1326" y="648"/>
                    </a:cubicBezTo>
                    <a:cubicBezTo>
                      <a:pt x="1973" y="0"/>
                      <a:pt x="1973" y="0"/>
                      <a:pt x="1973" y="0"/>
                    </a:cubicBezTo>
                    <a:cubicBezTo>
                      <a:pt x="2754" y="781"/>
                      <a:pt x="2754" y="781"/>
                      <a:pt x="2754" y="781"/>
                    </a:cubicBezTo>
                    <a:cubicBezTo>
                      <a:pt x="2754" y="781"/>
                      <a:pt x="2754" y="781"/>
                      <a:pt x="2754" y="781"/>
                    </a:cubicBezTo>
                    <a:cubicBezTo>
                      <a:pt x="2754" y="781"/>
                      <a:pt x="2755" y="781"/>
                      <a:pt x="2755" y="781"/>
                    </a:cubicBezTo>
                    <a:cubicBezTo>
                      <a:pt x="2755" y="781"/>
                      <a:pt x="2755" y="781"/>
                      <a:pt x="2755" y="781"/>
                    </a:cubicBezTo>
                    <a:cubicBezTo>
                      <a:pt x="2755" y="781"/>
                      <a:pt x="2755" y="782"/>
                      <a:pt x="2756" y="782"/>
                    </a:cubicBezTo>
                    <a:cubicBezTo>
                      <a:pt x="2757" y="783"/>
                      <a:pt x="2758" y="784"/>
                      <a:pt x="2759" y="784"/>
                    </a:cubicBezTo>
                    <a:cubicBezTo>
                      <a:pt x="2759" y="785"/>
                      <a:pt x="2760" y="785"/>
                      <a:pt x="2760" y="785"/>
                    </a:cubicBezTo>
                    <a:cubicBezTo>
                      <a:pt x="2761" y="786"/>
                      <a:pt x="2762" y="786"/>
                      <a:pt x="2763" y="787"/>
                    </a:cubicBezTo>
                    <a:cubicBezTo>
                      <a:pt x="2764" y="787"/>
                      <a:pt x="2765" y="787"/>
                      <a:pt x="2765" y="787"/>
                    </a:cubicBezTo>
                    <a:cubicBezTo>
                      <a:pt x="2766" y="788"/>
                      <a:pt x="2767" y="788"/>
                      <a:pt x="2768" y="788"/>
                    </a:cubicBezTo>
                    <a:cubicBezTo>
                      <a:pt x="2770" y="788"/>
                      <a:pt x="2772" y="789"/>
                      <a:pt x="2773" y="789"/>
                    </a:cubicBezTo>
                    <a:cubicBezTo>
                      <a:pt x="2774" y="789"/>
                      <a:pt x="2774" y="789"/>
                      <a:pt x="2774" y="789"/>
                    </a:cubicBezTo>
                    <a:cubicBezTo>
                      <a:pt x="2907" y="789"/>
                      <a:pt x="2907" y="789"/>
                      <a:pt x="2907" y="789"/>
                    </a:cubicBezTo>
                    <a:cubicBezTo>
                      <a:pt x="3296" y="789"/>
                      <a:pt x="3296" y="789"/>
                      <a:pt x="3296" y="789"/>
                    </a:cubicBezTo>
                    <a:cubicBezTo>
                      <a:pt x="3402" y="895"/>
                      <a:pt x="3402" y="895"/>
                      <a:pt x="3402" y="895"/>
                    </a:cubicBezTo>
                    <a:cubicBezTo>
                      <a:pt x="3288" y="1010"/>
                      <a:pt x="3288" y="1010"/>
                      <a:pt x="3288" y="1010"/>
                    </a:cubicBezTo>
                    <a:cubicBezTo>
                      <a:pt x="3283" y="1015"/>
                      <a:pt x="3280" y="1022"/>
                      <a:pt x="3280" y="1029"/>
                    </a:cubicBezTo>
                    <a:cubicBezTo>
                      <a:pt x="3280" y="1418"/>
                      <a:pt x="3280" y="1418"/>
                      <a:pt x="3280" y="1418"/>
                    </a:cubicBezTo>
                    <a:cubicBezTo>
                      <a:pt x="3021" y="1676"/>
                      <a:pt x="3021" y="1676"/>
                      <a:pt x="3021" y="1676"/>
                    </a:cubicBezTo>
                    <a:cubicBezTo>
                      <a:pt x="3016" y="1681"/>
                      <a:pt x="3013" y="1688"/>
                      <a:pt x="3013" y="1695"/>
                    </a:cubicBezTo>
                    <a:cubicBezTo>
                      <a:pt x="3013" y="2095"/>
                      <a:pt x="3013" y="2095"/>
                      <a:pt x="3013" y="2095"/>
                    </a:cubicBezTo>
                    <a:cubicBezTo>
                      <a:pt x="3013" y="2762"/>
                      <a:pt x="3013" y="2762"/>
                      <a:pt x="3013" y="2762"/>
                    </a:cubicBezTo>
                    <a:cubicBezTo>
                      <a:pt x="3013" y="2769"/>
                      <a:pt x="3016" y="2776"/>
                      <a:pt x="3021" y="2781"/>
                    </a:cubicBezTo>
                    <a:cubicBezTo>
                      <a:pt x="3136" y="2895"/>
                      <a:pt x="3136" y="2895"/>
                      <a:pt x="3136" y="2895"/>
                    </a:cubicBezTo>
                    <a:cubicBezTo>
                      <a:pt x="2896" y="3135"/>
                      <a:pt x="2896" y="3135"/>
                      <a:pt x="2896" y="3135"/>
                    </a:cubicBezTo>
                    <a:cubicBezTo>
                      <a:pt x="2651" y="3135"/>
                      <a:pt x="2651" y="3135"/>
                      <a:pt x="2651" y="3135"/>
                    </a:cubicBezTo>
                    <a:cubicBezTo>
                      <a:pt x="2526" y="3010"/>
                      <a:pt x="2526" y="3010"/>
                      <a:pt x="2526" y="3010"/>
                    </a:cubicBezTo>
                    <a:cubicBezTo>
                      <a:pt x="2521" y="3005"/>
                      <a:pt x="2514" y="3002"/>
                      <a:pt x="2507" y="3002"/>
                    </a:cubicBezTo>
                    <a:cubicBezTo>
                      <a:pt x="2107" y="3002"/>
                      <a:pt x="2107" y="3002"/>
                      <a:pt x="2107" y="3002"/>
                    </a:cubicBezTo>
                    <a:cubicBezTo>
                      <a:pt x="2100" y="3002"/>
                      <a:pt x="2093" y="3005"/>
                      <a:pt x="2088" y="3010"/>
                    </a:cubicBezTo>
                    <a:cubicBezTo>
                      <a:pt x="1954" y="3143"/>
                      <a:pt x="1954" y="3143"/>
                      <a:pt x="1954" y="3143"/>
                    </a:cubicBezTo>
                    <a:cubicBezTo>
                      <a:pt x="1949" y="3148"/>
                      <a:pt x="1947" y="3155"/>
                      <a:pt x="1947" y="3162"/>
                    </a:cubicBezTo>
                    <a:lnTo>
                      <a:pt x="1947" y="3269"/>
                    </a:lnTo>
                    <a:close/>
                    <a:moveTo>
                      <a:pt x="3718" y="3189"/>
                    </a:moveTo>
                    <a:cubicBezTo>
                      <a:pt x="3600" y="3306"/>
                      <a:pt x="3600" y="3306"/>
                      <a:pt x="3600" y="3306"/>
                    </a:cubicBezTo>
                    <a:cubicBezTo>
                      <a:pt x="3600" y="3669"/>
                      <a:pt x="3600" y="3669"/>
                      <a:pt x="3600" y="3669"/>
                    </a:cubicBezTo>
                    <a:cubicBezTo>
                      <a:pt x="3813" y="3669"/>
                      <a:pt x="3813" y="3669"/>
                      <a:pt x="3813" y="3669"/>
                    </a:cubicBezTo>
                    <a:cubicBezTo>
                      <a:pt x="3813" y="3189"/>
                      <a:pt x="3813" y="3189"/>
                      <a:pt x="3813" y="3189"/>
                    </a:cubicBezTo>
                    <a:lnTo>
                      <a:pt x="3718" y="3189"/>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7" name="Freeform 15"/>
              <p:cNvSpPr>
                <a:spLocks/>
              </p:cNvSpPr>
              <p:nvPr/>
            </p:nvSpPr>
            <p:spPr bwMode="auto">
              <a:xfrm>
                <a:off x="6002338" y="5343525"/>
                <a:ext cx="842963" cy="895350"/>
              </a:xfrm>
              <a:custGeom>
                <a:avLst/>
                <a:gdLst>
                  <a:gd name="T0" fmla="*/ 1669 w 1669"/>
                  <a:gd name="T1" fmla="*/ 309 h 1775"/>
                  <a:gd name="T2" fmla="*/ 1669 w 1669"/>
                  <a:gd name="T3" fmla="*/ 0 h 1775"/>
                  <a:gd name="T4" fmla="*/ 1581 w 1669"/>
                  <a:gd name="T5" fmla="*/ 88 h 1775"/>
                  <a:gd name="T6" fmla="*/ 1562 w 1669"/>
                  <a:gd name="T7" fmla="*/ 95 h 1775"/>
                  <a:gd name="T8" fmla="*/ 762 w 1669"/>
                  <a:gd name="T9" fmla="*/ 95 h 1775"/>
                  <a:gd name="T10" fmla="*/ 506 w 1669"/>
                  <a:gd name="T11" fmla="*/ 95 h 1775"/>
                  <a:gd name="T12" fmla="*/ 248 w 1669"/>
                  <a:gd name="T13" fmla="*/ 354 h 1775"/>
                  <a:gd name="T14" fmla="*/ 248 w 1669"/>
                  <a:gd name="T15" fmla="*/ 354 h 1775"/>
                  <a:gd name="T16" fmla="*/ 0 w 1669"/>
                  <a:gd name="T17" fmla="*/ 602 h 1775"/>
                  <a:gd name="T18" fmla="*/ 248 w 1669"/>
                  <a:gd name="T19" fmla="*/ 850 h 1775"/>
                  <a:gd name="T20" fmla="*/ 255 w 1669"/>
                  <a:gd name="T21" fmla="*/ 869 h 1775"/>
                  <a:gd name="T22" fmla="*/ 255 w 1669"/>
                  <a:gd name="T23" fmla="*/ 1391 h 1775"/>
                  <a:gd name="T24" fmla="*/ 640 w 1669"/>
                  <a:gd name="T25" fmla="*/ 1775 h 1775"/>
                  <a:gd name="T26" fmla="*/ 735 w 1669"/>
                  <a:gd name="T27" fmla="*/ 1775 h 1775"/>
                  <a:gd name="T28" fmla="*/ 735 w 1669"/>
                  <a:gd name="T29" fmla="*/ 1402 h 1775"/>
                  <a:gd name="T30" fmla="*/ 762 w 1669"/>
                  <a:gd name="T31" fmla="*/ 1375 h 1775"/>
                  <a:gd name="T32" fmla="*/ 1151 w 1669"/>
                  <a:gd name="T33" fmla="*/ 1375 h 1775"/>
                  <a:gd name="T34" fmla="*/ 1258 w 1669"/>
                  <a:gd name="T35" fmla="*/ 1269 h 1775"/>
                  <a:gd name="T36" fmla="*/ 610 w 1669"/>
                  <a:gd name="T37" fmla="*/ 621 h 1775"/>
                  <a:gd name="T38" fmla="*/ 610 w 1669"/>
                  <a:gd name="T39" fmla="*/ 583 h 1775"/>
                  <a:gd name="T40" fmla="*/ 876 w 1669"/>
                  <a:gd name="T41" fmla="*/ 316 h 1775"/>
                  <a:gd name="T42" fmla="*/ 895 w 1669"/>
                  <a:gd name="T43" fmla="*/ 309 h 1775"/>
                  <a:gd name="T44" fmla="*/ 1669 w 1669"/>
                  <a:gd name="T45" fmla="*/ 30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69" h="1775">
                    <a:moveTo>
                      <a:pt x="1669" y="309"/>
                    </a:moveTo>
                    <a:cubicBezTo>
                      <a:pt x="1669" y="0"/>
                      <a:pt x="1669" y="0"/>
                      <a:pt x="1669" y="0"/>
                    </a:cubicBezTo>
                    <a:cubicBezTo>
                      <a:pt x="1581" y="88"/>
                      <a:pt x="1581" y="88"/>
                      <a:pt x="1581" y="88"/>
                    </a:cubicBezTo>
                    <a:cubicBezTo>
                      <a:pt x="1576" y="93"/>
                      <a:pt x="1569" y="95"/>
                      <a:pt x="1562" y="95"/>
                    </a:cubicBezTo>
                    <a:cubicBezTo>
                      <a:pt x="762" y="95"/>
                      <a:pt x="762" y="95"/>
                      <a:pt x="762" y="95"/>
                    </a:cubicBezTo>
                    <a:cubicBezTo>
                      <a:pt x="506" y="95"/>
                      <a:pt x="506" y="95"/>
                      <a:pt x="506" y="95"/>
                    </a:cubicBezTo>
                    <a:cubicBezTo>
                      <a:pt x="248" y="354"/>
                      <a:pt x="248" y="354"/>
                      <a:pt x="248" y="354"/>
                    </a:cubicBezTo>
                    <a:cubicBezTo>
                      <a:pt x="248" y="354"/>
                      <a:pt x="248" y="354"/>
                      <a:pt x="248" y="354"/>
                    </a:cubicBezTo>
                    <a:cubicBezTo>
                      <a:pt x="0" y="602"/>
                      <a:pt x="0" y="602"/>
                      <a:pt x="0" y="602"/>
                    </a:cubicBezTo>
                    <a:cubicBezTo>
                      <a:pt x="248" y="850"/>
                      <a:pt x="248" y="850"/>
                      <a:pt x="248" y="850"/>
                    </a:cubicBezTo>
                    <a:cubicBezTo>
                      <a:pt x="253" y="855"/>
                      <a:pt x="255" y="862"/>
                      <a:pt x="255" y="869"/>
                    </a:cubicBezTo>
                    <a:cubicBezTo>
                      <a:pt x="255" y="1391"/>
                      <a:pt x="255" y="1391"/>
                      <a:pt x="255" y="1391"/>
                    </a:cubicBezTo>
                    <a:cubicBezTo>
                      <a:pt x="640" y="1775"/>
                      <a:pt x="640" y="1775"/>
                      <a:pt x="640" y="1775"/>
                    </a:cubicBezTo>
                    <a:cubicBezTo>
                      <a:pt x="735" y="1775"/>
                      <a:pt x="735" y="1775"/>
                      <a:pt x="735" y="1775"/>
                    </a:cubicBezTo>
                    <a:cubicBezTo>
                      <a:pt x="735" y="1402"/>
                      <a:pt x="735" y="1402"/>
                      <a:pt x="735" y="1402"/>
                    </a:cubicBezTo>
                    <a:cubicBezTo>
                      <a:pt x="735" y="1387"/>
                      <a:pt x="747" y="1375"/>
                      <a:pt x="762" y="1375"/>
                    </a:cubicBezTo>
                    <a:cubicBezTo>
                      <a:pt x="1151" y="1375"/>
                      <a:pt x="1151" y="1375"/>
                      <a:pt x="1151" y="1375"/>
                    </a:cubicBezTo>
                    <a:cubicBezTo>
                      <a:pt x="1258" y="1269"/>
                      <a:pt x="1258" y="1269"/>
                      <a:pt x="1258" y="1269"/>
                    </a:cubicBezTo>
                    <a:cubicBezTo>
                      <a:pt x="610" y="621"/>
                      <a:pt x="610" y="621"/>
                      <a:pt x="610" y="621"/>
                    </a:cubicBezTo>
                    <a:cubicBezTo>
                      <a:pt x="599" y="610"/>
                      <a:pt x="599" y="594"/>
                      <a:pt x="610" y="583"/>
                    </a:cubicBezTo>
                    <a:cubicBezTo>
                      <a:pt x="876" y="316"/>
                      <a:pt x="876" y="316"/>
                      <a:pt x="876" y="316"/>
                    </a:cubicBezTo>
                    <a:cubicBezTo>
                      <a:pt x="881" y="311"/>
                      <a:pt x="888" y="309"/>
                      <a:pt x="895" y="309"/>
                    </a:cubicBezTo>
                    <a:lnTo>
                      <a:pt x="1669" y="309"/>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16"/>
              <p:cNvSpPr>
                <a:spLocks/>
              </p:cNvSpPr>
              <p:nvPr/>
            </p:nvSpPr>
            <p:spPr bwMode="auto">
              <a:xfrm>
                <a:off x="1895475" y="2520950"/>
                <a:ext cx="444500" cy="760413"/>
              </a:xfrm>
              <a:custGeom>
                <a:avLst/>
                <a:gdLst>
                  <a:gd name="T0" fmla="*/ 0 w 880"/>
                  <a:gd name="T1" fmla="*/ 480 h 1509"/>
                  <a:gd name="T2" fmla="*/ 0 w 880"/>
                  <a:gd name="T3" fmla="*/ 1509 h 1509"/>
                  <a:gd name="T4" fmla="*/ 496 w 880"/>
                  <a:gd name="T5" fmla="*/ 1509 h 1509"/>
                  <a:gd name="T6" fmla="*/ 880 w 880"/>
                  <a:gd name="T7" fmla="*/ 1124 h 1509"/>
                  <a:gd name="T8" fmla="*/ 880 w 880"/>
                  <a:gd name="T9" fmla="*/ 495 h 1509"/>
                  <a:gd name="T10" fmla="*/ 507 w 880"/>
                  <a:gd name="T11" fmla="*/ 495 h 1509"/>
                  <a:gd name="T12" fmla="*/ 480 w 880"/>
                  <a:gd name="T13" fmla="*/ 469 h 1509"/>
                  <a:gd name="T14" fmla="*/ 480 w 880"/>
                  <a:gd name="T15" fmla="*/ 0 h 1509"/>
                  <a:gd name="T16" fmla="*/ 0 w 880"/>
                  <a:gd name="T17" fmla="*/ 480 h 1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0" h="1509">
                    <a:moveTo>
                      <a:pt x="0" y="480"/>
                    </a:moveTo>
                    <a:cubicBezTo>
                      <a:pt x="0" y="1509"/>
                      <a:pt x="0" y="1509"/>
                      <a:pt x="0" y="1509"/>
                    </a:cubicBezTo>
                    <a:cubicBezTo>
                      <a:pt x="496" y="1509"/>
                      <a:pt x="496" y="1509"/>
                      <a:pt x="496" y="1509"/>
                    </a:cubicBezTo>
                    <a:cubicBezTo>
                      <a:pt x="880" y="1124"/>
                      <a:pt x="880" y="1124"/>
                      <a:pt x="880" y="1124"/>
                    </a:cubicBezTo>
                    <a:cubicBezTo>
                      <a:pt x="880" y="495"/>
                      <a:pt x="880" y="495"/>
                      <a:pt x="880" y="495"/>
                    </a:cubicBezTo>
                    <a:cubicBezTo>
                      <a:pt x="507" y="495"/>
                      <a:pt x="507" y="495"/>
                      <a:pt x="507" y="495"/>
                    </a:cubicBezTo>
                    <a:cubicBezTo>
                      <a:pt x="492" y="495"/>
                      <a:pt x="480" y="483"/>
                      <a:pt x="480" y="469"/>
                    </a:cubicBezTo>
                    <a:cubicBezTo>
                      <a:pt x="480" y="0"/>
                      <a:pt x="480" y="0"/>
                      <a:pt x="480" y="0"/>
                    </a:cubicBezTo>
                    <a:lnTo>
                      <a:pt x="0" y="48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17"/>
              <p:cNvSpPr>
                <a:spLocks noEditPoints="1"/>
              </p:cNvSpPr>
              <p:nvPr/>
            </p:nvSpPr>
            <p:spPr bwMode="auto">
              <a:xfrm>
                <a:off x="2165350" y="1627188"/>
                <a:ext cx="1250950" cy="1990725"/>
              </a:xfrm>
              <a:custGeom>
                <a:avLst/>
                <a:gdLst>
                  <a:gd name="T0" fmla="*/ 362 w 2480"/>
                  <a:gd name="T1" fmla="*/ 1733 h 3946"/>
                  <a:gd name="T2" fmla="*/ 613 w 2480"/>
                  <a:gd name="T3" fmla="*/ 1984 h 3946"/>
                  <a:gd name="T4" fmla="*/ 613 w 2480"/>
                  <a:gd name="T5" fmla="*/ 2095 h 3946"/>
                  <a:gd name="T6" fmla="*/ 495 w 2480"/>
                  <a:gd name="T7" fmla="*/ 2213 h 3946"/>
                  <a:gd name="T8" fmla="*/ 373 w 2480"/>
                  <a:gd name="T9" fmla="*/ 2213 h 3946"/>
                  <a:gd name="T10" fmla="*/ 0 w 2480"/>
                  <a:gd name="T11" fmla="*/ 2213 h 3946"/>
                  <a:gd name="T12" fmla="*/ 0 w 2480"/>
                  <a:gd name="T13" fmla="*/ 1733 h 3946"/>
                  <a:gd name="T14" fmla="*/ 362 w 2480"/>
                  <a:gd name="T15" fmla="*/ 1733 h 3946"/>
                  <a:gd name="T16" fmla="*/ 784 w 2480"/>
                  <a:gd name="T17" fmla="*/ 0 h 3946"/>
                  <a:gd name="T18" fmla="*/ 666 w 2480"/>
                  <a:gd name="T19" fmla="*/ 117 h 3946"/>
                  <a:gd name="T20" fmla="*/ 666 w 2480"/>
                  <a:gd name="T21" fmla="*/ 373 h 3946"/>
                  <a:gd name="T22" fmla="*/ 659 w 2480"/>
                  <a:gd name="T23" fmla="*/ 392 h 3946"/>
                  <a:gd name="T24" fmla="*/ 400 w 2480"/>
                  <a:gd name="T25" fmla="*/ 651 h 3946"/>
                  <a:gd name="T26" fmla="*/ 400 w 2480"/>
                  <a:gd name="T27" fmla="*/ 1029 h 3946"/>
                  <a:gd name="T28" fmla="*/ 925 w 2480"/>
                  <a:gd name="T29" fmla="*/ 1568 h 3946"/>
                  <a:gd name="T30" fmla="*/ 933 w 2480"/>
                  <a:gd name="T31" fmla="*/ 1586 h 3946"/>
                  <a:gd name="T32" fmla="*/ 933 w 2480"/>
                  <a:gd name="T33" fmla="*/ 1962 h 3946"/>
                  <a:gd name="T34" fmla="*/ 1325 w 2480"/>
                  <a:gd name="T35" fmla="*/ 2354 h 3946"/>
                  <a:gd name="T36" fmla="*/ 1325 w 2480"/>
                  <a:gd name="T37" fmla="*/ 2392 h 3946"/>
                  <a:gd name="T38" fmla="*/ 933 w 2480"/>
                  <a:gd name="T39" fmla="*/ 2784 h 3946"/>
                  <a:gd name="T40" fmla="*/ 933 w 2480"/>
                  <a:gd name="T41" fmla="*/ 3573 h 3946"/>
                  <a:gd name="T42" fmla="*/ 925 w 2480"/>
                  <a:gd name="T43" fmla="*/ 3592 h 3946"/>
                  <a:gd name="T44" fmla="*/ 571 w 2480"/>
                  <a:gd name="T45" fmla="*/ 3946 h 3946"/>
                  <a:gd name="T46" fmla="*/ 1029 w 2480"/>
                  <a:gd name="T47" fmla="*/ 3946 h 3946"/>
                  <a:gd name="T48" fmla="*/ 1287 w 2480"/>
                  <a:gd name="T49" fmla="*/ 3687 h 3946"/>
                  <a:gd name="T50" fmla="*/ 1306 w 2480"/>
                  <a:gd name="T51" fmla="*/ 3680 h 3946"/>
                  <a:gd name="T52" fmla="*/ 2229 w 2480"/>
                  <a:gd name="T53" fmla="*/ 3680 h 3946"/>
                  <a:gd name="T54" fmla="*/ 2480 w 2480"/>
                  <a:gd name="T55" fmla="*/ 3429 h 3946"/>
                  <a:gd name="T56" fmla="*/ 2480 w 2480"/>
                  <a:gd name="T57" fmla="*/ 2917 h 3946"/>
                  <a:gd name="T58" fmla="*/ 2087 w 2480"/>
                  <a:gd name="T59" fmla="*/ 2525 h 3946"/>
                  <a:gd name="T60" fmla="*/ 2080 w 2480"/>
                  <a:gd name="T61" fmla="*/ 2506 h 3946"/>
                  <a:gd name="T62" fmla="*/ 2080 w 2480"/>
                  <a:gd name="T63" fmla="*/ 2117 h 3946"/>
                  <a:gd name="T64" fmla="*/ 1287 w 2480"/>
                  <a:gd name="T65" fmla="*/ 1325 h 3946"/>
                  <a:gd name="T66" fmla="*/ 1280 w 2480"/>
                  <a:gd name="T67" fmla="*/ 1306 h 3946"/>
                  <a:gd name="T68" fmla="*/ 1280 w 2480"/>
                  <a:gd name="T69" fmla="*/ 1173 h 3946"/>
                  <a:gd name="T70" fmla="*/ 1287 w 2480"/>
                  <a:gd name="T71" fmla="*/ 1154 h 3946"/>
                  <a:gd name="T72" fmla="*/ 1546 w 2480"/>
                  <a:gd name="T73" fmla="*/ 895 h 3946"/>
                  <a:gd name="T74" fmla="*/ 1546 w 2480"/>
                  <a:gd name="T75" fmla="*/ 533 h 3946"/>
                  <a:gd name="T76" fmla="*/ 1173 w 2480"/>
                  <a:gd name="T77" fmla="*/ 533 h 3946"/>
                  <a:gd name="T78" fmla="*/ 1146 w 2480"/>
                  <a:gd name="T79" fmla="*/ 506 h 3946"/>
                  <a:gd name="T80" fmla="*/ 1146 w 2480"/>
                  <a:gd name="T81" fmla="*/ 0 h 3946"/>
                  <a:gd name="T82" fmla="*/ 784 w 2480"/>
                  <a:gd name="T83" fmla="*/ 0 h 39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480" h="3946">
                    <a:moveTo>
                      <a:pt x="362" y="1733"/>
                    </a:moveTo>
                    <a:cubicBezTo>
                      <a:pt x="613" y="1984"/>
                      <a:pt x="613" y="1984"/>
                      <a:pt x="613" y="1984"/>
                    </a:cubicBezTo>
                    <a:cubicBezTo>
                      <a:pt x="613" y="2095"/>
                      <a:pt x="613" y="2095"/>
                      <a:pt x="613" y="2095"/>
                    </a:cubicBezTo>
                    <a:cubicBezTo>
                      <a:pt x="495" y="2213"/>
                      <a:pt x="495" y="2213"/>
                      <a:pt x="495" y="2213"/>
                    </a:cubicBezTo>
                    <a:cubicBezTo>
                      <a:pt x="373" y="2213"/>
                      <a:pt x="373" y="2213"/>
                      <a:pt x="373" y="2213"/>
                    </a:cubicBezTo>
                    <a:cubicBezTo>
                      <a:pt x="0" y="2213"/>
                      <a:pt x="0" y="2213"/>
                      <a:pt x="0" y="2213"/>
                    </a:cubicBezTo>
                    <a:cubicBezTo>
                      <a:pt x="0" y="1733"/>
                      <a:pt x="0" y="1733"/>
                      <a:pt x="0" y="1733"/>
                    </a:cubicBezTo>
                    <a:lnTo>
                      <a:pt x="362" y="1733"/>
                    </a:lnTo>
                    <a:close/>
                    <a:moveTo>
                      <a:pt x="784" y="0"/>
                    </a:moveTo>
                    <a:cubicBezTo>
                      <a:pt x="666" y="117"/>
                      <a:pt x="666" y="117"/>
                      <a:pt x="666" y="117"/>
                    </a:cubicBezTo>
                    <a:cubicBezTo>
                      <a:pt x="666" y="373"/>
                      <a:pt x="666" y="373"/>
                      <a:pt x="666" y="373"/>
                    </a:cubicBezTo>
                    <a:cubicBezTo>
                      <a:pt x="666" y="380"/>
                      <a:pt x="664" y="387"/>
                      <a:pt x="659" y="392"/>
                    </a:cubicBezTo>
                    <a:cubicBezTo>
                      <a:pt x="400" y="651"/>
                      <a:pt x="400" y="651"/>
                      <a:pt x="400" y="651"/>
                    </a:cubicBezTo>
                    <a:cubicBezTo>
                      <a:pt x="400" y="1029"/>
                      <a:pt x="400" y="1029"/>
                      <a:pt x="400" y="1029"/>
                    </a:cubicBezTo>
                    <a:cubicBezTo>
                      <a:pt x="925" y="1568"/>
                      <a:pt x="925" y="1568"/>
                      <a:pt x="925" y="1568"/>
                    </a:cubicBezTo>
                    <a:cubicBezTo>
                      <a:pt x="930" y="1573"/>
                      <a:pt x="933" y="1579"/>
                      <a:pt x="933" y="1586"/>
                    </a:cubicBezTo>
                    <a:cubicBezTo>
                      <a:pt x="933" y="1962"/>
                      <a:pt x="933" y="1962"/>
                      <a:pt x="933" y="1962"/>
                    </a:cubicBezTo>
                    <a:cubicBezTo>
                      <a:pt x="1325" y="2354"/>
                      <a:pt x="1325" y="2354"/>
                      <a:pt x="1325" y="2354"/>
                    </a:cubicBezTo>
                    <a:cubicBezTo>
                      <a:pt x="1336" y="2365"/>
                      <a:pt x="1336" y="2381"/>
                      <a:pt x="1325" y="2392"/>
                    </a:cubicBezTo>
                    <a:cubicBezTo>
                      <a:pt x="933" y="2784"/>
                      <a:pt x="933" y="2784"/>
                      <a:pt x="933" y="2784"/>
                    </a:cubicBezTo>
                    <a:cubicBezTo>
                      <a:pt x="933" y="3573"/>
                      <a:pt x="933" y="3573"/>
                      <a:pt x="933" y="3573"/>
                    </a:cubicBezTo>
                    <a:cubicBezTo>
                      <a:pt x="933" y="3580"/>
                      <a:pt x="930" y="3587"/>
                      <a:pt x="925" y="3592"/>
                    </a:cubicBezTo>
                    <a:cubicBezTo>
                      <a:pt x="571" y="3946"/>
                      <a:pt x="571" y="3946"/>
                      <a:pt x="571" y="3946"/>
                    </a:cubicBezTo>
                    <a:cubicBezTo>
                      <a:pt x="1029" y="3946"/>
                      <a:pt x="1029" y="3946"/>
                      <a:pt x="1029" y="3946"/>
                    </a:cubicBezTo>
                    <a:cubicBezTo>
                      <a:pt x="1287" y="3687"/>
                      <a:pt x="1287" y="3687"/>
                      <a:pt x="1287" y="3687"/>
                    </a:cubicBezTo>
                    <a:cubicBezTo>
                      <a:pt x="1292" y="3682"/>
                      <a:pt x="1299" y="3680"/>
                      <a:pt x="1306" y="3680"/>
                    </a:cubicBezTo>
                    <a:cubicBezTo>
                      <a:pt x="2229" y="3680"/>
                      <a:pt x="2229" y="3680"/>
                      <a:pt x="2229" y="3680"/>
                    </a:cubicBezTo>
                    <a:cubicBezTo>
                      <a:pt x="2480" y="3429"/>
                      <a:pt x="2480" y="3429"/>
                      <a:pt x="2480" y="3429"/>
                    </a:cubicBezTo>
                    <a:cubicBezTo>
                      <a:pt x="2480" y="2917"/>
                      <a:pt x="2480" y="2917"/>
                      <a:pt x="2480" y="2917"/>
                    </a:cubicBezTo>
                    <a:cubicBezTo>
                      <a:pt x="2087" y="2525"/>
                      <a:pt x="2087" y="2525"/>
                      <a:pt x="2087" y="2525"/>
                    </a:cubicBezTo>
                    <a:cubicBezTo>
                      <a:pt x="2082" y="2520"/>
                      <a:pt x="2080" y="2513"/>
                      <a:pt x="2080" y="2506"/>
                    </a:cubicBezTo>
                    <a:cubicBezTo>
                      <a:pt x="2080" y="2117"/>
                      <a:pt x="2080" y="2117"/>
                      <a:pt x="2080" y="2117"/>
                    </a:cubicBezTo>
                    <a:cubicBezTo>
                      <a:pt x="1287" y="1325"/>
                      <a:pt x="1287" y="1325"/>
                      <a:pt x="1287" y="1325"/>
                    </a:cubicBezTo>
                    <a:cubicBezTo>
                      <a:pt x="1282" y="1320"/>
                      <a:pt x="1280" y="1313"/>
                      <a:pt x="1280" y="1306"/>
                    </a:cubicBezTo>
                    <a:cubicBezTo>
                      <a:pt x="1280" y="1173"/>
                      <a:pt x="1280" y="1173"/>
                      <a:pt x="1280" y="1173"/>
                    </a:cubicBezTo>
                    <a:cubicBezTo>
                      <a:pt x="1280" y="1166"/>
                      <a:pt x="1282" y="1159"/>
                      <a:pt x="1287" y="1154"/>
                    </a:cubicBezTo>
                    <a:cubicBezTo>
                      <a:pt x="1546" y="895"/>
                      <a:pt x="1546" y="895"/>
                      <a:pt x="1546" y="895"/>
                    </a:cubicBezTo>
                    <a:cubicBezTo>
                      <a:pt x="1546" y="533"/>
                      <a:pt x="1546" y="533"/>
                      <a:pt x="1546" y="533"/>
                    </a:cubicBezTo>
                    <a:cubicBezTo>
                      <a:pt x="1173" y="533"/>
                      <a:pt x="1173" y="533"/>
                      <a:pt x="1173" y="533"/>
                    </a:cubicBezTo>
                    <a:cubicBezTo>
                      <a:pt x="1158" y="533"/>
                      <a:pt x="1146" y="521"/>
                      <a:pt x="1146" y="506"/>
                    </a:cubicBezTo>
                    <a:cubicBezTo>
                      <a:pt x="1146" y="0"/>
                      <a:pt x="1146" y="0"/>
                      <a:pt x="1146" y="0"/>
                    </a:cubicBezTo>
                    <a:lnTo>
                      <a:pt x="784"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18"/>
              <p:cNvSpPr>
                <a:spLocks/>
              </p:cNvSpPr>
              <p:nvPr/>
            </p:nvSpPr>
            <p:spPr bwMode="auto">
              <a:xfrm>
                <a:off x="2030413" y="4989513"/>
                <a:ext cx="1587500" cy="1249363"/>
              </a:xfrm>
              <a:custGeom>
                <a:avLst/>
                <a:gdLst>
                  <a:gd name="T0" fmla="*/ 784 w 3147"/>
                  <a:gd name="T1" fmla="*/ 2480 h 2480"/>
                  <a:gd name="T2" fmla="*/ 1562 w 3147"/>
                  <a:gd name="T3" fmla="*/ 2480 h 2480"/>
                  <a:gd name="T4" fmla="*/ 2347 w 3147"/>
                  <a:gd name="T5" fmla="*/ 1696 h 2480"/>
                  <a:gd name="T6" fmla="*/ 2347 w 3147"/>
                  <a:gd name="T7" fmla="*/ 1307 h 2480"/>
                  <a:gd name="T8" fmla="*/ 2354 w 3147"/>
                  <a:gd name="T9" fmla="*/ 1288 h 2480"/>
                  <a:gd name="T10" fmla="*/ 3147 w 3147"/>
                  <a:gd name="T11" fmla="*/ 496 h 2480"/>
                  <a:gd name="T12" fmla="*/ 3147 w 3147"/>
                  <a:gd name="T13" fmla="*/ 267 h 2480"/>
                  <a:gd name="T14" fmla="*/ 2240 w 3147"/>
                  <a:gd name="T15" fmla="*/ 267 h 2480"/>
                  <a:gd name="T16" fmla="*/ 2221 w 3147"/>
                  <a:gd name="T17" fmla="*/ 259 h 2480"/>
                  <a:gd name="T18" fmla="*/ 1962 w 3147"/>
                  <a:gd name="T19" fmla="*/ 0 h 2480"/>
                  <a:gd name="T20" fmla="*/ 251 w 3147"/>
                  <a:gd name="T21" fmla="*/ 0 h 2480"/>
                  <a:gd name="T22" fmla="*/ 0 w 3147"/>
                  <a:gd name="T23" fmla="*/ 251 h 2480"/>
                  <a:gd name="T24" fmla="*/ 0 w 3147"/>
                  <a:gd name="T25" fmla="*/ 480 h 2480"/>
                  <a:gd name="T26" fmla="*/ 507 w 3147"/>
                  <a:gd name="T27" fmla="*/ 480 h 2480"/>
                  <a:gd name="T28" fmla="*/ 533 w 3147"/>
                  <a:gd name="T29" fmla="*/ 507 h 2480"/>
                  <a:gd name="T30" fmla="*/ 533 w 3147"/>
                  <a:gd name="T31" fmla="*/ 2229 h 2480"/>
                  <a:gd name="T32" fmla="*/ 784 w 3147"/>
                  <a:gd name="T33" fmla="*/ 2480 h 2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47" h="2480">
                    <a:moveTo>
                      <a:pt x="784" y="2480"/>
                    </a:moveTo>
                    <a:cubicBezTo>
                      <a:pt x="1562" y="2480"/>
                      <a:pt x="1562" y="2480"/>
                      <a:pt x="1562" y="2480"/>
                    </a:cubicBezTo>
                    <a:cubicBezTo>
                      <a:pt x="2347" y="1696"/>
                      <a:pt x="2347" y="1696"/>
                      <a:pt x="2347" y="1696"/>
                    </a:cubicBezTo>
                    <a:cubicBezTo>
                      <a:pt x="2347" y="1307"/>
                      <a:pt x="2347" y="1307"/>
                      <a:pt x="2347" y="1307"/>
                    </a:cubicBezTo>
                    <a:cubicBezTo>
                      <a:pt x="2347" y="1300"/>
                      <a:pt x="2349" y="1293"/>
                      <a:pt x="2354" y="1288"/>
                    </a:cubicBezTo>
                    <a:cubicBezTo>
                      <a:pt x="3147" y="496"/>
                      <a:pt x="3147" y="496"/>
                      <a:pt x="3147" y="496"/>
                    </a:cubicBezTo>
                    <a:cubicBezTo>
                      <a:pt x="3147" y="267"/>
                      <a:pt x="3147" y="267"/>
                      <a:pt x="3147" y="267"/>
                    </a:cubicBezTo>
                    <a:cubicBezTo>
                      <a:pt x="2240" y="267"/>
                      <a:pt x="2240" y="267"/>
                      <a:pt x="2240" y="267"/>
                    </a:cubicBezTo>
                    <a:cubicBezTo>
                      <a:pt x="2233" y="267"/>
                      <a:pt x="2226" y="264"/>
                      <a:pt x="2221" y="259"/>
                    </a:cubicBezTo>
                    <a:cubicBezTo>
                      <a:pt x="1962" y="0"/>
                      <a:pt x="1962" y="0"/>
                      <a:pt x="1962" y="0"/>
                    </a:cubicBezTo>
                    <a:cubicBezTo>
                      <a:pt x="251" y="0"/>
                      <a:pt x="251" y="0"/>
                      <a:pt x="251" y="0"/>
                    </a:cubicBezTo>
                    <a:cubicBezTo>
                      <a:pt x="0" y="251"/>
                      <a:pt x="0" y="251"/>
                      <a:pt x="0" y="251"/>
                    </a:cubicBezTo>
                    <a:cubicBezTo>
                      <a:pt x="0" y="480"/>
                      <a:pt x="0" y="480"/>
                      <a:pt x="0" y="480"/>
                    </a:cubicBezTo>
                    <a:cubicBezTo>
                      <a:pt x="507" y="480"/>
                      <a:pt x="507" y="480"/>
                      <a:pt x="507" y="480"/>
                    </a:cubicBezTo>
                    <a:cubicBezTo>
                      <a:pt x="521" y="480"/>
                      <a:pt x="533" y="492"/>
                      <a:pt x="533" y="507"/>
                    </a:cubicBezTo>
                    <a:cubicBezTo>
                      <a:pt x="533" y="2229"/>
                      <a:pt x="533" y="2229"/>
                      <a:pt x="533" y="2229"/>
                    </a:cubicBezTo>
                    <a:lnTo>
                      <a:pt x="784" y="2480"/>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19"/>
              <p:cNvSpPr>
                <a:spLocks noEditPoints="1"/>
              </p:cNvSpPr>
              <p:nvPr/>
            </p:nvSpPr>
            <p:spPr bwMode="auto">
              <a:xfrm>
                <a:off x="4181475" y="4316413"/>
                <a:ext cx="1587500" cy="1855788"/>
              </a:xfrm>
              <a:custGeom>
                <a:avLst/>
                <a:gdLst>
                  <a:gd name="T0" fmla="*/ 629 w 3146"/>
                  <a:gd name="T1" fmla="*/ 2747 h 3680"/>
                  <a:gd name="T2" fmla="*/ 400 w 3146"/>
                  <a:gd name="T3" fmla="*/ 2747 h 3680"/>
                  <a:gd name="T4" fmla="*/ 400 w 3146"/>
                  <a:gd name="T5" fmla="*/ 2251 h 3680"/>
                  <a:gd name="T6" fmla="*/ 517 w 3146"/>
                  <a:gd name="T7" fmla="*/ 2133 h 3680"/>
                  <a:gd name="T8" fmla="*/ 746 w 3146"/>
                  <a:gd name="T9" fmla="*/ 2133 h 3680"/>
                  <a:gd name="T10" fmla="*/ 746 w 3146"/>
                  <a:gd name="T11" fmla="*/ 2629 h 3680"/>
                  <a:gd name="T12" fmla="*/ 629 w 3146"/>
                  <a:gd name="T13" fmla="*/ 2747 h 3680"/>
                  <a:gd name="T14" fmla="*/ 2213 w 3146"/>
                  <a:gd name="T15" fmla="*/ 3680 h 3680"/>
                  <a:gd name="T16" fmla="*/ 2213 w 3146"/>
                  <a:gd name="T17" fmla="*/ 3333 h 3680"/>
                  <a:gd name="T18" fmla="*/ 1771 w 3146"/>
                  <a:gd name="T19" fmla="*/ 3333 h 3680"/>
                  <a:gd name="T20" fmla="*/ 2117 w 3146"/>
                  <a:gd name="T21" fmla="*/ 3680 h 3680"/>
                  <a:gd name="T22" fmla="*/ 2213 w 3146"/>
                  <a:gd name="T23" fmla="*/ 3680 h 3680"/>
                  <a:gd name="T24" fmla="*/ 2746 w 3146"/>
                  <a:gd name="T25" fmla="*/ 3029 h 3680"/>
                  <a:gd name="T26" fmla="*/ 2746 w 3146"/>
                  <a:gd name="T27" fmla="*/ 2507 h 3680"/>
                  <a:gd name="T28" fmla="*/ 2773 w 3146"/>
                  <a:gd name="T29" fmla="*/ 2480 h 3680"/>
                  <a:gd name="T30" fmla="*/ 2906 w 3146"/>
                  <a:gd name="T31" fmla="*/ 2480 h 3680"/>
                  <a:gd name="T32" fmla="*/ 2925 w 3146"/>
                  <a:gd name="T33" fmla="*/ 2488 h 3680"/>
                  <a:gd name="T34" fmla="*/ 3051 w 3146"/>
                  <a:gd name="T35" fmla="*/ 2613 h 3680"/>
                  <a:gd name="T36" fmla="*/ 3146 w 3146"/>
                  <a:gd name="T37" fmla="*/ 2613 h 3680"/>
                  <a:gd name="T38" fmla="*/ 3146 w 3146"/>
                  <a:gd name="T39" fmla="*/ 2518 h 3680"/>
                  <a:gd name="T40" fmla="*/ 2762 w 3146"/>
                  <a:gd name="T41" fmla="*/ 2133 h 3680"/>
                  <a:gd name="T42" fmla="*/ 2506 w 3146"/>
                  <a:gd name="T43" fmla="*/ 2133 h 3680"/>
                  <a:gd name="T44" fmla="*/ 2487 w 3146"/>
                  <a:gd name="T45" fmla="*/ 2126 h 3680"/>
                  <a:gd name="T46" fmla="*/ 1421 w 3146"/>
                  <a:gd name="T47" fmla="*/ 1059 h 3680"/>
                  <a:gd name="T48" fmla="*/ 1413 w 3146"/>
                  <a:gd name="T49" fmla="*/ 1040 h 3680"/>
                  <a:gd name="T50" fmla="*/ 1413 w 3146"/>
                  <a:gd name="T51" fmla="*/ 507 h 3680"/>
                  <a:gd name="T52" fmla="*/ 1440 w 3146"/>
                  <a:gd name="T53" fmla="*/ 480 h 3680"/>
                  <a:gd name="T54" fmla="*/ 1813 w 3146"/>
                  <a:gd name="T55" fmla="*/ 480 h 3680"/>
                  <a:gd name="T56" fmla="*/ 1813 w 3146"/>
                  <a:gd name="T57" fmla="*/ 133 h 3680"/>
                  <a:gd name="T58" fmla="*/ 1573 w 3146"/>
                  <a:gd name="T59" fmla="*/ 133 h 3680"/>
                  <a:gd name="T60" fmla="*/ 1554 w 3146"/>
                  <a:gd name="T61" fmla="*/ 126 h 3680"/>
                  <a:gd name="T62" fmla="*/ 1429 w 3146"/>
                  <a:gd name="T63" fmla="*/ 0 h 3680"/>
                  <a:gd name="T64" fmla="*/ 933 w 3146"/>
                  <a:gd name="T65" fmla="*/ 0 h 3680"/>
                  <a:gd name="T66" fmla="*/ 933 w 3146"/>
                  <a:gd name="T67" fmla="*/ 107 h 3680"/>
                  <a:gd name="T68" fmla="*/ 925 w 3146"/>
                  <a:gd name="T69" fmla="*/ 126 h 3680"/>
                  <a:gd name="T70" fmla="*/ 792 w 3146"/>
                  <a:gd name="T71" fmla="*/ 259 h 3680"/>
                  <a:gd name="T72" fmla="*/ 773 w 3146"/>
                  <a:gd name="T73" fmla="*/ 267 h 3680"/>
                  <a:gd name="T74" fmla="*/ 517 w 3146"/>
                  <a:gd name="T75" fmla="*/ 267 h 3680"/>
                  <a:gd name="T76" fmla="*/ 392 w 3146"/>
                  <a:gd name="T77" fmla="*/ 392 h 3680"/>
                  <a:gd name="T78" fmla="*/ 373 w 3146"/>
                  <a:gd name="T79" fmla="*/ 400 h 3680"/>
                  <a:gd name="T80" fmla="*/ 0 w 3146"/>
                  <a:gd name="T81" fmla="*/ 400 h 3680"/>
                  <a:gd name="T82" fmla="*/ 0 w 3146"/>
                  <a:gd name="T83" fmla="*/ 1029 h 3680"/>
                  <a:gd name="T84" fmla="*/ 117 w 3146"/>
                  <a:gd name="T85" fmla="*/ 1147 h 3680"/>
                  <a:gd name="T86" fmla="*/ 229 w 3146"/>
                  <a:gd name="T87" fmla="*/ 1147 h 3680"/>
                  <a:gd name="T88" fmla="*/ 487 w 3146"/>
                  <a:gd name="T89" fmla="*/ 888 h 3680"/>
                  <a:gd name="T90" fmla="*/ 525 w 3146"/>
                  <a:gd name="T91" fmla="*/ 888 h 3680"/>
                  <a:gd name="T92" fmla="*/ 2525 w 3146"/>
                  <a:gd name="T93" fmla="*/ 2888 h 3680"/>
                  <a:gd name="T94" fmla="*/ 2533 w 3146"/>
                  <a:gd name="T95" fmla="*/ 2907 h 3680"/>
                  <a:gd name="T96" fmla="*/ 2533 w 3146"/>
                  <a:gd name="T97" fmla="*/ 3040 h 3680"/>
                  <a:gd name="T98" fmla="*/ 2525 w 3146"/>
                  <a:gd name="T99" fmla="*/ 3059 h 3680"/>
                  <a:gd name="T100" fmla="*/ 2304 w 3146"/>
                  <a:gd name="T101" fmla="*/ 3280 h 3680"/>
                  <a:gd name="T102" fmla="*/ 2495 w 3146"/>
                  <a:gd name="T103" fmla="*/ 3280 h 3680"/>
                  <a:gd name="T104" fmla="*/ 2746 w 3146"/>
                  <a:gd name="T105" fmla="*/ 3029 h 3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146" h="3680">
                    <a:moveTo>
                      <a:pt x="629" y="2747"/>
                    </a:moveTo>
                    <a:cubicBezTo>
                      <a:pt x="400" y="2747"/>
                      <a:pt x="400" y="2747"/>
                      <a:pt x="400" y="2747"/>
                    </a:cubicBezTo>
                    <a:cubicBezTo>
                      <a:pt x="400" y="2251"/>
                      <a:pt x="400" y="2251"/>
                      <a:pt x="400" y="2251"/>
                    </a:cubicBezTo>
                    <a:cubicBezTo>
                      <a:pt x="517" y="2133"/>
                      <a:pt x="517" y="2133"/>
                      <a:pt x="517" y="2133"/>
                    </a:cubicBezTo>
                    <a:cubicBezTo>
                      <a:pt x="746" y="2133"/>
                      <a:pt x="746" y="2133"/>
                      <a:pt x="746" y="2133"/>
                    </a:cubicBezTo>
                    <a:cubicBezTo>
                      <a:pt x="746" y="2629"/>
                      <a:pt x="746" y="2629"/>
                      <a:pt x="746" y="2629"/>
                    </a:cubicBezTo>
                    <a:lnTo>
                      <a:pt x="629" y="2747"/>
                    </a:lnTo>
                    <a:close/>
                    <a:moveTo>
                      <a:pt x="2213" y="3680"/>
                    </a:moveTo>
                    <a:cubicBezTo>
                      <a:pt x="2213" y="3333"/>
                      <a:pt x="2213" y="3333"/>
                      <a:pt x="2213" y="3333"/>
                    </a:cubicBezTo>
                    <a:cubicBezTo>
                      <a:pt x="1771" y="3333"/>
                      <a:pt x="1771" y="3333"/>
                      <a:pt x="1771" y="3333"/>
                    </a:cubicBezTo>
                    <a:cubicBezTo>
                      <a:pt x="2117" y="3680"/>
                      <a:pt x="2117" y="3680"/>
                      <a:pt x="2117" y="3680"/>
                    </a:cubicBezTo>
                    <a:lnTo>
                      <a:pt x="2213" y="3680"/>
                    </a:lnTo>
                    <a:close/>
                    <a:moveTo>
                      <a:pt x="2746" y="3029"/>
                    </a:moveTo>
                    <a:cubicBezTo>
                      <a:pt x="2746" y="2507"/>
                      <a:pt x="2746" y="2507"/>
                      <a:pt x="2746" y="2507"/>
                    </a:cubicBezTo>
                    <a:cubicBezTo>
                      <a:pt x="2746" y="2492"/>
                      <a:pt x="2758" y="2480"/>
                      <a:pt x="2773" y="2480"/>
                    </a:cubicBezTo>
                    <a:cubicBezTo>
                      <a:pt x="2906" y="2480"/>
                      <a:pt x="2906" y="2480"/>
                      <a:pt x="2906" y="2480"/>
                    </a:cubicBezTo>
                    <a:cubicBezTo>
                      <a:pt x="2913" y="2480"/>
                      <a:pt x="2920" y="2483"/>
                      <a:pt x="2925" y="2488"/>
                    </a:cubicBezTo>
                    <a:cubicBezTo>
                      <a:pt x="3051" y="2613"/>
                      <a:pt x="3051" y="2613"/>
                      <a:pt x="3051" y="2613"/>
                    </a:cubicBezTo>
                    <a:cubicBezTo>
                      <a:pt x="3146" y="2613"/>
                      <a:pt x="3146" y="2613"/>
                      <a:pt x="3146" y="2613"/>
                    </a:cubicBezTo>
                    <a:cubicBezTo>
                      <a:pt x="3146" y="2518"/>
                      <a:pt x="3146" y="2518"/>
                      <a:pt x="3146" y="2518"/>
                    </a:cubicBezTo>
                    <a:cubicBezTo>
                      <a:pt x="2762" y="2133"/>
                      <a:pt x="2762" y="2133"/>
                      <a:pt x="2762" y="2133"/>
                    </a:cubicBezTo>
                    <a:cubicBezTo>
                      <a:pt x="2506" y="2133"/>
                      <a:pt x="2506" y="2133"/>
                      <a:pt x="2506" y="2133"/>
                    </a:cubicBezTo>
                    <a:cubicBezTo>
                      <a:pt x="2499" y="2133"/>
                      <a:pt x="2492" y="2131"/>
                      <a:pt x="2487" y="2126"/>
                    </a:cubicBezTo>
                    <a:cubicBezTo>
                      <a:pt x="1421" y="1059"/>
                      <a:pt x="1421" y="1059"/>
                      <a:pt x="1421" y="1059"/>
                    </a:cubicBezTo>
                    <a:cubicBezTo>
                      <a:pt x="1416" y="1054"/>
                      <a:pt x="1413" y="1047"/>
                      <a:pt x="1413" y="1040"/>
                    </a:cubicBezTo>
                    <a:cubicBezTo>
                      <a:pt x="1413" y="507"/>
                      <a:pt x="1413" y="507"/>
                      <a:pt x="1413" y="507"/>
                    </a:cubicBezTo>
                    <a:cubicBezTo>
                      <a:pt x="1413" y="492"/>
                      <a:pt x="1425" y="480"/>
                      <a:pt x="1440" y="480"/>
                    </a:cubicBezTo>
                    <a:cubicBezTo>
                      <a:pt x="1813" y="480"/>
                      <a:pt x="1813" y="480"/>
                      <a:pt x="1813" y="480"/>
                    </a:cubicBezTo>
                    <a:cubicBezTo>
                      <a:pt x="1813" y="133"/>
                      <a:pt x="1813" y="133"/>
                      <a:pt x="1813" y="133"/>
                    </a:cubicBezTo>
                    <a:cubicBezTo>
                      <a:pt x="1573" y="133"/>
                      <a:pt x="1573" y="133"/>
                      <a:pt x="1573" y="133"/>
                    </a:cubicBezTo>
                    <a:cubicBezTo>
                      <a:pt x="1566" y="133"/>
                      <a:pt x="1559" y="131"/>
                      <a:pt x="1554" y="126"/>
                    </a:cubicBezTo>
                    <a:cubicBezTo>
                      <a:pt x="1429" y="0"/>
                      <a:pt x="1429" y="0"/>
                      <a:pt x="1429" y="0"/>
                    </a:cubicBezTo>
                    <a:cubicBezTo>
                      <a:pt x="933" y="0"/>
                      <a:pt x="933" y="0"/>
                      <a:pt x="933" y="0"/>
                    </a:cubicBezTo>
                    <a:cubicBezTo>
                      <a:pt x="933" y="107"/>
                      <a:pt x="933" y="107"/>
                      <a:pt x="933" y="107"/>
                    </a:cubicBezTo>
                    <a:cubicBezTo>
                      <a:pt x="933" y="114"/>
                      <a:pt x="930" y="121"/>
                      <a:pt x="925" y="126"/>
                    </a:cubicBezTo>
                    <a:cubicBezTo>
                      <a:pt x="792" y="259"/>
                      <a:pt x="792" y="259"/>
                      <a:pt x="792" y="259"/>
                    </a:cubicBezTo>
                    <a:cubicBezTo>
                      <a:pt x="787" y="264"/>
                      <a:pt x="780" y="267"/>
                      <a:pt x="773" y="267"/>
                    </a:cubicBezTo>
                    <a:cubicBezTo>
                      <a:pt x="517" y="267"/>
                      <a:pt x="517" y="267"/>
                      <a:pt x="517" y="267"/>
                    </a:cubicBezTo>
                    <a:cubicBezTo>
                      <a:pt x="392" y="392"/>
                      <a:pt x="392" y="392"/>
                      <a:pt x="392" y="392"/>
                    </a:cubicBezTo>
                    <a:cubicBezTo>
                      <a:pt x="387" y="397"/>
                      <a:pt x="380" y="400"/>
                      <a:pt x="373" y="400"/>
                    </a:cubicBezTo>
                    <a:cubicBezTo>
                      <a:pt x="0" y="400"/>
                      <a:pt x="0" y="400"/>
                      <a:pt x="0" y="400"/>
                    </a:cubicBezTo>
                    <a:cubicBezTo>
                      <a:pt x="0" y="1029"/>
                      <a:pt x="0" y="1029"/>
                      <a:pt x="0" y="1029"/>
                    </a:cubicBezTo>
                    <a:cubicBezTo>
                      <a:pt x="117" y="1147"/>
                      <a:pt x="117" y="1147"/>
                      <a:pt x="117" y="1147"/>
                    </a:cubicBezTo>
                    <a:cubicBezTo>
                      <a:pt x="229" y="1147"/>
                      <a:pt x="229" y="1147"/>
                      <a:pt x="229" y="1147"/>
                    </a:cubicBezTo>
                    <a:cubicBezTo>
                      <a:pt x="487" y="888"/>
                      <a:pt x="487" y="888"/>
                      <a:pt x="487" y="888"/>
                    </a:cubicBezTo>
                    <a:cubicBezTo>
                      <a:pt x="498" y="877"/>
                      <a:pt x="515" y="877"/>
                      <a:pt x="525" y="888"/>
                    </a:cubicBezTo>
                    <a:cubicBezTo>
                      <a:pt x="2525" y="2888"/>
                      <a:pt x="2525" y="2888"/>
                      <a:pt x="2525" y="2888"/>
                    </a:cubicBezTo>
                    <a:cubicBezTo>
                      <a:pt x="2530" y="2893"/>
                      <a:pt x="2533" y="2900"/>
                      <a:pt x="2533" y="2907"/>
                    </a:cubicBezTo>
                    <a:cubicBezTo>
                      <a:pt x="2533" y="3040"/>
                      <a:pt x="2533" y="3040"/>
                      <a:pt x="2533" y="3040"/>
                    </a:cubicBezTo>
                    <a:cubicBezTo>
                      <a:pt x="2533" y="3047"/>
                      <a:pt x="2530" y="3054"/>
                      <a:pt x="2525" y="3059"/>
                    </a:cubicBezTo>
                    <a:cubicBezTo>
                      <a:pt x="2304" y="3280"/>
                      <a:pt x="2304" y="3280"/>
                      <a:pt x="2304" y="3280"/>
                    </a:cubicBezTo>
                    <a:cubicBezTo>
                      <a:pt x="2495" y="3280"/>
                      <a:pt x="2495" y="3280"/>
                      <a:pt x="2495" y="3280"/>
                    </a:cubicBezTo>
                    <a:lnTo>
                      <a:pt x="2746" y="3029"/>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20"/>
              <p:cNvSpPr>
                <a:spLocks/>
              </p:cNvSpPr>
              <p:nvPr/>
            </p:nvSpPr>
            <p:spPr bwMode="auto">
              <a:xfrm>
                <a:off x="5862638" y="4518025"/>
                <a:ext cx="511175" cy="646113"/>
              </a:xfrm>
              <a:custGeom>
                <a:avLst/>
                <a:gdLst>
                  <a:gd name="T0" fmla="*/ 1013 w 1013"/>
                  <a:gd name="T1" fmla="*/ 784 h 1280"/>
                  <a:gd name="T2" fmla="*/ 229 w 1013"/>
                  <a:gd name="T3" fmla="*/ 0 h 1280"/>
                  <a:gd name="T4" fmla="*/ 0 w 1013"/>
                  <a:gd name="T5" fmla="*/ 0 h 1280"/>
                  <a:gd name="T6" fmla="*/ 0 w 1013"/>
                  <a:gd name="T7" fmla="*/ 373 h 1280"/>
                  <a:gd name="T8" fmla="*/ 0 w 1013"/>
                  <a:gd name="T9" fmla="*/ 1013 h 1280"/>
                  <a:gd name="T10" fmla="*/ 240 w 1013"/>
                  <a:gd name="T11" fmla="*/ 1013 h 1280"/>
                  <a:gd name="T12" fmla="*/ 507 w 1013"/>
                  <a:gd name="T13" fmla="*/ 1013 h 1280"/>
                  <a:gd name="T14" fmla="*/ 526 w 1013"/>
                  <a:gd name="T15" fmla="*/ 1021 h 1280"/>
                  <a:gd name="T16" fmla="*/ 659 w 1013"/>
                  <a:gd name="T17" fmla="*/ 1154 h 1280"/>
                  <a:gd name="T18" fmla="*/ 667 w 1013"/>
                  <a:gd name="T19" fmla="*/ 1173 h 1280"/>
                  <a:gd name="T20" fmla="*/ 667 w 1013"/>
                  <a:gd name="T21" fmla="*/ 1280 h 1280"/>
                  <a:gd name="T22" fmla="*/ 1013 w 1013"/>
                  <a:gd name="T23" fmla="*/ 1280 h 1280"/>
                  <a:gd name="T24" fmla="*/ 1013 w 1013"/>
                  <a:gd name="T25" fmla="*/ 784 h 1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3" h="1280">
                    <a:moveTo>
                      <a:pt x="1013" y="784"/>
                    </a:moveTo>
                    <a:cubicBezTo>
                      <a:pt x="229" y="0"/>
                      <a:pt x="229" y="0"/>
                      <a:pt x="229" y="0"/>
                    </a:cubicBezTo>
                    <a:cubicBezTo>
                      <a:pt x="0" y="0"/>
                      <a:pt x="0" y="0"/>
                      <a:pt x="0" y="0"/>
                    </a:cubicBezTo>
                    <a:cubicBezTo>
                      <a:pt x="0" y="373"/>
                      <a:pt x="0" y="373"/>
                      <a:pt x="0" y="373"/>
                    </a:cubicBezTo>
                    <a:cubicBezTo>
                      <a:pt x="0" y="1013"/>
                      <a:pt x="0" y="1013"/>
                      <a:pt x="0" y="1013"/>
                    </a:cubicBezTo>
                    <a:cubicBezTo>
                      <a:pt x="240" y="1013"/>
                      <a:pt x="240" y="1013"/>
                      <a:pt x="240" y="1013"/>
                    </a:cubicBezTo>
                    <a:cubicBezTo>
                      <a:pt x="507" y="1013"/>
                      <a:pt x="507" y="1013"/>
                      <a:pt x="507" y="1013"/>
                    </a:cubicBezTo>
                    <a:cubicBezTo>
                      <a:pt x="514" y="1013"/>
                      <a:pt x="521" y="1016"/>
                      <a:pt x="526" y="1021"/>
                    </a:cubicBezTo>
                    <a:cubicBezTo>
                      <a:pt x="659" y="1154"/>
                      <a:pt x="659" y="1154"/>
                      <a:pt x="659" y="1154"/>
                    </a:cubicBezTo>
                    <a:cubicBezTo>
                      <a:pt x="664" y="1159"/>
                      <a:pt x="667" y="1166"/>
                      <a:pt x="667" y="1173"/>
                    </a:cubicBezTo>
                    <a:cubicBezTo>
                      <a:pt x="667" y="1280"/>
                      <a:pt x="667" y="1280"/>
                      <a:pt x="667" y="1280"/>
                    </a:cubicBezTo>
                    <a:cubicBezTo>
                      <a:pt x="1013" y="1280"/>
                      <a:pt x="1013" y="1280"/>
                      <a:pt x="1013" y="1280"/>
                    </a:cubicBezTo>
                    <a:lnTo>
                      <a:pt x="1013" y="784"/>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21"/>
              <p:cNvSpPr>
                <a:spLocks/>
              </p:cNvSpPr>
              <p:nvPr/>
            </p:nvSpPr>
            <p:spPr bwMode="auto">
              <a:xfrm>
                <a:off x="3649663" y="3375025"/>
                <a:ext cx="438150" cy="425450"/>
              </a:xfrm>
              <a:custGeom>
                <a:avLst/>
                <a:gdLst>
                  <a:gd name="T0" fmla="*/ 0 w 869"/>
                  <a:gd name="T1" fmla="*/ 107 h 843"/>
                  <a:gd name="T2" fmla="*/ 736 w 869"/>
                  <a:gd name="T3" fmla="*/ 843 h 843"/>
                  <a:gd name="T4" fmla="*/ 736 w 869"/>
                  <a:gd name="T5" fmla="*/ 774 h 843"/>
                  <a:gd name="T6" fmla="*/ 743 w 869"/>
                  <a:gd name="T7" fmla="*/ 755 h 843"/>
                  <a:gd name="T8" fmla="*/ 869 w 869"/>
                  <a:gd name="T9" fmla="*/ 629 h 843"/>
                  <a:gd name="T10" fmla="*/ 869 w 869"/>
                  <a:gd name="T11" fmla="*/ 251 h 843"/>
                  <a:gd name="T12" fmla="*/ 618 w 869"/>
                  <a:gd name="T13" fmla="*/ 0 h 843"/>
                  <a:gd name="T14" fmla="*/ 107 w 869"/>
                  <a:gd name="T15" fmla="*/ 0 h 843"/>
                  <a:gd name="T16" fmla="*/ 0 w 869"/>
                  <a:gd name="T17" fmla="*/ 107 h 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9" h="843">
                    <a:moveTo>
                      <a:pt x="0" y="107"/>
                    </a:moveTo>
                    <a:cubicBezTo>
                      <a:pt x="736" y="843"/>
                      <a:pt x="736" y="843"/>
                      <a:pt x="736" y="843"/>
                    </a:cubicBezTo>
                    <a:cubicBezTo>
                      <a:pt x="736" y="774"/>
                      <a:pt x="736" y="774"/>
                      <a:pt x="736" y="774"/>
                    </a:cubicBezTo>
                    <a:cubicBezTo>
                      <a:pt x="736" y="767"/>
                      <a:pt x="738" y="760"/>
                      <a:pt x="743" y="755"/>
                    </a:cubicBezTo>
                    <a:cubicBezTo>
                      <a:pt x="869" y="629"/>
                      <a:pt x="869" y="629"/>
                      <a:pt x="869" y="629"/>
                    </a:cubicBezTo>
                    <a:cubicBezTo>
                      <a:pt x="869" y="251"/>
                      <a:pt x="869" y="251"/>
                      <a:pt x="869" y="251"/>
                    </a:cubicBezTo>
                    <a:cubicBezTo>
                      <a:pt x="618" y="0"/>
                      <a:pt x="618" y="0"/>
                      <a:pt x="618" y="0"/>
                    </a:cubicBezTo>
                    <a:cubicBezTo>
                      <a:pt x="107" y="0"/>
                      <a:pt x="107" y="0"/>
                      <a:pt x="107" y="0"/>
                    </a:cubicBezTo>
                    <a:lnTo>
                      <a:pt x="0" y="107"/>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22"/>
              <p:cNvSpPr>
                <a:spLocks/>
              </p:cNvSpPr>
              <p:nvPr/>
            </p:nvSpPr>
            <p:spPr bwMode="auto">
              <a:xfrm>
                <a:off x="4048125" y="3730625"/>
                <a:ext cx="39688" cy="88900"/>
              </a:xfrm>
              <a:custGeom>
                <a:avLst/>
                <a:gdLst>
                  <a:gd name="T0" fmla="*/ 25 w 25"/>
                  <a:gd name="T1" fmla="*/ 56 h 56"/>
                  <a:gd name="T2" fmla="*/ 25 w 25"/>
                  <a:gd name="T3" fmla="*/ 0 h 56"/>
                  <a:gd name="T4" fmla="*/ 0 w 25"/>
                  <a:gd name="T5" fmla="*/ 25 h 56"/>
                  <a:gd name="T6" fmla="*/ 0 w 25"/>
                  <a:gd name="T7" fmla="*/ 56 h 56"/>
                  <a:gd name="T8" fmla="*/ 25 w 25"/>
                  <a:gd name="T9" fmla="*/ 56 h 56"/>
                </a:gdLst>
                <a:ahLst/>
                <a:cxnLst>
                  <a:cxn ang="0">
                    <a:pos x="T0" y="T1"/>
                  </a:cxn>
                  <a:cxn ang="0">
                    <a:pos x="T2" y="T3"/>
                  </a:cxn>
                  <a:cxn ang="0">
                    <a:pos x="T4" y="T5"/>
                  </a:cxn>
                  <a:cxn ang="0">
                    <a:pos x="T6" y="T7"/>
                  </a:cxn>
                  <a:cxn ang="0">
                    <a:pos x="T8" y="T9"/>
                  </a:cxn>
                </a:cxnLst>
                <a:rect l="0" t="0" r="r" b="b"/>
                <a:pathLst>
                  <a:path w="25" h="56">
                    <a:moveTo>
                      <a:pt x="25" y="56"/>
                    </a:moveTo>
                    <a:lnTo>
                      <a:pt x="25" y="0"/>
                    </a:lnTo>
                    <a:lnTo>
                      <a:pt x="0" y="25"/>
                    </a:lnTo>
                    <a:lnTo>
                      <a:pt x="0" y="56"/>
                    </a:lnTo>
                    <a:lnTo>
                      <a:pt x="25" y="56"/>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23"/>
              <p:cNvSpPr>
                <a:spLocks/>
              </p:cNvSpPr>
              <p:nvPr/>
            </p:nvSpPr>
            <p:spPr bwMode="auto">
              <a:xfrm>
                <a:off x="3730625" y="2905125"/>
                <a:ext cx="492125" cy="558800"/>
              </a:xfrm>
              <a:custGeom>
                <a:avLst/>
                <a:gdLst>
                  <a:gd name="T0" fmla="*/ 469 w 976"/>
                  <a:gd name="T1" fmla="*/ 880 h 1109"/>
                  <a:gd name="T2" fmla="*/ 488 w 976"/>
                  <a:gd name="T3" fmla="*/ 888 h 1109"/>
                  <a:gd name="T4" fmla="*/ 709 w 976"/>
                  <a:gd name="T5" fmla="*/ 1109 h 1109"/>
                  <a:gd name="T6" fmla="*/ 709 w 976"/>
                  <a:gd name="T7" fmla="*/ 773 h 1109"/>
                  <a:gd name="T8" fmla="*/ 717 w 976"/>
                  <a:gd name="T9" fmla="*/ 754 h 1109"/>
                  <a:gd name="T10" fmla="*/ 976 w 976"/>
                  <a:gd name="T11" fmla="*/ 496 h 1109"/>
                  <a:gd name="T12" fmla="*/ 976 w 976"/>
                  <a:gd name="T13" fmla="*/ 0 h 1109"/>
                  <a:gd name="T14" fmla="*/ 613 w 976"/>
                  <a:gd name="T15" fmla="*/ 0 h 1109"/>
                  <a:gd name="T16" fmla="*/ 362 w 976"/>
                  <a:gd name="T17" fmla="*/ 251 h 1109"/>
                  <a:gd name="T18" fmla="*/ 362 w 976"/>
                  <a:gd name="T19" fmla="*/ 507 h 1109"/>
                  <a:gd name="T20" fmla="*/ 355 w 976"/>
                  <a:gd name="T21" fmla="*/ 526 h 1109"/>
                  <a:gd name="T22" fmla="*/ 0 w 976"/>
                  <a:gd name="T23" fmla="*/ 880 h 1109"/>
                  <a:gd name="T24" fmla="*/ 469 w 976"/>
                  <a:gd name="T25" fmla="*/ 880 h 1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76" h="1109">
                    <a:moveTo>
                      <a:pt x="469" y="880"/>
                    </a:moveTo>
                    <a:cubicBezTo>
                      <a:pt x="476" y="880"/>
                      <a:pt x="483" y="883"/>
                      <a:pt x="488" y="888"/>
                    </a:cubicBezTo>
                    <a:cubicBezTo>
                      <a:pt x="709" y="1109"/>
                      <a:pt x="709" y="1109"/>
                      <a:pt x="709" y="1109"/>
                    </a:cubicBezTo>
                    <a:cubicBezTo>
                      <a:pt x="709" y="773"/>
                      <a:pt x="709" y="773"/>
                      <a:pt x="709" y="773"/>
                    </a:cubicBezTo>
                    <a:cubicBezTo>
                      <a:pt x="709" y="766"/>
                      <a:pt x="712" y="759"/>
                      <a:pt x="717" y="754"/>
                    </a:cubicBezTo>
                    <a:cubicBezTo>
                      <a:pt x="976" y="496"/>
                      <a:pt x="976" y="496"/>
                      <a:pt x="976" y="496"/>
                    </a:cubicBezTo>
                    <a:cubicBezTo>
                      <a:pt x="976" y="0"/>
                      <a:pt x="976" y="0"/>
                      <a:pt x="976" y="0"/>
                    </a:cubicBezTo>
                    <a:cubicBezTo>
                      <a:pt x="613" y="0"/>
                      <a:pt x="613" y="0"/>
                      <a:pt x="613" y="0"/>
                    </a:cubicBezTo>
                    <a:cubicBezTo>
                      <a:pt x="362" y="251"/>
                      <a:pt x="362" y="251"/>
                      <a:pt x="362" y="251"/>
                    </a:cubicBezTo>
                    <a:cubicBezTo>
                      <a:pt x="362" y="507"/>
                      <a:pt x="362" y="507"/>
                      <a:pt x="362" y="507"/>
                    </a:cubicBezTo>
                    <a:cubicBezTo>
                      <a:pt x="362" y="514"/>
                      <a:pt x="360" y="521"/>
                      <a:pt x="355" y="526"/>
                    </a:cubicBezTo>
                    <a:cubicBezTo>
                      <a:pt x="0" y="880"/>
                      <a:pt x="0" y="880"/>
                      <a:pt x="0" y="880"/>
                    </a:cubicBezTo>
                    <a:lnTo>
                      <a:pt x="469" y="880"/>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24"/>
              <p:cNvSpPr>
                <a:spLocks/>
              </p:cNvSpPr>
              <p:nvPr/>
            </p:nvSpPr>
            <p:spPr bwMode="auto">
              <a:xfrm>
                <a:off x="6002338" y="4048125"/>
                <a:ext cx="1293813" cy="846138"/>
              </a:xfrm>
              <a:custGeom>
                <a:avLst/>
                <a:gdLst>
                  <a:gd name="T0" fmla="*/ 2084 w 2564"/>
                  <a:gd name="T1" fmla="*/ 1680 h 1680"/>
                  <a:gd name="T2" fmla="*/ 2564 w 2564"/>
                  <a:gd name="T3" fmla="*/ 1200 h 1680"/>
                  <a:gd name="T4" fmla="*/ 2095 w 2564"/>
                  <a:gd name="T5" fmla="*/ 1200 h 1680"/>
                  <a:gd name="T6" fmla="*/ 2090 w 2564"/>
                  <a:gd name="T7" fmla="*/ 1199 h 1680"/>
                  <a:gd name="T8" fmla="*/ 2088 w 2564"/>
                  <a:gd name="T9" fmla="*/ 1199 h 1680"/>
                  <a:gd name="T10" fmla="*/ 2087 w 2564"/>
                  <a:gd name="T11" fmla="*/ 1198 h 1680"/>
                  <a:gd name="T12" fmla="*/ 2087 w 2564"/>
                  <a:gd name="T13" fmla="*/ 1198 h 1680"/>
                  <a:gd name="T14" fmla="*/ 2085 w 2564"/>
                  <a:gd name="T15" fmla="*/ 1198 h 1680"/>
                  <a:gd name="T16" fmla="*/ 2085 w 2564"/>
                  <a:gd name="T17" fmla="*/ 1198 h 1680"/>
                  <a:gd name="T18" fmla="*/ 2081 w 2564"/>
                  <a:gd name="T19" fmla="*/ 1195 h 1680"/>
                  <a:gd name="T20" fmla="*/ 2080 w 2564"/>
                  <a:gd name="T21" fmla="*/ 1195 h 1680"/>
                  <a:gd name="T22" fmla="*/ 2079 w 2564"/>
                  <a:gd name="T23" fmla="*/ 1194 h 1680"/>
                  <a:gd name="T24" fmla="*/ 2078 w 2564"/>
                  <a:gd name="T25" fmla="*/ 1193 h 1680"/>
                  <a:gd name="T26" fmla="*/ 2075 w 2564"/>
                  <a:gd name="T27" fmla="*/ 1191 h 1680"/>
                  <a:gd name="T28" fmla="*/ 2074 w 2564"/>
                  <a:gd name="T29" fmla="*/ 1189 h 1680"/>
                  <a:gd name="T30" fmla="*/ 2073 w 2564"/>
                  <a:gd name="T31" fmla="*/ 1188 h 1680"/>
                  <a:gd name="T32" fmla="*/ 2073 w 2564"/>
                  <a:gd name="T33" fmla="*/ 1188 h 1680"/>
                  <a:gd name="T34" fmla="*/ 2071 w 2564"/>
                  <a:gd name="T35" fmla="*/ 1183 h 1680"/>
                  <a:gd name="T36" fmla="*/ 2071 w 2564"/>
                  <a:gd name="T37" fmla="*/ 1183 h 1680"/>
                  <a:gd name="T38" fmla="*/ 2071 w 2564"/>
                  <a:gd name="T39" fmla="*/ 1183 h 1680"/>
                  <a:gd name="T40" fmla="*/ 2070 w 2564"/>
                  <a:gd name="T41" fmla="*/ 1182 h 1680"/>
                  <a:gd name="T42" fmla="*/ 2070 w 2564"/>
                  <a:gd name="T43" fmla="*/ 1180 h 1680"/>
                  <a:gd name="T44" fmla="*/ 2069 w 2564"/>
                  <a:gd name="T45" fmla="*/ 1176 h 1680"/>
                  <a:gd name="T46" fmla="*/ 2069 w 2564"/>
                  <a:gd name="T47" fmla="*/ 1175 h 1680"/>
                  <a:gd name="T48" fmla="*/ 2069 w 2564"/>
                  <a:gd name="T49" fmla="*/ 1173 h 1680"/>
                  <a:gd name="T50" fmla="*/ 2069 w 2564"/>
                  <a:gd name="T51" fmla="*/ 251 h 1680"/>
                  <a:gd name="T52" fmla="*/ 1818 w 2564"/>
                  <a:gd name="T53" fmla="*/ 0 h 1680"/>
                  <a:gd name="T54" fmla="*/ 1706 w 2564"/>
                  <a:gd name="T55" fmla="*/ 0 h 1680"/>
                  <a:gd name="T56" fmla="*/ 1581 w 2564"/>
                  <a:gd name="T57" fmla="*/ 125 h 1680"/>
                  <a:gd name="T58" fmla="*/ 1562 w 2564"/>
                  <a:gd name="T59" fmla="*/ 133 h 1680"/>
                  <a:gd name="T60" fmla="*/ 773 w 2564"/>
                  <a:gd name="T61" fmla="*/ 133 h 1680"/>
                  <a:gd name="T62" fmla="*/ 0 w 2564"/>
                  <a:gd name="T63" fmla="*/ 906 h 1680"/>
                  <a:gd name="T64" fmla="*/ 773 w 2564"/>
                  <a:gd name="T65" fmla="*/ 1680 h 1680"/>
                  <a:gd name="T66" fmla="*/ 2084 w 2564"/>
                  <a:gd name="T67" fmla="*/ 1680 h 1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64" h="1680">
                    <a:moveTo>
                      <a:pt x="2084" y="1680"/>
                    </a:moveTo>
                    <a:cubicBezTo>
                      <a:pt x="2564" y="1200"/>
                      <a:pt x="2564" y="1200"/>
                      <a:pt x="2564" y="1200"/>
                    </a:cubicBezTo>
                    <a:cubicBezTo>
                      <a:pt x="2095" y="1200"/>
                      <a:pt x="2095" y="1200"/>
                      <a:pt x="2095" y="1200"/>
                    </a:cubicBezTo>
                    <a:cubicBezTo>
                      <a:pt x="2094" y="1200"/>
                      <a:pt x="2092" y="1199"/>
                      <a:pt x="2090" y="1199"/>
                    </a:cubicBezTo>
                    <a:cubicBezTo>
                      <a:pt x="2089" y="1199"/>
                      <a:pt x="2089" y="1199"/>
                      <a:pt x="2088" y="1199"/>
                    </a:cubicBezTo>
                    <a:cubicBezTo>
                      <a:pt x="2088" y="1198"/>
                      <a:pt x="2087" y="1198"/>
                      <a:pt x="2087" y="1198"/>
                    </a:cubicBezTo>
                    <a:cubicBezTo>
                      <a:pt x="2087" y="1198"/>
                      <a:pt x="2087" y="1198"/>
                      <a:pt x="2087" y="1198"/>
                    </a:cubicBezTo>
                    <a:cubicBezTo>
                      <a:pt x="2086" y="1198"/>
                      <a:pt x="2086" y="1198"/>
                      <a:pt x="2085" y="1198"/>
                    </a:cubicBezTo>
                    <a:cubicBezTo>
                      <a:pt x="2085" y="1198"/>
                      <a:pt x="2085" y="1198"/>
                      <a:pt x="2085" y="1198"/>
                    </a:cubicBezTo>
                    <a:cubicBezTo>
                      <a:pt x="2084" y="1197"/>
                      <a:pt x="2082" y="1196"/>
                      <a:pt x="2081" y="1195"/>
                    </a:cubicBezTo>
                    <a:cubicBezTo>
                      <a:pt x="2081" y="1195"/>
                      <a:pt x="2081" y="1195"/>
                      <a:pt x="2080" y="1195"/>
                    </a:cubicBezTo>
                    <a:cubicBezTo>
                      <a:pt x="2080" y="1195"/>
                      <a:pt x="2080" y="1194"/>
                      <a:pt x="2079" y="1194"/>
                    </a:cubicBezTo>
                    <a:cubicBezTo>
                      <a:pt x="2079" y="1194"/>
                      <a:pt x="2078" y="1193"/>
                      <a:pt x="2078" y="1193"/>
                    </a:cubicBezTo>
                    <a:cubicBezTo>
                      <a:pt x="2077" y="1192"/>
                      <a:pt x="2076" y="1191"/>
                      <a:pt x="2075" y="1191"/>
                    </a:cubicBezTo>
                    <a:cubicBezTo>
                      <a:pt x="2075" y="1190"/>
                      <a:pt x="2075" y="1190"/>
                      <a:pt x="2074" y="1189"/>
                    </a:cubicBezTo>
                    <a:cubicBezTo>
                      <a:pt x="2074" y="1189"/>
                      <a:pt x="2074" y="1188"/>
                      <a:pt x="2073" y="1188"/>
                    </a:cubicBezTo>
                    <a:cubicBezTo>
                      <a:pt x="2073" y="1188"/>
                      <a:pt x="2073" y="1188"/>
                      <a:pt x="2073" y="1188"/>
                    </a:cubicBezTo>
                    <a:cubicBezTo>
                      <a:pt x="2072" y="1186"/>
                      <a:pt x="2071" y="1185"/>
                      <a:pt x="2071" y="1183"/>
                    </a:cubicBezTo>
                    <a:cubicBezTo>
                      <a:pt x="2071" y="1183"/>
                      <a:pt x="2071" y="1183"/>
                      <a:pt x="2071" y="1183"/>
                    </a:cubicBezTo>
                    <a:cubicBezTo>
                      <a:pt x="2071" y="1183"/>
                      <a:pt x="2071" y="1183"/>
                      <a:pt x="2071" y="1183"/>
                    </a:cubicBezTo>
                    <a:cubicBezTo>
                      <a:pt x="2070" y="1183"/>
                      <a:pt x="2070" y="1182"/>
                      <a:pt x="2070" y="1182"/>
                    </a:cubicBezTo>
                    <a:cubicBezTo>
                      <a:pt x="2070" y="1181"/>
                      <a:pt x="2070" y="1181"/>
                      <a:pt x="2070" y="1180"/>
                    </a:cubicBezTo>
                    <a:cubicBezTo>
                      <a:pt x="2069" y="1179"/>
                      <a:pt x="2069" y="1178"/>
                      <a:pt x="2069" y="1176"/>
                    </a:cubicBezTo>
                    <a:cubicBezTo>
                      <a:pt x="2069" y="1176"/>
                      <a:pt x="2069" y="1175"/>
                      <a:pt x="2069" y="1175"/>
                    </a:cubicBezTo>
                    <a:cubicBezTo>
                      <a:pt x="2069" y="1174"/>
                      <a:pt x="2069" y="1174"/>
                      <a:pt x="2069" y="1173"/>
                    </a:cubicBezTo>
                    <a:cubicBezTo>
                      <a:pt x="2069" y="251"/>
                      <a:pt x="2069" y="251"/>
                      <a:pt x="2069" y="251"/>
                    </a:cubicBezTo>
                    <a:cubicBezTo>
                      <a:pt x="1818" y="0"/>
                      <a:pt x="1818" y="0"/>
                      <a:pt x="1818" y="0"/>
                    </a:cubicBezTo>
                    <a:cubicBezTo>
                      <a:pt x="1706" y="0"/>
                      <a:pt x="1706" y="0"/>
                      <a:pt x="1706" y="0"/>
                    </a:cubicBezTo>
                    <a:cubicBezTo>
                      <a:pt x="1581" y="125"/>
                      <a:pt x="1581" y="125"/>
                      <a:pt x="1581" y="125"/>
                    </a:cubicBezTo>
                    <a:cubicBezTo>
                      <a:pt x="1576" y="130"/>
                      <a:pt x="1569" y="133"/>
                      <a:pt x="1562" y="133"/>
                    </a:cubicBezTo>
                    <a:cubicBezTo>
                      <a:pt x="773" y="133"/>
                      <a:pt x="773" y="133"/>
                      <a:pt x="773" y="133"/>
                    </a:cubicBezTo>
                    <a:cubicBezTo>
                      <a:pt x="0" y="906"/>
                      <a:pt x="0" y="906"/>
                      <a:pt x="0" y="906"/>
                    </a:cubicBezTo>
                    <a:cubicBezTo>
                      <a:pt x="773" y="1680"/>
                      <a:pt x="773" y="1680"/>
                      <a:pt x="773" y="1680"/>
                    </a:cubicBezTo>
                    <a:lnTo>
                      <a:pt x="2084" y="1680"/>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25"/>
              <p:cNvSpPr>
                <a:spLocks/>
              </p:cNvSpPr>
              <p:nvPr/>
            </p:nvSpPr>
            <p:spPr bwMode="auto">
              <a:xfrm>
                <a:off x="6400800" y="4921250"/>
                <a:ext cx="646113" cy="444500"/>
              </a:xfrm>
              <a:custGeom>
                <a:avLst/>
                <a:gdLst>
                  <a:gd name="T0" fmla="*/ 1021 w 1280"/>
                  <a:gd name="T1" fmla="*/ 621 h 880"/>
                  <a:gd name="T2" fmla="*/ 1040 w 1280"/>
                  <a:gd name="T3" fmla="*/ 613 h 880"/>
                  <a:gd name="T4" fmla="*/ 1280 w 1280"/>
                  <a:gd name="T5" fmla="*/ 613 h 880"/>
                  <a:gd name="T6" fmla="*/ 1280 w 1280"/>
                  <a:gd name="T7" fmla="*/ 0 h 880"/>
                  <a:gd name="T8" fmla="*/ 0 w 1280"/>
                  <a:gd name="T9" fmla="*/ 0 h 880"/>
                  <a:gd name="T10" fmla="*/ 0 w 1280"/>
                  <a:gd name="T11" fmla="*/ 507 h 880"/>
                  <a:gd name="T12" fmla="*/ 0 w 1280"/>
                  <a:gd name="T13" fmla="*/ 880 h 880"/>
                  <a:gd name="T14" fmla="*/ 762 w 1280"/>
                  <a:gd name="T15" fmla="*/ 880 h 880"/>
                  <a:gd name="T16" fmla="*/ 887 w 1280"/>
                  <a:gd name="T17" fmla="*/ 754 h 880"/>
                  <a:gd name="T18" fmla="*/ 1021 w 1280"/>
                  <a:gd name="T19" fmla="*/ 621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 h="880">
                    <a:moveTo>
                      <a:pt x="1021" y="621"/>
                    </a:moveTo>
                    <a:cubicBezTo>
                      <a:pt x="1026" y="616"/>
                      <a:pt x="1033" y="613"/>
                      <a:pt x="1040" y="613"/>
                    </a:cubicBezTo>
                    <a:cubicBezTo>
                      <a:pt x="1280" y="613"/>
                      <a:pt x="1280" y="613"/>
                      <a:pt x="1280" y="613"/>
                    </a:cubicBezTo>
                    <a:cubicBezTo>
                      <a:pt x="1280" y="0"/>
                      <a:pt x="1280" y="0"/>
                      <a:pt x="1280" y="0"/>
                    </a:cubicBezTo>
                    <a:cubicBezTo>
                      <a:pt x="0" y="0"/>
                      <a:pt x="0" y="0"/>
                      <a:pt x="0" y="0"/>
                    </a:cubicBezTo>
                    <a:cubicBezTo>
                      <a:pt x="0" y="507"/>
                      <a:pt x="0" y="507"/>
                      <a:pt x="0" y="507"/>
                    </a:cubicBezTo>
                    <a:cubicBezTo>
                      <a:pt x="0" y="880"/>
                      <a:pt x="0" y="880"/>
                      <a:pt x="0" y="880"/>
                    </a:cubicBezTo>
                    <a:cubicBezTo>
                      <a:pt x="762" y="880"/>
                      <a:pt x="762" y="880"/>
                      <a:pt x="762" y="880"/>
                    </a:cubicBezTo>
                    <a:cubicBezTo>
                      <a:pt x="887" y="754"/>
                      <a:pt x="887" y="754"/>
                      <a:pt x="887" y="754"/>
                    </a:cubicBezTo>
                    <a:lnTo>
                      <a:pt x="1021" y="621"/>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8" name="Freeform 26"/>
              <p:cNvSpPr>
                <a:spLocks/>
              </p:cNvSpPr>
              <p:nvPr/>
            </p:nvSpPr>
            <p:spPr bwMode="auto">
              <a:xfrm>
                <a:off x="5459413" y="3979863"/>
                <a:ext cx="908050" cy="511175"/>
              </a:xfrm>
              <a:custGeom>
                <a:avLst/>
                <a:gdLst>
                  <a:gd name="T0" fmla="*/ 1029 w 1802"/>
                  <a:gd name="T1" fmla="*/ 1014 h 1014"/>
                  <a:gd name="T2" fmla="*/ 1802 w 1802"/>
                  <a:gd name="T3" fmla="*/ 240 h 1014"/>
                  <a:gd name="T4" fmla="*/ 1562 w 1802"/>
                  <a:gd name="T5" fmla="*/ 0 h 1014"/>
                  <a:gd name="T6" fmla="*/ 1184 w 1802"/>
                  <a:gd name="T7" fmla="*/ 0 h 1014"/>
                  <a:gd name="T8" fmla="*/ 926 w 1802"/>
                  <a:gd name="T9" fmla="*/ 259 h 1014"/>
                  <a:gd name="T10" fmla="*/ 907 w 1802"/>
                  <a:gd name="T11" fmla="*/ 267 h 1014"/>
                  <a:gd name="T12" fmla="*/ 133 w 1802"/>
                  <a:gd name="T13" fmla="*/ 267 h 1014"/>
                  <a:gd name="T14" fmla="*/ 133 w 1802"/>
                  <a:gd name="T15" fmla="*/ 640 h 1014"/>
                  <a:gd name="T16" fmla="*/ 126 w 1802"/>
                  <a:gd name="T17" fmla="*/ 659 h 1014"/>
                  <a:gd name="T18" fmla="*/ 0 w 1802"/>
                  <a:gd name="T19" fmla="*/ 785 h 1014"/>
                  <a:gd name="T20" fmla="*/ 0 w 1802"/>
                  <a:gd name="T21" fmla="*/ 1014 h 1014"/>
                  <a:gd name="T22" fmla="*/ 773 w 1802"/>
                  <a:gd name="T23" fmla="*/ 1014 h 1014"/>
                  <a:gd name="T24" fmla="*/ 1029 w 1802"/>
                  <a:gd name="T25" fmla="*/ 1014 h 1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2" h="1014">
                    <a:moveTo>
                      <a:pt x="1029" y="1014"/>
                    </a:moveTo>
                    <a:cubicBezTo>
                      <a:pt x="1802" y="240"/>
                      <a:pt x="1802" y="240"/>
                      <a:pt x="1802" y="240"/>
                    </a:cubicBezTo>
                    <a:cubicBezTo>
                      <a:pt x="1562" y="0"/>
                      <a:pt x="1562" y="0"/>
                      <a:pt x="1562" y="0"/>
                    </a:cubicBezTo>
                    <a:cubicBezTo>
                      <a:pt x="1184" y="0"/>
                      <a:pt x="1184" y="0"/>
                      <a:pt x="1184" y="0"/>
                    </a:cubicBezTo>
                    <a:cubicBezTo>
                      <a:pt x="926" y="259"/>
                      <a:pt x="926" y="259"/>
                      <a:pt x="926" y="259"/>
                    </a:cubicBezTo>
                    <a:cubicBezTo>
                      <a:pt x="921" y="264"/>
                      <a:pt x="914" y="267"/>
                      <a:pt x="907" y="267"/>
                    </a:cubicBezTo>
                    <a:cubicBezTo>
                      <a:pt x="133" y="267"/>
                      <a:pt x="133" y="267"/>
                      <a:pt x="133" y="267"/>
                    </a:cubicBezTo>
                    <a:cubicBezTo>
                      <a:pt x="133" y="640"/>
                      <a:pt x="133" y="640"/>
                      <a:pt x="133" y="640"/>
                    </a:cubicBezTo>
                    <a:cubicBezTo>
                      <a:pt x="133" y="647"/>
                      <a:pt x="131" y="654"/>
                      <a:pt x="126" y="659"/>
                    </a:cubicBezTo>
                    <a:cubicBezTo>
                      <a:pt x="0" y="785"/>
                      <a:pt x="0" y="785"/>
                      <a:pt x="0" y="785"/>
                    </a:cubicBezTo>
                    <a:cubicBezTo>
                      <a:pt x="0" y="1014"/>
                      <a:pt x="0" y="1014"/>
                      <a:pt x="0" y="1014"/>
                    </a:cubicBezTo>
                    <a:cubicBezTo>
                      <a:pt x="773" y="1014"/>
                      <a:pt x="773" y="1014"/>
                      <a:pt x="773" y="1014"/>
                    </a:cubicBezTo>
                    <a:lnTo>
                      <a:pt x="1029" y="1014"/>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27"/>
              <p:cNvSpPr>
                <a:spLocks/>
              </p:cNvSpPr>
              <p:nvPr/>
            </p:nvSpPr>
            <p:spPr bwMode="auto">
              <a:xfrm>
                <a:off x="5862638" y="5257800"/>
                <a:ext cx="236538" cy="371475"/>
              </a:xfrm>
              <a:custGeom>
                <a:avLst/>
                <a:gdLst>
                  <a:gd name="T0" fmla="*/ 469 w 469"/>
                  <a:gd name="T1" fmla="*/ 506 h 735"/>
                  <a:gd name="T2" fmla="*/ 354 w 469"/>
                  <a:gd name="T3" fmla="*/ 392 h 735"/>
                  <a:gd name="T4" fmla="*/ 347 w 469"/>
                  <a:gd name="T5" fmla="*/ 373 h 735"/>
                  <a:gd name="T6" fmla="*/ 347 w 469"/>
                  <a:gd name="T7" fmla="*/ 0 h 735"/>
                  <a:gd name="T8" fmla="*/ 240 w 469"/>
                  <a:gd name="T9" fmla="*/ 0 h 735"/>
                  <a:gd name="T10" fmla="*/ 0 w 469"/>
                  <a:gd name="T11" fmla="*/ 0 h 735"/>
                  <a:gd name="T12" fmla="*/ 0 w 469"/>
                  <a:gd name="T13" fmla="*/ 495 h 735"/>
                  <a:gd name="T14" fmla="*/ 240 w 469"/>
                  <a:gd name="T15" fmla="*/ 735 h 735"/>
                  <a:gd name="T16" fmla="*/ 469 w 469"/>
                  <a:gd name="T17" fmla="*/ 506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9" h="735">
                    <a:moveTo>
                      <a:pt x="469" y="506"/>
                    </a:moveTo>
                    <a:cubicBezTo>
                      <a:pt x="354" y="392"/>
                      <a:pt x="354" y="392"/>
                      <a:pt x="354" y="392"/>
                    </a:cubicBezTo>
                    <a:cubicBezTo>
                      <a:pt x="349" y="387"/>
                      <a:pt x="347" y="380"/>
                      <a:pt x="347" y="373"/>
                    </a:cubicBezTo>
                    <a:cubicBezTo>
                      <a:pt x="347" y="0"/>
                      <a:pt x="347" y="0"/>
                      <a:pt x="347" y="0"/>
                    </a:cubicBezTo>
                    <a:cubicBezTo>
                      <a:pt x="240" y="0"/>
                      <a:pt x="240" y="0"/>
                      <a:pt x="240" y="0"/>
                    </a:cubicBezTo>
                    <a:cubicBezTo>
                      <a:pt x="0" y="0"/>
                      <a:pt x="0" y="0"/>
                      <a:pt x="0" y="0"/>
                    </a:cubicBezTo>
                    <a:cubicBezTo>
                      <a:pt x="0" y="495"/>
                      <a:pt x="0" y="495"/>
                      <a:pt x="0" y="495"/>
                    </a:cubicBezTo>
                    <a:cubicBezTo>
                      <a:pt x="240" y="735"/>
                      <a:pt x="240" y="735"/>
                      <a:pt x="240" y="735"/>
                    </a:cubicBezTo>
                    <a:lnTo>
                      <a:pt x="469" y="506"/>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28"/>
              <p:cNvSpPr>
                <a:spLocks/>
              </p:cNvSpPr>
              <p:nvPr/>
            </p:nvSpPr>
            <p:spPr bwMode="auto">
              <a:xfrm>
                <a:off x="5795963" y="5056188"/>
                <a:ext cx="174625" cy="174625"/>
              </a:xfrm>
              <a:custGeom>
                <a:avLst/>
                <a:gdLst>
                  <a:gd name="T0" fmla="*/ 110 w 110"/>
                  <a:gd name="T1" fmla="*/ 110 h 110"/>
                  <a:gd name="T2" fmla="*/ 110 w 110"/>
                  <a:gd name="T3" fmla="*/ 0 h 110"/>
                  <a:gd name="T4" fmla="*/ 37 w 110"/>
                  <a:gd name="T5" fmla="*/ 0 h 110"/>
                  <a:gd name="T6" fmla="*/ 0 w 110"/>
                  <a:gd name="T7" fmla="*/ 37 h 110"/>
                  <a:gd name="T8" fmla="*/ 0 w 110"/>
                  <a:gd name="T9" fmla="*/ 73 h 110"/>
                  <a:gd name="T10" fmla="*/ 37 w 110"/>
                  <a:gd name="T11" fmla="*/ 110 h 110"/>
                  <a:gd name="T12" fmla="*/ 110 w 110"/>
                  <a:gd name="T13" fmla="*/ 110 h 110"/>
                </a:gdLst>
                <a:ahLst/>
                <a:cxnLst>
                  <a:cxn ang="0">
                    <a:pos x="T0" y="T1"/>
                  </a:cxn>
                  <a:cxn ang="0">
                    <a:pos x="T2" y="T3"/>
                  </a:cxn>
                  <a:cxn ang="0">
                    <a:pos x="T4" y="T5"/>
                  </a:cxn>
                  <a:cxn ang="0">
                    <a:pos x="T6" y="T7"/>
                  </a:cxn>
                  <a:cxn ang="0">
                    <a:pos x="T8" y="T9"/>
                  </a:cxn>
                  <a:cxn ang="0">
                    <a:pos x="T10" y="T11"/>
                  </a:cxn>
                  <a:cxn ang="0">
                    <a:pos x="T12" y="T13"/>
                  </a:cxn>
                </a:cxnLst>
                <a:rect l="0" t="0" r="r" b="b"/>
                <a:pathLst>
                  <a:path w="110" h="110">
                    <a:moveTo>
                      <a:pt x="110" y="110"/>
                    </a:moveTo>
                    <a:lnTo>
                      <a:pt x="110" y="0"/>
                    </a:lnTo>
                    <a:lnTo>
                      <a:pt x="37" y="0"/>
                    </a:lnTo>
                    <a:lnTo>
                      <a:pt x="0" y="37"/>
                    </a:lnTo>
                    <a:lnTo>
                      <a:pt x="0" y="73"/>
                    </a:lnTo>
                    <a:lnTo>
                      <a:pt x="37" y="110"/>
                    </a:lnTo>
                    <a:lnTo>
                      <a:pt x="110" y="11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29"/>
              <p:cNvSpPr>
                <a:spLocks/>
              </p:cNvSpPr>
              <p:nvPr/>
            </p:nvSpPr>
            <p:spPr bwMode="auto">
              <a:xfrm>
                <a:off x="5122863" y="4518025"/>
                <a:ext cx="712788" cy="444500"/>
              </a:xfrm>
              <a:custGeom>
                <a:avLst/>
                <a:gdLst>
                  <a:gd name="T0" fmla="*/ 614 w 1414"/>
                  <a:gd name="T1" fmla="*/ 640 h 880"/>
                  <a:gd name="T2" fmla="*/ 614 w 1414"/>
                  <a:gd name="T3" fmla="*/ 373 h 880"/>
                  <a:gd name="T4" fmla="*/ 640 w 1414"/>
                  <a:gd name="T5" fmla="*/ 347 h 880"/>
                  <a:gd name="T6" fmla="*/ 1414 w 1414"/>
                  <a:gd name="T7" fmla="*/ 347 h 880"/>
                  <a:gd name="T8" fmla="*/ 1414 w 1414"/>
                  <a:gd name="T9" fmla="*/ 0 h 880"/>
                  <a:gd name="T10" fmla="*/ 651 w 1414"/>
                  <a:gd name="T11" fmla="*/ 0 h 880"/>
                  <a:gd name="T12" fmla="*/ 526 w 1414"/>
                  <a:gd name="T13" fmla="*/ 126 h 880"/>
                  <a:gd name="T14" fmla="*/ 507 w 1414"/>
                  <a:gd name="T15" fmla="*/ 133 h 880"/>
                  <a:gd name="T16" fmla="*/ 0 w 1414"/>
                  <a:gd name="T17" fmla="*/ 133 h 880"/>
                  <a:gd name="T18" fmla="*/ 0 w 1414"/>
                  <a:gd name="T19" fmla="*/ 229 h 880"/>
                  <a:gd name="T20" fmla="*/ 651 w 1414"/>
                  <a:gd name="T21" fmla="*/ 880 h 880"/>
                  <a:gd name="T22" fmla="*/ 843 w 1414"/>
                  <a:gd name="T23" fmla="*/ 880 h 880"/>
                  <a:gd name="T24" fmla="*/ 621 w 1414"/>
                  <a:gd name="T25" fmla="*/ 659 h 880"/>
                  <a:gd name="T26" fmla="*/ 614 w 1414"/>
                  <a:gd name="T27" fmla="*/ 64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14" h="880">
                    <a:moveTo>
                      <a:pt x="614" y="640"/>
                    </a:moveTo>
                    <a:cubicBezTo>
                      <a:pt x="614" y="373"/>
                      <a:pt x="614" y="373"/>
                      <a:pt x="614" y="373"/>
                    </a:cubicBezTo>
                    <a:cubicBezTo>
                      <a:pt x="614" y="359"/>
                      <a:pt x="626" y="347"/>
                      <a:pt x="640" y="347"/>
                    </a:cubicBezTo>
                    <a:cubicBezTo>
                      <a:pt x="1414" y="347"/>
                      <a:pt x="1414" y="347"/>
                      <a:pt x="1414" y="347"/>
                    </a:cubicBezTo>
                    <a:cubicBezTo>
                      <a:pt x="1414" y="0"/>
                      <a:pt x="1414" y="0"/>
                      <a:pt x="1414" y="0"/>
                    </a:cubicBezTo>
                    <a:cubicBezTo>
                      <a:pt x="651" y="0"/>
                      <a:pt x="651" y="0"/>
                      <a:pt x="651" y="0"/>
                    </a:cubicBezTo>
                    <a:cubicBezTo>
                      <a:pt x="526" y="126"/>
                      <a:pt x="526" y="126"/>
                      <a:pt x="526" y="126"/>
                    </a:cubicBezTo>
                    <a:cubicBezTo>
                      <a:pt x="521" y="131"/>
                      <a:pt x="514" y="133"/>
                      <a:pt x="507" y="133"/>
                    </a:cubicBezTo>
                    <a:cubicBezTo>
                      <a:pt x="0" y="133"/>
                      <a:pt x="0" y="133"/>
                      <a:pt x="0" y="133"/>
                    </a:cubicBezTo>
                    <a:cubicBezTo>
                      <a:pt x="0" y="229"/>
                      <a:pt x="0" y="229"/>
                      <a:pt x="0" y="229"/>
                    </a:cubicBezTo>
                    <a:cubicBezTo>
                      <a:pt x="651" y="880"/>
                      <a:pt x="651" y="880"/>
                      <a:pt x="651" y="880"/>
                    </a:cubicBezTo>
                    <a:cubicBezTo>
                      <a:pt x="843" y="880"/>
                      <a:pt x="843" y="880"/>
                      <a:pt x="843" y="880"/>
                    </a:cubicBezTo>
                    <a:cubicBezTo>
                      <a:pt x="621" y="659"/>
                      <a:pt x="621" y="659"/>
                      <a:pt x="621" y="659"/>
                    </a:cubicBezTo>
                    <a:cubicBezTo>
                      <a:pt x="616" y="654"/>
                      <a:pt x="614" y="647"/>
                      <a:pt x="614" y="640"/>
                    </a:cubicBez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30"/>
              <p:cNvSpPr>
                <a:spLocks/>
              </p:cNvSpPr>
              <p:nvPr/>
            </p:nvSpPr>
            <p:spPr bwMode="auto">
              <a:xfrm>
                <a:off x="5459413" y="4719638"/>
                <a:ext cx="376238" cy="425450"/>
              </a:xfrm>
              <a:custGeom>
                <a:avLst/>
                <a:gdLst>
                  <a:gd name="T0" fmla="*/ 613 w 747"/>
                  <a:gd name="T1" fmla="*/ 842 h 842"/>
                  <a:gd name="T2" fmla="*/ 613 w 747"/>
                  <a:gd name="T3" fmla="*/ 773 h 842"/>
                  <a:gd name="T4" fmla="*/ 621 w 747"/>
                  <a:gd name="T5" fmla="*/ 754 h 842"/>
                  <a:gd name="T6" fmla="*/ 747 w 747"/>
                  <a:gd name="T7" fmla="*/ 629 h 842"/>
                  <a:gd name="T8" fmla="*/ 747 w 747"/>
                  <a:gd name="T9" fmla="*/ 613 h 842"/>
                  <a:gd name="T10" fmla="*/ 747 w 747"/>
                  <a:gd name="T11" fmla="*/ 0 h 842"/>
                  <a:gd name="T12" fmla="*/ 0 w 747"/>
                  <a:gd name="T13" fmla="*/ 0 h 842"/>
                  <a:gd name="T14" fmla="*/ 0 w 747"/>
                  <a:gd name="T15" fmla="*/ 229 h 842"/>
                  <a:gd name="T16" fmla="*/ 259 w 747"/>
                  <a:gd name="T17" fmla="*/ 488 h 842"/>
                  <a:gd name="T18" fmla="*/ 613 w 747"/>
                  <a:gd name="T19" fmla="*/ 842 h 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47" h="842">
                    <a:moveTo>
                      <a:pt x="613" y="842"/>
                    </a:moveTo>
                    <a:cubicBezTo>
                      <a:pt x="613" y="773"/>
                      <a:pt x="613" y="773"/>
                      <a:pt x="613" y="773"/>
                    </a:cubicBezTo>
                    <a:cubicBezTo>
                      <a:pt x="613" y="766"/>
                      <a:pt x="616" y="759"/>
                      <a:pt x="621" y="754"/>
                    </a:cubicBezTo>
                    <a:cubicBezTo>
                      <a:pt x="747" y="629"/>
                      <a:pt x="747" y="629"/>
                      <a:pt x="747" y="629"/>
                    </a:cubicBezTo>
                    <a:cubicBezTo>
                      <a:pt x="747" y="613"/>
                      <a:pt x="747" y="613"/>
                      <a:pt x="747" y="613"/>
                    </a:cubicBezTo>
                    <a:cubicBezTo>
                      <a:pt x="747" y="0"/>
                      <a:pt x="747" y="0"/>
                      <a:pt x="747" y="0"/>
                    </a:cubicBezTo>
                    <a:cubicBezTo>
                      <a:pt x="0" y="0"/>
                      <a:pt x="0" y="0"/>
                      <a:pt x="0" y="0"/>
                    </a:cubicBezTo>
                    <a:cubicBezTo>
                      <a:pt x="0" y="229"/>
                      <a:pt x="0" y="229"/>
                      <a:pt x="0" y="229"/>
                    </a:cubicBezTo>
                    <a:cubicBezTo>
                      <a:pt x="259" y="488"/>
                      <a:pt x="259" y="488"/>
                      <a:pt x="259" y="488"/>
                    </a:cubicBezTo>
                    <a:lnTo>
                      <a:pt x="613" y="842"/>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31"/>
              <p:cNvSpPr>
                <a:spLocks/>
              </p:cNvSpPr>
              <p:nvPr/>
            </p:nvSpPr>
            <p:spPr bwMode="auto">
              <a:xfrm>
                <a:off x="6467475" y="1425575"/>
                <a:ext cx="579438" cy="376238"/>
              </a:xfrm>
              <a:custGeom>
                <a:avLst/>
                <a:gdLst>
                  <a:gd name="T0" fmla="*/ 365 w 365"/>
                  <a:gd name="T1" fmla="*/ 0 h 237"/>
                  <a:gd name="T2" fmla="*/ 80 w 365"/>
                  <a:gd name="T3" fmla="*/ 0 h 237"/>
                  <a:gd name="T4" fmla="*/ 0 w 365"/>
                  <a:gd name="T5" fmla="*/ 80 h 237"/>
                  <a:gd name="T6" fmla="*/ 0 w 365"/>
                  <a:gd name="T7" fmla="*/ 157 h 237"/>
                  <a:gd name="T8" fmla="*/ 80 w 365"/>
                  <a:gd name="T9" fmla="*/ 237 h 237"/>
                  <a:gd name="T10" fmla="*/ 365 w 365"/>
                  <a:gd name="T11" fmla="*/ 237 h 237"/>
                  <a:gd name="T12" fmla="*/ 365 w 365"/>
                  <a:gd name="T13" fmla="*/ 0 h 237"/>
                </a:gdLst>
                <a:ahLst/>
                <a:cxnLst>
                  <a:cxn ang="0">
                    <a:pos x="T0" y="T1"/>
                  </a:cxn>
                  <a:cxn ang="0">
                    <a:pos x="T2" y="T3"/>
                  </a:cxn>
                  <a:cxn ang="0">
                    <a:pos x="T4" y="T5"/>
                  </a:cxn>
                  <a:cxn ang="0">
                    <a:pos x="T6" y="T7"/>
                  </a:cxn>
                  <a:cxn ang="0">
                    <a:pos x="T8" y="T9"/>
                  </a:cxn>
                  <a:cxn ang="0">
                    <a:pos x="T10" y="T11"/>
                  </a:cxn>
                  <a:cxn ang="0">
                    <a:pos x="T12" y="T13"/>
                  </a:cxn>
                </a:cxnLst>
                <a:rect l="0" t="0" r="r" b="b"/>
                <a:pathLst>
                  <a:path w="365" h="237">
                    <a:moveTo>
                      <a:pt x="365" y="0"/>
                    </a:moveTo>
                    <a:lnTo>
                      <a:pt x="80" y="0"/>
                    </a:lnTo>
                    <a:lnTo>
                      <a:pt x="0" y="80"/>
                    </a:lnTo>
                    <a:lnTo>
                      <a:pt x="0" y="157"/>
                    </a:lnTo>
                    <a:lnTo>
                      <a:pt x="80" y="237"/>
                    </a:lnTo>
                    <a:lnTo>
                      <a:pt x="365" y="237"/>
                    </a:lnTo>
                    <a:lnTo>
                      <a:pt x="365"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32"/>
              <p:cNvSpPr>
                <a:spLocks/>
              </p:cNvSpPr>
              <p:nvPr/>
            </p:nvSpPr>
            <p:spPr bwMode="auto">
              <a:xfrm>
                <a:off x="5526088" y="3846513"/>
                <a:ext cx="712788" cy="241300"/>
              </a:xfrm>
              <a:custGeom>
                <a:avLst/>
                <a:gdLst>
                  <a:gd name="T0" fmla="*/ 1021 w 1414"/>
                  <a:gd name="T1" fmla="*/ 221 h 480"/>
                  <a:gd name="T2" fmla="*/ 1040 w 1414"/>
                  <a:gd name="T3" fmla="*/ 213 h 480"/>
                  <a:gd name="T4" fmla="*/ 1414 w 1414"/>
                  <a:gd name="T5" fmla="*/ 213 h 480"/>
                  <a:gd name="T6" fmla="*/ 1414 w 1414"/>
                  <a:gd name="T7" fmla="*/ 0 h 480"/>
                  <a:gd name="T8" fmla="*/ 774 w 1414"/>
                  <a:gd name="T9" fmla="*/ 0 h 480"/>
                  <a:gd name="T10" fmla="*/ 382 w 1414"/>
                  <a:gd name="T11" fmla="*/ 0 h 480"/>
                  <a:gd name="T12" fmla="*/ 0 w 1414"/>
                  <a:gd name="T13" fmla="*/ 254 h 480"/>
                  <a:gd name="T14" fmla="*/ 0 w 1414"/>
                  <a:gd name="T15" fmla="*/ 480 h 480"/>
                  <a:gd name="T16" fmla="*/ 763 w 1414"/>
                  <a:gd name="T17" fmla="*/ 480 h 480"/>
                  <a:gd name="T18" fmla="*/ 1021 w 1414"/>
                  <a:gd name="T19" fmla="*/ 221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14" h="480">
                    <a:moveTo>
                      <a:pt x="1021" y="221"/>
                    </a:moveTo>
                    <a:cubicBezTo>
                      <a:pt x="1026" y="216"/>
                      <a:pt x="1033" y="213"/>
                      <a:pt x="1040" y="213"/>
                    </a:cubicBezTo>
                    <a:cubicBezTo>
                      <a:pt x="1414" y="213"/>
                      <a:pt x="1414" y="213"/>
                      <a:pt x="1414" y="213"/>
                    </a:cubicBezTo>
                    <a:cubicBezTo>
                      <a:pt x="1414" y="0"/>
                      <a:pt x="1414" y="0"/>
                      <a:pt x="1414" y="0"/>
                    </a:cubicBezTo>
                    <a:cubicBezTo>
                      <a:pt x="774" y="0"/>
                      <a:pt x="774" y="0"/>
                      <a:pt x="774" y="0"/>
                    </a:cubicBezTo>
                    <a:cubicBezTo>
                      <a:pt x="382" y="0"/>
                      <a:pt x="382" y="0"/>
                      <a:pt x="382" y="0"/>
                    </a:cubicBezTo>
                    <a:cubicBezTo>
                      <a:pt x="0" y="254"/>
                      <a:pt x="0" y="254"/>
                      <a:pt x="0" y="254"/>
                    </a:cubicBezTo>
                    <a:cubicBezTo>
                      <a:pt x="0" y="480"/>
                      <a:pt x="0" y="480"/>
                      <a:pt x="0" y="480"/>
                    </a:cubicBezTo>
                    <a:cubicBezTo>
                      <a:pt x="763" y="480"/>
                      <a:pt x="763" y="480"/>
                      <a:pt x="763" y="480"/>
                    </a:cubicBezTo>
                    <a:lnTo>
                      <a:pt x="1021" y="221"/>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33"/>
              <p:cNvSpPr>
                <a:spLocks/>
              </p:cNvSpPr>
              <p:nvPr/>
            </p:nvSpPr>
            <p:spPr bwMode="auto">
              <a:xfrm>
                <a:off x="5191125" y="2635250"/>
                <a:ext cx="1317625" cy="1184275"/>
              </a:xfrm>
              <a:custGeom>
                <a:avLst/>
                <a:gdLst>
                  <a:gd name="T0" fmla="*/ 2613 w 2613"/>
                  <a:gd name="T1" fmla="*/ 1829 h 2346"/>
                  <a:gd name="T2" fmla="*/ 2613 w 2613"/>
                  <a:gd name="T3" fmla="*/ 1173 h 2346"/>
                  <a:gd name="T4" fmla="*/ 2613 w 2613"/>
                  <a:gd name="T5" fmla="*/ 384 h 2346"/>
                  <a:gd name="T6" fmla="*/ 2362 w 2613"/>
                  <a:gd name="T7" fmla="*/ 133 h 2346"/>
                  <a:gd name="T8" fmla="*/ 1573 w 2613"/>
                  <a:gd name="T9" fmla="*/ 133 h 2346"/>
                  <a:gd name="T10" fmla="*/ 1173 w 2613"/>
                  <a:gd name="T11" fmla="*/ 133 h 2346"/>
                  <a:gd name="T12" fmla="*/ 1154 w 2613"/>
                  <a:gd name="T13" fmla="*/ 125 h 2346"/>
                  <a:gd name="T14" fmla="*/ 1029 w 2613"/>
                  <a:gd name="T15" fmla="*/ 0 h 2346"/>
                  <a:gd name="T16" fmla="*/ 651 w 2613"/>
                  <a:gd name="T17" fmla="*/ 0 h 2346"/>
                  <a:gd name="T18" fmla="*/ 259 w 2613"/>
                  <a:gd name="T19" fmla="*/ 392 h 2346"/>
                  <a:gd name="T20" fmla="*/ 240 w 2613"/>
                  <a:gd name="T21" fmla="*/ 400 h 2346"/>
                  <a:gd name="T22" fmla="*/ 0 w 2613"/>
                  <a:gd name="T23" fmla="*/ 400 h 2346"/>
                  <a:gd name="T24" fmla="*/ 0 w 2613"/>
                  <a:gd name="T25" fmla="*/ 762 h 2346"/>
                  <a:gd name="T26" fmla="*/ 125 w 2613"/>
                  <a:gd name="T27" fmla="*/ 887 h 2346"/>
                  <a:gd name="T28" fmla="*/ 133 w 2613"/>
                  <a:gd name="T29" fmla="*/ 906 h 2346"/>
                  <a:gd name="T30" fmla="*/ 133 w 2613"/>
                  <a:gd name="T31" fmla="*/ 1680 h 2346"/>
                  <a:gd name="T32" fmla="*/ 373 w 2613"/>
                  <a:gd name="T33" fmla="*/ 1680 h 2346"/>
                  <a:gd name="T34" fmla="*/ 392 w 2613"/>
                  <a:gd name="T35" fmla="*/ 1687 h 2346"/>
                  <a:gd name="T36" fmla="*/ 651 w 2613"/>
                  <a:gd name="T37" fmla="*/ 1946 h 2346"/>
                  <a:gd name="T38" fmla="*/ 1040 w 2613"/>
                  <a:gd name="T39" fmla="*/ 1946 h 2346"/>
                  <a:gd name="T40" fmla="*/ 1059 w 2613"/>
                  <a:gd name="T41" fmla="*/ 1954 h 2346"/>
                  <a:gd name="T42" fmla="*/ 1451 w 2613"/>
                  <a:gd name="T43" fmla="*/ 2346 h 2346"/>
                  <a:gd name="T44" fmla="*/ 2095 w 2613"/>
                  <a:gd name="T45" fmla="*/ 2346 h 2346"/>
                  <a:gd name="T46" fmla="*/ 2613 w 2613"/>
                  <a:gd name="T47" fmla="*/ 1829 h 2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13" h="2346">
                    <a:moveTo>
                      <a:pt x="2613" y="1829"/>
                    </a:moveTo>
                    <a:cubicBezTo>
                      <a:pt x="2613" y="1173"/>
                      <a:pt x="2613" y="1173"/>
                      <a:pt x="2613" y="1173"/>
                    </a:cubicBezTo>
                    <a:cubicBezTo>
                      <a:pt x="2613" y="384"/>
                      <a:pt x="2613" y="384"/>
                      <a:pt x="2613" y="384"/>
                    </a:cubicBezTo>
                    <a:cubicBezTo>
                      <a:pt x="2362" y="133"/>
                      <a:pt x="2362" y="133"/>
                      <a:pt x="2362" y="133"/>
                    </a:cubicBezTo>
                    <a:cubicBezTo>
                      <a:pt x="1573" y="133"/>
                      <a:pt x="1573" y="133"/>
                      <a:pt x="1573" y="133"/>
                    </a:cubicBezTo>
                    <a:cubicBezTo>
                      <a:pt x="1173" y="133"/>
                      <a:pt x="1173" y="133"/>
                      <a:pt x="1173" y="133"/>
                    </a:cubicBezTo>
                    <a:cubicBezTo>
                      <a:pt x="1166" y="133"/>
                      <a:pt x="1159" y="130"/>
                      <a:pt x="1154" y="125"/>
                    </a:cubicBezTo>
                    <a:cubicBezTo>
                      <a:pt x="1029" y="0"/>
                      <a:pt x="1029" y="0"/>
                      <a:pt x="1029" y="0"/>
                    </a:cubicBezTo>
                    <a:cubicBezTo>
                      <a:pt x="651" y="0"/>
                      <a:pt x="651" y="0"/>
                      <a:pt x="651" y="0"/>
                    </a:cubicBezTo>
                    <a:cubicBezTo>
                      <a:pt x="259" y="392"/>
                      <a:pt x="259" y="392"/>
                      <a:pt x="259" y="392"/>
                    </a:cubicBezTo>
                    <a:cubicBezTo>
                      <a:pt x="254" y="397"/>
                      <a:pt x="247" y="400"/>
                      <a:pt x="240" y="400"/>
                    </a:cubicBezTo>
                    <a:cubicBezTo>
                      <a:pt x="0" y="400"/>
                      <a:pt x="0" y="400"/>
                      <a:pt x="0" y="400"/>
                    </a:cubicBezTo>
                    <a:cubicBezTo>
                      <a:pt x="0" y="762"/>
                      <a:pt x="0" y="762"/>
                      <a:pt x="0" y="762"/>
                    </a:cubicBezTo>
                    <a:cubicBezTo>
                      <a:pt x="125" y="887"/>
                      <a:pt x="125" y="887"/>
                      <a:pt x="125" y="887"/>
                    </a:cubicBezTo>
                    <a:cubicBezTo>
                      <a:pt x="130" y="892"/>
                      <a:pt x="133" y="899"/>
                      <a:pt x="133" y="906"/>
                    </a:cubicBezTo>
                    <a:cubicBezTo>
                      <a:pt x="133" y="1680"/>
                      <a:pt x="133" y="1680"/>
                      <a:pt x="133" y="1680"/>
                    </a:cubicBezTo>
                    <a:cubicBezTo>
                      <a:pt x="373" y="1680"/>
                      <a:pt x="373" y="1680"/>
                      <a:pt x="373" y="1680"/>
                    </a:cubicBezTo>
                    <a:cubicBezTo>
                      <a:pt x="380" y="1680"/>
                      <a:pt x="387" y="1682"/>
                      <a:pt x="392" y="1687"/>
                    </a:cubicBezTo>
                    <a:cubicBezTo>
                      <a:pt x="651" y="1946"/>
                      <a:pt x="651" y="1946"/>
                      <a:pt x="651" y="1946"/>
                    </a:cubicBezTo>
                    <a:cubicBezTo>
                      <a:pt x="1040" y="1946"/>
                      <a:pt x="1040" y="1946"/>
                      <a:pt x="1040" y="1946"/>
                    </a:cubicBezTo>
                    <a:cubicBezTo>
                      <a:pt x="1047" y="1946"/>
                      <a:pt x="1054" y="1949"/>
                      <a:pt x="1059" y="1954"/>
                    </a:cubicBezTo>
                    <a:cubicBezTo>
                      <a:pt x="1451" y="2346"/>
                      <a:pt x="1451" y="2346"/>
                      <a:pt x="1451" y="2346"/>
                    </a:cubicBezTo>
                    <a:cubicBezTo>
                      <a:pt x="2095" y="2346"/>
                      <a:pt x="2095" y="2346"/>
                      <a:pt x="2095" y="2346"/>
                    </a:cubicBezTo>
                    <a:lnTo>
                      <a:pt x="2613" y="1829"/>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34"/>
              <p:cNvSpPr>
                <a:spLocks/>
              </p:cNvSpPr>
              <p:nvPr/>
            </p:nvSpPr>
            <p:spPr bwMode="auto">
              <a:xfrm>
                <a:off x="4384675" y="1963738"/>
                <a:ext cx="509588" cy="644525"/>
              </a:xfrm>
              <a:custGeom>
                <a:avLst/>
                <a:gdLst>
                  <a:gd name="T0" fmla="*/ 373 w 1013"/>
                  <a:gd name="T1" fmla="*/ 1147 h 1280"/>
                  <a:gd name="T2" fmla="*/ 640 w 1013"/>
                  <a:gd name="T3" fmla="*/ 1147 h 1280"/>
                  <a:gd name="T4" fmla="*/ 659 w 1013"/>
                  <a:gd name="T5" fmla="*/ 1155 h 1280"/>
                  <a:gd name="T6" fmla="*/ 784 w 1013"/>
                  <a:gd name="T7" fmla="*/ 1280 h 1280"/>
                  <a:gd name="T8" fmla="*/ 895 w 1013"/>
                  <a:gd name="T9" fmla="*/ 1280 h 1280"/>
                  <a:gd name="T10" fmla="*/ 1013 w 1013"/>
                  <a:gd name="T11" fmla="*/ 1163 h 1280"/>
                  <a:gd name="T12" fmla="*/ 1013 w 1013"/>
                  <a:gd name="T13" fmla="*/ 800 h 1280"/>
                  <a:gd name="T14" fmla="*/ 640 w 1013"/>
                  <a:gd name="T15" fmla="*/ 800 h 1280"/>
                  <a:gd name="T16" fmla="*/ 621 w 1013"/>
                  <a:gd name="T17" fmla="*/ 793 h 1280"/>
                  <a:gd name="T18" fmla="*/ 487 w 1013"/>
                  <a:gd name="T19" fmla="*/ 659 h 1280"/>
                  <a:gd name="T20" fmla="*/ 480 w 1013"/>
                  <a:gd name="T21" fmla="*/ 640 h 1280"/>
                  <a:gd name="T22" fmla="*/ 480 w 1013"/>
                  <a:gd name="T23" fmla="*/ 0 h 1280"/>
                  <a:gd name="T24" fmla="*/ 251 w 1013"/>
                  <a:gd name="T25" fmla="*/ 0 h 1280"/>
                  <a:gd name="T26" fmla="*/ 0 w 1013"/>
                  <a:gd name="T27" fmla="*/ 251 h 1280"/>
                  <a:gd name="T28" fmla="*/ 0 w 1013"/>
                  <a:gd name="T29" fmla="*/ 896 h 1280"/>
                  <a:gd name="T30" fmla="*/ 125 w 1013"/>
                  <a:gd name="T31" fmla="*/ 1021 h 1280"/>
                  <a:gd name="T32" fmla="*/ 133 w 1013"/>
                  <a:gd name="T33" fmla="*/ 1040 h 1280"/>
                  <a:gd name="T34" fmla="*/ 133 w 1013"/>
                  <a:gd name="T35" fmla="*/ 1147 h 1280"/>
                  <a:gd name="T36" fmla="*/ 373 w 1013"/>
                  <a:gd name="T37" fmla="*/ 1147 h 1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13" h="1280">
                    <a:moveTo>
                      <a:pt x="373" y="1147"/>
                    </a:moveTo>
                    <a:cubicBezTo>
                      <a:pt x="640" y="1147"/>
                      <a:pt x="640" y="1147"/>
                      <a:pt x="640" y="1147"/>
                    </a:cubicBezTo>
                    <a:cubicBezTo>
                      <a:pt x="647" y="1147"/>
                      <a:pt x="654" y="1150"/>
                      <a:pt x="659" y="1155"/>
                    </a:cubicBezTo>
                    <a:cubicBezTo>
                      <a:pt x="784" y="1280"/>
                      <a:pt x="784" y="1280"/>
                      <a:pt x="784" y="1280"/>
                    </a:cubicBezTo>
                    <a:cubicBezTo>
                      <a:pt x="895" y="1280"/>
                      <a:pt x="895" y="1280"/>
                      <a:pt x="895" y="1280"/>
                    </a:cubicBezTo>
                    <a:cubicBezTo>
                      <a:pt x="1013" y="1163"/>
                      <a:pt x="1013" y="1163"/>
                      <a:pt x="1013" y="1163"/>
                    </a:cubicBezTo>
                    <a:cubicBezTo>
                      <a:pt x="1013" y="800"/>
                      <a:pt x="1013" y="800"/>
                      <a:pt x="1013" y="800"/>
                    </a:cubicBezTo>
                    <a:cubicBezTo>
                      <a:pt x="640" y="800"/>
                      <a:pt x="640" y="800"/>
                      <a:pt x="640" y="800"/>
                    </a:cubicBezTo>
                    <a:cubicBezTo>
                      <a:pt x="633" y="800"/>
                      <a:pt x="626" y="798"/>
                      <a:pt x="621" y="793"/>
                    </a:cubicBezTo>
                    <a:cubicBezTo>
                      <a:pt x="487" y="659"/>
                      <a:pt x="487" y="659"/>
                      <a:pt x="487" y="659"/>
                    </a:cubicBezTo>
                    <a:cubicBezTo>
                      <a:pt x="482" y="654"/>
                      <a:pt x="480" y="647"/>
                      <a:pt x="480" y="640"/>
                    </a:cubicBezTo>
                    <a:cubicBezTo>
                      <a:pt x="480" y="0"/>
                      <a:pt x="480" y="0"/>
                      <a:pt x="480" y="0"/>
                    </a:cubicBezTo>
                    <a:cubicBezTo>
                      <a:pt x="251" y="0"/>
                      <a:pt x="251" y="0"/>
                      <a:pt x="251" y="0"/>
                    </a:cubicBezTo>
                    <a:cubicBezTo>
                      <a:pt x="0" y="251"/>
                      <a:pt x="0" y="251"/>
                      <a:pt x="0" y="251"/>
                    </a:cubicBezTo>
                    <a:cubicBezTo>
                      <a:pt x="0" y="896"/>
                      <a:pt x="0" y="896"/>
                      <a:pt x="0" y="896"/>
                    </a:cubicBezTo>
                    <a:cubicBezTo>
                      <a:pt x="125" y="1021"/>
                      <a:pt x="125" y="1021"/>
                      <a:pt x="125" y="1021"/>
                    </a:cubicBezTo>
                    <a:cubicBezTo>
                      <a:pt x="130" y="1026"/>
                      <a:pt x="133" y="1033"/>
                      <a:pt x="133" y="1040"/>
                    </a:cubicBezTo>
                    <a:cubicBezTo>
                      <a:pt x="133" y="1147"/>
                      <a:pt x="133" y="1147"/>
                      <a:pt x="133" y="1147"/>
                    </a:cubicBezTo>
                    <a:lnTo>
                      <a:pt x="373" y="1147"/>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35"/>
              <p:cNvSpPr>
                <a:spLocks/>
              </p:cNvSpPr>
              <p:nvPr/>
            </p:nvSpPr>
            <p:spPr bwMode="auto">
              <a:xfrm>
                <a:off x="4921250" y="3509963"/>
                <a:ext cx="962025" cy="442913"/>
              </a:xfrm>
              <a:custGeom>
                <a:avLst/>
                <a:gdLst>
                  <a:gd name="T0" fmla="*/ 1166 w 1909"/>
                  <a:gd name="T1" fmla="*/ 880 h 880"/>
                  <a:gd name="T2" fmla="*/ 1559 w 1909"/>
                  <a:gd name="T3" fmla="*/ 618 h 880"/>
                  <a:gd name="T4" fmla="*/ 1574 w 1909"/>
                  <a:gd name="T5" fmla="*/ 613 h 880"/>
                  <a:gd name="T6" fmla="*/ 1909 w 1909"/>
                  <a:gd name="T7" fmla="*/ 613 h 880"/>
                  <a:gd name="T8" fmla="*/ 1563 w 1909"/>
                  <a:gd name="T9" fmla="*/ 267 h 880"/>
                  <a:gd name="T10" fmla="*/ 1174 w 1909"/>
                  <a:gd name="T11" fmla="*/ 267 h 880"/>
                  <a:gd name="T12" fmla="*/ 1155 w 1909"/>
                  <a:gd name="T13" fmla="*/ 259 h 880"/>
                  <a:gd name="T14" fmla="*/ 896 w 1909"/>
                  <a:gd name="T15" fmla="*/ 0 h 880"/>
                  <a:gd name="T16" fmla="*/ 640 w 1909"/>
                  <a:gd name="T17" fmla="*/ 0 h 880"/>
                  <a:gd name="T18" fmla="*/ 251 w 1909"/>
                  <a:gd name="T19" fmla="*/ 0 h 880"/>
                  <a:gd name="T20" fmla="*/ 0 w 1909"/>
                  <a:gd name="T21" fmla="*/ 251 h 880"/>
                  <a:gd name="T22" fmla="*/ 0 w 1909"/>
                  <a:gd name="T23" fmla="*/ 362 h 880"/>
                  <a:gd name="T24" fmla="*/ 393 w 1909"/>
                  <a:gd name="T25" fmla="*/ 754 h 880"/>
                  <a:gd name="T26" fmla="*/ 400 w 1909"/>
                  <a:gd name="T27" fmla="*/ 773 h 880"/>
                  <a:gd name="T28" fmla="*/ 400 w 1909"/>
                  <a:gd name="T29" fmla="*/ 880 h 880"/>
                  <a:gd name="T30" fmla="*/ 1166 w 1909"/>
                  <a:gd name="T31" fmla="*/ 88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09" h="880">
                    <a:moveTo>
                      <a:pt x="1166" y="880"/>
                    </a:moveTo>
                    <a:cubicBezTo>
                      <a:pt x="1559" y="618"/>
                      <a:pt x="1559" y="618"/>
                      <a:pt x="1559" y="618"/>
                    </a:cubicBezTo>
                    <a:cubicBezTo>
                      <a:pt x="1563" y="615"/>
                      <a:pt x="1568" y="613"/>
                      <a:pt x="1574" y="613"/>
                    </a:cubicBezTo>
                    <a:cubicBezTo>
                      <a:pt x="1909" y="613"/>
                      <a:pt x="1909" y="613"/>
                      <a:pt x="1909" y="613"/>
                    </a:cubicBezTo>
                    <a:cubicBezTo>
                      <a:pt x="1563" y="267"/>
                      <a:pt x="1563" y="267"/>
                      <a:pt x="1563" y="267"/>
                    </a:cubicBezTo>
                    <a:cubicBezTo>
                      <a:pt x="1174" y="267"/>
                      <a:pt x="1174" y="267"/>
                      <a:pt x="1174" y="267"/>
                    </a:cubicBezTo>
                    <a:cubicBezTo>
                      <a:pt x="1167" y="267"/>
                      <a:pt x="1160" y="264"/>
                      <a:pt x="1155" y="259"/>
                    </a:cubicBezTo>
                    <a:cubicBezTo>
                      <a:pt x="896" y="0"/>
                      <a:pt x="896" y="0"/>
                      <a:pt x="896" y="0"/>
                    </a:cubicBezTo>
                    <a:cubicBezTo>
                      <a:pt x="640" y="0"/>
                      <a:pt x="640" y="0"/>
                      <a:pt x="640" y="0"/>
                    </a:cubicBezTo>
                    <a:cubicBezTo>
                      <a:pt x="251" y="0"/>
                      <a:pt x="251" y="0"/>
                      <a:pt x="251" y="0"/>
                    </a:cubicBezTo>
                    <a:cubicBezTo>
                      <a:pt x="0" y="251"/>
                      <a:pt x="0" y="251"/>
                      <a:pt x="0" y="251"/>
                    </a:cubicBezTo>
                    <a:cubicBezTo>
                      <a:pt x="0" y="362"/>
                      <a:pt x="0" y="362"/>
                      <a:pt x="0" y="362"/>
                    </a:cubicBezTo>
                    <a:cubicBezTo>
                      <a:pt x="393" y="754"/>
                      <a:pt x="393" y="754"/>
                      <a:pt x="393" y="754"/>
                    </a:cubicBezTo>
                    <a:cubicBezTo>
                      <a:pt x="398" y="759"/>
                      <a:pt x="400" y="766"/>
                      <a:pt x="400" y="773"/>
                    </a:cubicBezTo>
                    <a:cubicBezTo>
                      <a:pt x="400" y="880"/>
                      <a:pt x="400" y="880"/>
                      <a:pt x="400" y="880"/>
                    </a:cubicBezTo>
                    <a:lnTo>
                      <a:pt x="1166" y="880"/>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36"/>
              <p:cNvSpPr>
                <a:spLocks/>
              </p:cNvSpPr>
              <p:nvPr/>
            </p:nvSpPr>
            <p:spPr bwMode="auto">
              <a:xfrm>
                <a:off x="6958013" y="4048125"/>
                <a:ext cx="357188" cy="558800"/>
              </a:xfrm>
              <a:custGeom>
                <a:avLst/>
                <a:gdLst>
                  <a:gd name="T0" fmla="*/ 709 w 709"/>
                  <a:gd name="T1" fmla="*/ 629 h 1109"/>
                  <a:gd name="T2" fmla="*/ 709 w 709"/>
                  <a:gd name="T3" fmla="*/ 251 h 1109"/>
                  <a:gd name="T4" fmla="*/ 458 w 709"/>
                  <a:gd name="T5" fmla="*/ 0 h 1109"/>
                  <a:gd name="T6" fmla="*/ 0 w 709"/>
                  <a:gd name="T7" fmla="*/ 0 h 1109"/>
                  <a:gd name="T8" fmla="*/ 221 w 709"/>
                  <a:gd name="T9" fmla="*/ 221 h 1109"/>
                  <a:gd name="T10" fmla="*/ 229 w 709"/>
                  <a:gd name="T11" fmla="*/ 240 h 1109"/>
                  <a:gd name="T12" fmla="*/ 229 w 709"/>
                  <a:gd name="T13" fmla="*/ 1109 h 1109"/>
                  <a:gd name="T14" fmla="*/ 709 w 709"/>
                  <a:gd name="T15" fmla="*/ 629 h 1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1109">
                    <a:moveTo>
                      <a:pt x="709" y="629"/>
                    </a:moveTo>
                    <a:cubicBezTo>
                      <a:pt x="709" y="251"/>
                      <a:pt x="709" y="251"/>
                      <a:pt x="709" y="251"/>
                    </a:cubicBezTo>
                    <a:cubicBezTo>
                      <a:pt x="458" y="0"/>
                      <a:pt x="458" y="0"/>
                      <a:pt x="458" y="0"/>
                    </a:cubicBezTo>
                    <a:cubicBezTo>
                      <a:pt x="0" y="0"/>
                      <a:pt x="0" y="0"/>
                      <a:pt x="0" y="0"/>
                    </a:cubicBezTo>
                    <a:cubicBezTo>
                      <a:pt x="221" y="221"/>
                      <a:pt x="221" y="221"/>
                      <a:pt x="221" y="221"/>
                    </a:cubicBezTo>
                    <a:cubicBezTo>
                      <a:pt x="226" y="226"/>
                      <a:pt x="229" y="233"/>
                      <a:pt x="229" y="240"/>
                    </a:cubicBezTo>
                    <a:cubicBezTo>
                      <a:pt x="229" y="1109"/>
                      <a:pt x="229" y="1109"/>
                      <a:pt x="229" y="1109"/>
                    </a:cubicBezTo>
                    <a:lnTo>
                      <a:pt x="709" y="629"/>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37"/>
              <p:cNvSpPr>
                <a:spLocks/>
              </p:cNvSpPr>
              <p:nvPr/>
            </p:nvSpPr>
            <p:spPr bwMode="auto">
              <a:xfrm>
                <a:off x="6130925" y="2232025"/>
                <a:ext cx="714375" cy="577850"/>
              </a:xfrm>
              <a:custGeom>
                <a:avLst/>
                <a:gdLst>
                  <a:gd name="T0" fmla="*/ 785 w 1414"/>
                  <a:gd name="T1" fmla="*/ 1146 h 1146"/>
                  <a:gd name="T2" fmla="*/ 896 w 1414"/>
                  <a:gd name="T3" fmla="*/ 1146 h 1146"/>
                  <a:gd name="T4" fmla="*/ 1414 w 1414"/>
                  <a:gd name="T5" fmla="*/ 629 h 1146"/>
                  <a:gd name="T6" fmla="*/ 1414 w 1414"/>
                  <a:gd name="T7" fmla="*/ 251 h 1146"/>
                  <a:gd name="T8" fmla="*/ 1163 w 1414"/>
                  <a:gd name="T9" fmla="*/ 0 h 1146"/>
                  <a:gd name="T10" fmla="*/ 0 w 1414"/>
                  <a:gd name="T11" fmla="*/ 0 h 1146"/>
                  <a:gd name="T12" fmla="*/ 0 w 1414"/>
                  <a:gd name="T13" fmla="*/ 613 h 1146"/>
                  <a:gd name="T14" fmla="*/ 240 w 1414"/>
                  <a:gd name="T15" fmla="*/ 613 h 1146"/>
                  <a:gd name="T16" fmla="*/ 259 w 1414"/>
                  <a:gd name="T17" fmla="*/ 621 h 1146"/>
                  <a:gd name="T18" fmla="*/ 526 w 1414"/>
                  <a:gd name="T19" fmla="*/ 887 h 1146"/>
                  <a:gd name="T20" fmla="*/ 785 w 1414"/>
                  <a:gd name="T21" fmla="*/ 1146 h 1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14" h="1146">
                    <a:moveTo>
                      <a:pt x="785" y="1146"/>
                    </a:moveTo>
                    <a:cubicBezTo>
                      <a:pt x="896" y="1146"/>
                      <a:pt x="896" y="1146"/>
                      <a:pt x="896" y="1146"/>
                    </a:cubicBezTo>
                    <a:cubicBezTo>
                      <a:pt x="1414" y="629"/>
                      <a:pt x="1414" y="629"/>
                      <a:pt x="1414" y="629"/>
                    </a:cubicBezTo>
                    <a:cubicBezTo>
                      <a:pt x="1414" y="251"/>
                      <a:pt x="1414" y="251"/>
                      <a:pt x="1414" y="251"/>
                    </a:cubicBezTo>
                    <a:cubicBezTo>
                      <a:pt x="1163" y="0"/>
                      <a:pt x="1163" y="0"/>
                      <a:pt x="1163" y="0"/>
                    </a:cubicBezTo>
                    <a:cubicBezTo>
                      <a:pt x="0" y="0"/>
                      <a:pt x="0" y="0"/>
                      <a:pt x="0" y="0"/>
                    </a:cubicBezTo>
                    <a:cubicBezTo>
                      <a:pt x="0" y="613"/>
                      <a:pt x="0" y="613"/>
                      <a:pt x="0" y="613"/>
                    </a:cubicBezTo>
                    <a:cubicBezTo>
                      <a:pt x="240" y="613"/>
                      <a:pt x="240" y="613"/>
                      <a:pt x="240" y="613"/>
                    </a:cubicBezTo>
                    <a:cubicBezTo>
                      <a:pt x="247" y="613"/>
                      <a:pt x="254" y="616"/>
                      <a:pt x="259" y="621"/>
                    </a:cubicBezTo>
                    <a:cubicBezTo>
                      <a:pt x="526" y="887"/>
                      <a:pt x="526" y="887"/>
                      <a:pt x="526" y="887"/>
                    </a:cubicBezTo>
                    <a:lnTo>
                      <a:pt x="785" y="1146"/>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38"/>
              <p:cNvSpPr>
                <a:spLocks/>
              </p:cNvSpPr>
              <p:nvPr/>
            </p:nvSpPr>
            <p:spPr bwMode="auto">
              <a:xfrm>
                <a:off x="6265863" y="3241675"/>
                <a:ext cx="2460625" cy="1519238"/>
              </a:xfrm>
              <a:custGeom>
                <a:avLst/>
                <a:gdLst>
                  <a:gd name="T0" fmla="*/ 4880 w 4880"/>
                  <a:gd name="T1" fmla="*/ 1184 h 3013"/>
                  <a:gd name="T2" fmla="*/ 4496 w 4880"/>
                  <a:gd name="T3" fmla="*/ 800 h 3013"/>
                  <a:gd name="T4" fmla="*/ 3840 w 4880"/>
                  <a:gd name="T5" fmla="*/ 800 h 3013"/>
                  <a:gd name="T6" fmla="*/ 3821 w 4880"/>
                  <a:gd name="T7" fmla="*/ 792 h 3013"/>
                  <a:gd name="T8" fmla="*/ 3029 w 4880"/>
                  <a:gd name="T9" fmla="*/ 0 h 3013"/>
                  <a:gd name="T10" fmla="*/ 2518 w 4880"/>
                  <a:gd name="T11" fmla="*/ 0 h 3013"/>
                  <a:gd name="T12" fmla="*/ 2259 w 4880"/>
                  <a:gd name="T13" fmla="*/ 259 h 3013"/>
                  <a:gd name="T14" fmla="*/ 2240 w 4880"/>
                  <a:gd name="T15" fmla="*/ 266 h 3013"/>
                  <a:gd name="T16" fmla="*/ 1573 w 4880"/>
                  <a:gd name="T17" fmla="*/ 266 h 3013"/>
                  <a:gd name="T18" fmla="*/ 1554 w 4880"/>
                  <a:gd name="T19" fmla="*/ 259 h 3013"/>
                  <a:gd name="T20" fmla="*/ 1296 w 4880"/>
                  <a:gd name="T21" fmla="*/ 0 h 3013"/>
                  <a:gd name="T22" fmla="*/ 533 w 4880"/>
                  <a:gd name="T23" fmla="*/ 0 h 3013"/>
                  <a:gd name="T24" fmla="*/ 533 w 4880"/>
                  <a:gd name="T25" fmla="*/ 640 h 3013"/>
                  <a:gd name="T26" fmla="*/ 526 w 4880"/>
                  <a:gd name="T27" fmla="*/ 659 h 3013"/>
                  <a:gd name="T28" fmla="*/ 0 w 4880"/>
                  <a:gd name="T29" fmla="*/ 1184 h 3013"/>
                  <a:gd name="T30" fmla="*/ 0 w 4880"/>
                  <a:gd name="T31" fmla="*/ 1429 h 3013"/>
                  <a:gd name="T32" fmla="*/ 251 w 4880"/>
                  <a:gd name="T33" fmla="*/ 1680 h 3013"/>
                  <a:gd name="T34" fmla="*/ 1029 w 4880"/>
                  <a:gd name="T35" fmla="*/ 1680 h 3013"/>
                  <a:gd name="T36" fmla="*/ 1154 w 4880"/>
                  <a:gd name="T37" fmla="*/ 1554 h 3013"/>
                  <a:gd name="T38" fmla="*/ 1173 w 4880"/>
                  <a:gd name="T39" fmla="*/ 1546 h 3013"/>
                  <a:gd name="T40" fmla="*/ 1307 w 4880"/>
                  <a:gd name="T41" fmla="*/ 1546 h 3013"/>
                  <a:gd name="T42" fmla="*/ 1840 w 4880"/>
                  <a:gd name="T43" fmla="*/ 1546 h 3013"/>
                  <a:gd name="T44" fmla="*/ 1859 w 4880"/>
                  <a:gd name="T45" fmla="*/ 1554 h 3013"/>
                  <a:gd name="T46" fmla="*/ 2126 w 4880"/>
                  <a:gd name="T47" fmla="*/ 1821 h 3013"/>
                  <a:gd name="T48" fmla="*/ 2133 w 4880"/>
                  <a:gd name="T49" fmla="*/ 1840 h 3013"/>
                  <a:gd name="T50" fmla="*/ 2133 w 4880"/>
                  <a:gd name="T51" fmla="*/ 2240 h 3013"/>
                  <a:gd name="T52" fmla="*/ 2126 w 4880"/>
                  <a:gd name="T53" fmla="*/ 2259 h 3013"/>
                  <a:gd name="T54" fmla="*/ 1638 w 4880"/>
                  <a:gd name="T55" fmla="*/ 2746 h 3013"/>
                  <a:gd name="T56" fmla="*/ 2096 w 4880"/>
                  <a:gd name="T57" fmla="*/ 2746 h 3013"/>
                  <a:gd name="T58" fmla="*/ 2621 w 4880"/>
                  <a:gd name="T59" fmla="*/ 2221 h 3013"/>
                  <a:gd name="T60" fmla="*/ 2640 w 4880"/>
                  <a:gd name="T61" fmla="*/ 2213 h 3013"/>
                  <a:gd name="T62" fmla="*/ 2773 w 4880"/>
                  <a:gd name="T63" fmla="*/ 2213 h 3013"/>
                  <a:gd name="T64" fmla="*/ 2792 w 4880"/>
                  <a:gd name="T65" fmla="*/ 2221 h 3013"/>
                  <a:gd name="T66" fmla="*/ 2926 w 4880"/>
                  <a:gd name="T67" fmla="*/ 2354 h 3013"/>
                  <a:gd name="T68" fmla="*/ 2933 w 4880"/>
                  <a:gd name="T69" fmla="*/ 2373 h 3013"/>
                  <a:gd name="T70" fmla="*/ 2933 w 4880"/>
                  <a:gd name="T71" fmla="*/ 2762 h 3013"/>
                  <a:gd name="T72" fmla="*/ 3184 w 4880"/>
                  <a:gd name="T73" fmla="*/ 3013 h 3013"/>
                  <a:gd name="T74" fmla="*/ 3429 w 4880"/>
                  <a:gd name="T75" fmla="*/ 3013 h 3013"/>
                  <a:gd name="T76" fmla="*/ 3547 w 4880"/>
                  <a:gd name="T77" fmla="*/ 2895 h 3013"/>
                  <a:gd name="T78" fmla="*/ 3547 w 4880"/>
                  <a:gd name="T79" fmla="*/ 2784 h 3013"/>
                  <a:gd name="T80" fmla="*/ 3421 w 4880"/>
                  <a:gd name="T81" fmla="*/ 2659 h 3013"/>
                  <a:gd name="T82" fmla="*/ 3413 w 4880"/>
                  <a:gd name="T83" fmla="*/ 2640 h 3013"/>
                  <a:gd name="T84" fmla="*/ 3413 w 4880"/>
                  <a:gd name="T85" fmla="*/ 2506 h 3013"/>
                  <a:gd name="T86" fmla="*/ 3421 w 4880"/>
                  <a:gd name="T87" fmla="*/ 2487 h 3013"/>
                  <a:gd name="T88" fmla="*/ 3688 w 4880"/>
                  <a:gd name="T89" fmla="*/ 2221 h 3013"/>
                  <a:gd name="T90" fmla="*/ 3707 w 4880"/>
                  <a:gd name="T91" fmla="*/ 2213 h 3013"/>
                  <a:gd name="T92" fmla="*/ 4229 w 4880"/>
                  <a:gd name="T93" fmla="*/ 2213 h 3013"/>
                  <a:gd name="T94" fmla="*/ 4880 w 4880"/>
                  <a:gd name="T95" fmla="*/ 1562 h 3013"/>
                  <a:gd name="T96" fmla="*/ 4880 w 4880"/>
                  <a:gd name="T97" fmla="*/ 1184 h 30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880" h="3013">
                    <a:moveTo>
                      <a:pt x="4880" y="1184"/>
                    </a:moveTo>
                    <a:cubicBezTo>
                      <a:pt x="4496" y="800"/>
                      <a:pt x="4496" y="800"/>
                      <a:pt x="4496" y="800"/>
                    </a:cubicBezTo>
                    <a:cubicBezTo>
                      <a:pt x="3840" y="800"/>
                      <a:pt x="3840" y="800"/>
                      <a:pt x="3840" y="800"/>
                    </a:cubicBezTo>
                    <a:cubicBezTo>
                      <a:pt x="3833" y="800"/>
                      <a:pt x="3826" y="797"/>
                      <a:pt x="3821" y="792"/>
                    </a:cubicBezTo>
                    <a:cubicBezTo>
                      <a:pt x="3029" y="0"/>
                      <a:pt x="3029" y="0"/>
                      <a:pt x="3029" y="0"/>
                    </a:cubicBezTo>
                    <a:cubicBezTo>
                      <a:pt x="2518" y="0"/>
                      <a:pt x="2518" y="0"/>
                      <a:pt x="2518" y="0"/>
                    </a:cubicBezTo>
                    <a:cubicBezTo>
                      <a:pt x="2259" y="259"/>
                      <a:pt x="2259" y="259"/>
                      <a:pt x="2259" y="259"/>
                    </a:cubicBezTo>
                    <a:cubicBezTo>
                      <a:pt x="2254" y="264"/>
                      <a:pt x="2247" y="266"/>
                      <a:pt x="2240" y="266"/>
                    </a:cubicBezTo>
                    <a:cubicBezTo>
                      <a:pt x="1573" y="266"/>
                      <a:pt x="1573" y="266"/>
                      <a:pt x="1573" y="266"/>
                    </a:cubicBezTo>
                    <a:cubicBezTo>
                      <a:pt x="1566" y="266"/>
                      <a:pt x="1559" y="264"/>
                      <a:pt x="1554" y="259"/>
                    </a:cubicBezTo>
                    <a:cubicBezTo>
                      <a:pt x="1296" y="0"/>
                      <a:pt x="1296" y="0"/>
                      <a:pt x="1296" y="0"/>
                    </a:cubicBezTo>
                    <a:cubicBezTo>
                      <a:pt x="533" y="0"/>
                      <a:pt x="533" y="0"/>
                      <a:pt x="533" y="0"/>
                    </a:cubicBezTo>
                    <a:cubicBezTo>
                      <a:pt x="533" y="640"/>
                      <a:pt x="533" y="640"/>
                      <a:pt x="533" y="640"/>
                    </a:cubicBezTo>
                    <a:cubicBezTo>
                      <a:pt x="533" y="647"/>
                      <a:pt x="531" y="654"/>
                      <a:pt x="526" y="659"/>
                    </a:cubicBezTo>
                    <a:cubicBezTo>
                      <a:pt x="0" y="1184"/>
                      <a:pt x="0" y="1184"/>
                      <a:pt x="0" y="1184"/>
                    </a:cubicBezTo>
                    <a:cubicBezTo>
                      <a:pt x="0" y="1429"/>
                      <a:pt x="0" y="1429"/>
                      <a:pt x="0" y="1429"/>
                    </a:cubicBezTo>
                    <a:cubicBezTo>
                      <a:pt x="251" y="1680"/>
                      <a:pt x="251" y="1680"/>
                      <a:pt x="251" y="1680"/>
                    </a:cubicBezTo>
                    <a:cubicBezTo>
                      <a:pt x="1029" y="1680"/>
                      <a:pt x="1029" y="1680"/>
                      <a:pt x="1029" y="1680"/>
                    </a:cubicBezTo>
                    <a:cubicBezTo>
                      <a:pt x="1154" y="1554"/>
                      <a:pt x="1154" y="1554"/>
                      <a:pt x="1154" y="1554"/>
                    </a:cubicBezTo>
                    <a:cubicBezTo>
                      <a:pt x="1159" y="1549"/>
                      <a:pt x="1166" y="1546"/>
                      <a:pt x="1173" y="1546"/>
                    </a:cubicBezTo>
                    <a:cubicBezTo>
                      <a:pt x="1307" y="1546"/>
                      <a:pt x="1307" y="1546"/>
                      <a:pt x="1307" y="1546"/>
                    </a:cubicBezTo>
                    <a:cubicBezTo>
                      <a:pt x="1840" y="1546"/>
                      <a:pt x="1840" y="1546"/>
                      <a:pt x="1840" y="1546"/>
                    </a:cubicBezTo>
                    <a:cubicBezTo>
                      <a:pt x="1847" y="1546"/>
                      <a:pt x="1854" y="1549"/>
                      <a:pt x="1859" y="1554"/>
                    </a:cubicBezTo>
                    <a:cubicBezTo>
                      <a:pt x="2126" y="1821"/>
                      <a:pt x="2126" y="1821"/>
                      <a:pt x="2126" y="1821"/>
                    </a:cubicBezTo>
                    <a:cubicBezTo>
                      <a:pt x="2131" y="1826"/>
                      <a:pt x="2133" y="1833"/>
                      <a:pt x="2133" y="1840"/>
                    </a:cubicBezTo>
                    <a:cubicBezTo>
                      <a:pt x="2133" y="2240"/>
                      <a:pt x="2133" y="2240"/>
                      <a:pt x="2133" y="2240"/>
                    </a:cubicBezTo>
                    <a:cubicBezTo>
                      <a:pt x="2133" y="2247"/>
                      <a:pt x="2131" y="2254"/>
                      <a:pt x="2126" y="2259"/>
                    </a:cubicBezTo>
                    <a:cubicBezTo>
                      <a:pt x="1638" y="2746"/>
                      <a:pt x="1638" y="2746"/>
                      <a:pt x="1638" y="2746"/>
                    </a:cubicBezTo>
                    <a:cubicBezTo>
                      <a:pt x="2096" y="2746"/>
                      <a:pt x="2096" y="2746"/>
                      <a:pt x="2096" y="2746"/>
                    </a:cubicBezTo>
                    <a:cubicBezTo>
                      <a:pt x="2621" y="2221"/>
                      <a:pt x="2621" y="2221"/>
                      <a:pt x="2621" y="2221"/>
                    </a:cubicBezTo>
                    <a:cubicBezTo>
                      <a:pt x="2626" y="2216"/>
                      <a:pt x="2633" y="2213"/>
                      <a:pt x="2640" y="2213"/>
                    </a:cubicBezTo>
                    <a:cubicBezTo>
                      <a:pt x="2773" y="2213"/>
                      <a:pt x="2773" y="2213"/>
                      <a:pt x="2773" y="2213"/>
                    </a:cubicBezTo>
                    <a:cubicBezTo>
                      <a:pt x="2780" y="2213"/>
                      <a:pt x="2787" y="2216"/>
                      <a:pt x="2792" y="2221"/>
                    </a:cubicBezTo>
                    <a:cubicBezTo>
                      <a:pt x="2926" y="2354"/>
                      <a:pt x="2926" y="2354"/>
                      <a:pt x="2926" y="2354"/>
                    </a:cubicBezTo>
                    <a:cubicBezTo>
                      <a:pt x="2931" y="2359"/>
                      <a:pt x="2933" y="2366"/>
                      <a:pt x="2933" y="2373"/>
                    </a:cubicBezTo>
                    <a:cubicBezTo>
                      <a:pt x="2933" y="2762"/>
                      <a:pt x="2933" y="2762"/>
                      <a:pt x="2933" y="2762"/>
                    </a:cubicBezTo>
                    <a:cubicBezTo>
                      <a:pt x="3184" y="3013"/>
                      <a:pt x="3184" y="3013"/>
                      <a:pt x="3184" y="3013"/>
                    </a:cubicBezTo>
                    <a:cubicBezTo>
                      <a:pt x="3429" y="3013"/>
                      <a:pt x="3429" y="3013"/>
                      <a:pt x="3429" y="3013"/>
                    </a:cubicBezTo>
                    <a:cubicBezTo>
                      <a:pt x="3547" y="2895"/>
                      <a:pt x="3547" y="2895"/>
                      <a:pt x="3547" y="2895"/>
                    </a:cubicBezTo>
                    <a:cubicBezTo>
                      <a:pt x="3547" y="2784"/>
                      <a:pt x="3547" y="2784"/>
                      <a:pt x="3547" y="2784"/>
                    </a:cubicBezTo>
                    <a:cubicBezTo>
                      <a:pt x="3421" y="2659"/>
                      <a:pt x="3421" y="2659"/>
                      <a:pt x="3421" y="2659"/>
                    </a:cubicBezTo>
                    <a:cubicBezTo>
                      <a:pt x="3416" y="2654"/>
                      <a:pt x="3413" y="2647"/>
                      <a:pt x="3413" y="2640"/>
                    </a:cubicBezTo>
                    <a:cubicBezTo>
                      <a:pt x="3413" y="2506"/>
                      <a:pt x="3413" y="2506"/>
                      <a:pt x="3413" y="2506"/>
                    </a:cubicBezTo>
                    <a:cubicBezTo>
                      <a:pt x="3413" y="2499"/>
                      <a:pt x="3416" y="2492"/>
                      <a:pt x="3421" y="2487"/>
                    </a:cubicBezTo>
                    <a:cubicBezTo>
                      <a:pt x="3688" y="2221"/>
                      <a:pt x="3688" y="2221"/>
                      <a:pt x="3688" y="2221"/>
                    </a:cubicBezTo>
                    <a:cubicBezTo>
                      <a:pt x="3693" y="2216"/>
                      <a:pt x="3700" y="2213"/>
                      <a:pt x="3707" y="2213"/>
                    </a:cubicBezTo>
                    <a:cubicBezTo>
                      <a:pt x="4229" y="2213"/>
                      <a:pt x="4229" y="2213"/>
                      <a:pt x="4229" y="2213"/>
                    </a:cubicBezTo>
                    <a:cubicBezTo>
                      <a:pt x="4880" y="1562"/>
                      <a:pt x="4880" y="1562"/>
                      <a:pt x="4880" y="1562"/>
                    </a:cubicBezTo>
                    <a:lnTo>
                      <a:pt x="4880" y="1184"/>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39"/>
              <p:cNvSpPr>
                <a:spLocks/>
              </p:cNvSpPr>
              <p:nvPr/>
            </p:nvSpPr>
            <p:spPr bwMode="auto">
              <a:xfrm>
                <a:off x="4181475" y="4181475"/>
                <a:ext cx="444500" cy="309563"/>
              </a:xfrm>
              <a:custGeom>
                <a:avLst/>
                <a:gdLst>
                  <a:gd name="T0" fmla="*/ 0 w 880"/>
                  <a:gd name="T1" fmla="*/ 251 h 614"/>
                  <a:gd name="T2" fmla="*/ 0 w 880"/>
                  <a:gd name="T3" fmla="*/ 614 h 614"/>
                  <a:gd name="T4" fmla="*/ 362 w 880"/>
                  <a:gd name="T5" fmla="*/ 614 h 614"/>
                  <a:gd name="T6" fmla="*/ 487 w 880"/>
                  <a:gd name="T7" fmla="*/ 488 h 614"/>
                  <a:gd name="T8" fmla="*/ 506 w 880"/>
                  <a:gd name="T9" fmla="*/ 480 h 614"/>
                  <a:gd name="T10" fmla="*/ 762 w 880"/>
                  <a:gd name="T11" fmla="*/ 480 h 614"/>
                  <a:gd name="T12" fmla="*/ 880 w 880"/>
                  <a:gd name="T13" fmla="*/ 363 h 614"/>
                  <a:gd name="T14" fmla="*/ 880 w 880"/>
                  <a:gd name="T15" fmla="*/ 251 h 614"/>
                  <a:gd name="T16" fmla="*/ 754 w 880"/>
                  <a:gd name="T17" fmla="*/ 126 h 614"/>
                  <a:gd name="T18" fmla="*/ 746 w 880"/>
                  <a:gd name="T19" fmla="*/ 107 h 614"/>
                  <a:gd name="T20" fmla="*/ 746 w 880"/>
                  <a:gd name="T21" fmla="*/ 0 h 614"/>
                  <a:gd name="T22" fmla="*/ 251 w 880"/>
                  <a:gd name="T23" fmla="*/ 0 h 614"/>
                  <a:gd name="T24" fmla="*/ 0 w 880"/>
                  <a:gd name="T25" fmla="*/ 251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0" h="614">
                    <a:moveTo>
                      <a:pt x="0" y="251"/>
                    </a:moveTo>
                    <a:cubicBezTo>
                      <a:pt x="0" y="614"/>
                      <a:pt x="0" y="614"/>
                      <a:pt x="0" y="614"/>
                    </a:cubicBezTo>
                    <a:cubicBezTo>
                      <a:pt x="362" y="614"/>
                      <a:pt x="362" y="614"/>
                      <a:pt x="362" y="614"/>
                    </a:cubicBezTo>
                    <a:cubicBezTo>
                      <a:pt x="487" y="488"/>
                      <a:pt x="487" y="488"/>
                      <a:pt x="487" y="488"/>
                    </a:cubicBezTo>
                    <a:cubicBezTo>
                      <a:pt x="492" y="483"/>
                      <a:pt x="499" y="480"/>
                      <a:pt x="506" y="480"/>
                    </a:cubicBezTo>
                    <a:cubicBezTo>
                      <a:pt x="762" y="480"/>
                      <a:pt x="762" y="480"/>
                      <a:pt x="762" y="480"/>
                    </a:cubicBezTo>
                    <a:cubicBezTo>
                      <a:pt x="880" y="363"/>
                      <a:pt x="880" y="363"/>
                      <a:pt x="880" y="363"/>
                    </a:cubicBezTo>
                    <a:cubicBezTo>
                      <a:pt x="880" y="251"/>
                      <a:pt x="880" y="251"/>
                      <a:pt x="880" y="251"/>
                    </a:cubicBezTo>
                    <a:cubicBezTo>
                      <a:pt x="754" y="126"/>
                      <a:pt x="754" y="126"/>
                      <a:pt x="754" y="126"/>
                    </a:cubicBezTo>
                    <a:cubicBezTo>
                      <a:pt x="749" y="121"/>
                      <a:pt x="746" y="114"/>
                      <a:pt x="746" y="107"/>
                    </a:cubicBezTo>
                    <a:cubicBezTo>
                      <a:pt x="746" y="0"/>
                      <a:pt x="746" y="0"/>
                      <a:pt x="746" y="0"/>
                    </a:cubicBezTo>
                    <a:cubicBezTo>
                      <a:pt x="251" y="0"/>
                      <a:pt x="251" y="0"/>
                      <a:pt x="251" y="0"/>
                    </a:cubicBezTo>
                    <a:lnTo>
                      <a:pt x="0" y="251"/>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40"/>
              <p:cNvSpPr>
                <a:spLocks/>
              </p:cNvSpPr>
              <p:nvPr/>
            </p:nvSpPr>
            <p:spPr bwMode="auto">
              <a:xfrm>
                <a:off x="7024688" y="0"/>
                <a:ext cx="2119313" cy="5029200"/>
              </a:xfrm>
              <a:custGeom>
                <a:avLst/>
                <a:gdLst>
                  <a:gd name="T0" fmla="*/ 629 w 4203"/>
                  <a:gd name="T1" fmla="*/ 256 h 9973"/>
                  <a:gd name="T2" fmla="*/ 1022 w 4203"/>
                  <a:gd name="T3" fmla="*/ 648 h 9973"/>
                  <a:gd name="T4" fmla="*/ 1029 w 4203"/>
                  <a:gd name="T5" fmla="*/ 667 h 9973"/>
                  <a:gd name="T6" fmla="*/ 1029 w 4203"/>
                  <a:gd name="T7" fmla="*/ 1200 h 9973"/>
                  <a:gd name="T8" fmla="*/ 1022 w 4203"/>
                  <a:gd name="T9" fmla="*/ 1219 h 9973"/>
                  <a:gd name="T10" fmla="*/ 0 w 4203"/>
                  <a:gd name="T11" fmla="*/ 2240 h 9973"/>
                  <a:gd name="T12" fmla="*/ 336 w 4203"/>
                  <a:gd name="T13" fmla="*/ 2240 h 9973"/>
                  <a:gd name="T14" fmla="*/ 363 w 4203"/>
                  <a:gd name="T15" fmla="*/ 2267 h 9973"/>
                  <a:gd name="T16" fmla="*/ 363 w 4203"/>
                  <a:gd name="T17" fmla="*/ 2533 h 9973"/>
                  <a:gd name="T18" fmla="*/ 355 w 4203"/>
                  <a:gd name="T19" fmla="*/ 2552 h 9973"/>
                  <a:gd name="T20" fmla="*/ 96 w 4203"/>
                  <a:gd name="T21" fmla="*/ 2811 h 9973"/>
                  <a:gd name="T22" fmla="*/ 96 w 4203"/>
                  <a:gd name="T23" fmla="*/ 3600 h 9973"/>
                  <a:gd name="T24" fmla="*/ 96 w 4203"/>
                  <a:gd name="T25" fmla="*/ 4507 h 9973"/>
                  <a:gd name="T26" fmla="*/ 603 w 4203"/>
                  <a:gd name="T27" fmla="*/ 4507 h 9973"/>
                  <a:gd name="T28" fmla="*/ 622 w 4203"/>
                  <a:gd name="T29" fmla="*/ 4514 h 9973"/>
                  <a:gd name="T30" fmla="*/ 888 w 4203"/>
                  <a:gd name="T31" fmla="*/ 4781 h 9973"/>
                  <a:gd name="T32" fmla="*/ 896 w 4203"/>
                  <a:gd name="T33" fmla="*/ 4800 h 9973"/>
                  <a:gd name="T34" fmla="*/ 896 w 4203"/>
                  <a:gd name="T35" fmla="*/ 5189 h 9973"/>
                  <a:gd name="T36" fmla="*/ 1422 w 4203"/>
                  <a:gd name="T37" fmla="*/ 5714 h 9973"/>
                  <a:gd name="T38" fmla="*/ 1422 w 4203"/>
                  <a:gd name="T39" fmla="*/ 5752 h 9973"/>
                  <a:gd name="T40" fmla="*/ 1029 w 4203"/>
                  <a:gd name="T41" fmla="*/ 6144 h 9973"/>
                  <a:gd name="T42" fmla="*/ 1029 w 4203"/>
                  <a:gd name="T43" fmla="*/ 6373 h 9973"/>
                  <a:gd name="T44" fmla="*/ 1536 w 4203"/>
                  <a:gd name="T45" fmla="*/ 6373 h 9973"/>
                  <a:gd name="T46" fmla="*/ 1555 w 4203"/>
                  <a:gd name="T47" fmla="*/ 6381 h 9973"/>
                  <a:gd name="T48" fmla="*/ 2347 w 4203"/>
                  <a:gd name="T49" fmla="*/ 7173 h 9973"/>
                  <a:gd name="T50" fmla="*/ 3003 w 4203"/>
                  <a:gd name="T51" fmla="*/ 7173 h 9973"/>
                  <a:gd name="T52" fmla="*/ 3022 w 4203"/>
                  <a:gd name="T53" fmla="*/ 7181 h 9973"/>
                  <a:gd name="T54" fmla="*/ 3422 w 4203"/>
                  <a:gd name="T55" fmla="*/ 7581 h 9973"/>
                  <a:gd name="T56" fmla="*/ 3429 w 4203"/>
                  <a:gd name="T57" fmla="*/ 7600 h 9973"/>
                  <a:gd name="T58" fmla="*/ 3429 w 4203"/>
                  <a:gd name="T59" fmla="*/ 8000 h 9973"/>
                  <a:gd name="T60" fmla="*/ 3422 w 4203"/>
                  <a:gd name="T61" fmla="*/ 8019 h 9973"/>
                  <a:gd name="T62" fmla="*/ 2763 w 4203"/>
                  <a:gd name="T63" fmla="*/ 8678 h 9973"/>
                  <a:gd name="T64" fmla="*/ 2763 w 4203"/>
                  <a:gd name="T65" fmla="*/ 9189 h 9973"/>
                  <a:gd name="T66" fmla="*/ 3547 w 4203"/>
                  <a:gd name="T67" fmla="*/ 9973 h 9973"/>
                  <a:gd name="T68" fmla="*/ 4203 w 4203"/>
                  <a:gd name="T69" fmla="*/ 9973 h 9973"/>
                  <a:gd name="T70" fmla="*/ 4203 w 4203"/>
                  <a:gd name="T71" fmla="*/ 0 h 9973"/>
                  <a:gd name="T72" fmla="*/ 629 w 4203"/>
                  <a:gd name="T73" fmla="*/ 0 h 9973"/>
                  <a:gd name="T74" fmla="*/ 629 w 4203"/>
                  <a:gd name="T75" fmla="*/ 256 h 9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203" h="9973">
                    <a:moveTo>
                      <a:pt x="629" y="256"/>
                    </a:moveTo>
                    <a:cubicBezTo>
                      <a:pt x="1022" y="648"/>
                      <a:pt x="1022" y="648"/>
                      <a:pt x="1022" y="648"/>
                    </a:cubicBezTo>
                    <a:cubicBezTo>
                      <a:pt x="1027" y="653"/>
                      <a:pt x="1029" y="660"/>
                      <a:pt x="1029" y="667"/>
                    </a:cubicBezTo>
                    <a:cubicBezTo>
                      <a:pt x="1029" y="1200"/>
                      <a:pt x="1029" y="1200"/>
                      <a:pt x="1029" y="1200"/>
                    </a:cubicBezTo>
                    <a:cubicBezTo>
                      <a:pt x="1029" y="1207"/>
                      <a:pt x="1027" y="1214"/>
                      <a:pt x="1022" y="1219"/>
                    </a:cubicBezTo>
                    <a:cubicBezTo>
                      <a:pt x="0" y="2240"/>
                      <a:pt x="0" y="2240"/>
                      <a:pt x="0" y="2240"/>
                    </a:cubicBezTo>
                    <a:cubicBezTo>
                      <a:pt x="336" y="2240"/>
                      <a:pt x="336" y="2240"/>
                      <a:pt x="336" y="2240"/>
                    </a:cubicBezTo>
                    <a:cubicBezTo>
                      <a:pt x="351" y="2240"/>
                      <a:pt x="363" y="2252"/>
                      <a:pt x="363" y="2267"/>
                    </a:cubicBezTo>
                    <a:cubicBezTo>
                      <a:pt x="363" y="2533"/>
                      <a:pt x="363" y="2533"/>
                      <a:pt x="363" y="2533"/>
                    </a:cubicBezTo>
                    <a:cubicBezTo>
                      <a:pt x="363" y="2540"/>
                      <a:pt x="360" y="2547"/>
                      <a:pt x="355" y="2552"/>
                    </a:cubicBezTo>
                    <a:cubicBezTo>
                      <a:pt x="96" y="2811"/>
                      <a:pt x="96" y="2811"/>
                      <a:pt x="96" y="2811"/>
                    </a:cubicBezTo>
                    <a:cubicBezTo>
                      <a:pt x="96" y="3600"/>
                      <a:pt x="96" y="3600"/>
                      <a:pt x="96" y="3600"/>
                    </a:cubicBezTo>
                    <a:cubicBezTo>
                      <a:pt x="96" y="4507"/>
                      <a:pt x="96" y="4507"/>
                      <a:pt x="96" y="4507"/>
                    </a:cubicBezTo>
                    <a:cubicBezTo>
                      <a:pt x="603" y="4507"/>
                      <a:pt x="603" y="4507"/>
                      <a:pt x="603" y="4507"/>
                    </a:cubicBezTo>
                    <a:cubicBezTo>
                      <a:pt x="610" y="4507"/>
                      <a:pt x="617" y="4509"/>
                      <a:pt x="622" y="4514"/>
                    </a:cubicBezTo>
                    <a:cubicBezTo>
                      <a:pt x="888" y="4781"/>
                      <a:pt x="888" y="4781"/>
                      <a:pt x="888" y="4781"/>
                    </a:cubicBezTo>
                    <a:cubicBezTo>
                      <a:pt x="893" y="4786"/>
                      <a:pt x="896" y="4793"/>
                      <a:pt x="896" y="4800"/>
                    </a:cubicBezTo>
                    <a:cubicBezTo>
                      <a:pt x="896" y="5189"/>
                      <a:pt x="896" y="5189"/>
                      <a:pt x="896" y="5189"/>
                    </a:cubicBezTo>
                    <a:cubicBezTo>
                      <a:pt x="1422" y="5714"/>
                      <a:pt x="1422" y="5714"/>
                      <a:pt x="1422" y="5714"/>
                    </a:cubicBezTo>
                    <a:cubicBezTo>
                      <a:pt x="1432" y="5725"/>
                      <a:pt x="1432" y="5742"/>
                      <a:pt x="1422" y="5752"/>
                    </a:cubicBezTo>
                    <a:cubicBezTo>
                      <a:pt x="1029" y="6144"/>
                      <a:pt x="1029" y="6144"/>
                      <a:pt x="1029" y="6144"/>
                    </a:cubicBezTo>
                    <a:cubicBezTo>
                      <a:pt x="1029" y="6373"/>
                      <a:pt x="1029" y="6373"/>
                      <a:pt x="1029" y="6373"/>
                    </a:cubicBezTo>
                    <a:cubicBezTo>
                      <a:pt x="1536" y="6373"/>
                      <a:pt x="1536" y="6373"/>
                      <a:pt x="1536" y="6373"/>
                    </a:cubicBezTo>
                    <a:cubicBezTo>
                      <a:pt x="1543" y="6373"/>
                      <a:pt x="1550" y="6376"/>
                      <a:pt x="1555" y="6381"/>
                    </a:cubicBezTo>
                    <a:cubicBezTo>
                      <a:pt x="2347" y="7173"/>
                      <a:pt x="2347" y="7173"/>
                      <a:pt x="2347" y="7173"/>
                    </a:cubicBezTo>
                    <a:cubicBezTo>
                      <a:pt x="3003" y="7173"/>
                      <a:pt x="3003" y="7173"/>
                      <a:pt x="3003" y="7173"/>
                    </a:cubicBezTo>
                    <a:cubicBezTo>
                      <a:pt x="3010" y="7173"/>
                      <a:pt x="3017" y="7176"/>
                      <a:pt x="3022" y="7181"/>
                    </a:cubicBezTo>
                    <a:cubicBezTo>
                      <a:pt x="3422" y="7581"/>
                      <a:pt x="3422" y="7581"/>
                      <a:pt x="3422" y="7581"/>
                    </a:cubicBezTo>
                    <a:cubicBezTo>
                      <a:pt x="3427" y="7586"/>
                      <a:pt x="3429" y="7593"/>
                      <a:pt x="3429" y="7600"/>
                    </a:cubicBezTo>
                    <a:cubicBezTo>
                      <a:pt x="3429" y="8000"/>
                      <a:pt x="3429" y="8000"/>
                      <a:pt x="3429" y="8000"/>
                    </a:cubicBezTo>
                    <a:cubicBezTo>
                      <a:pt x="3429" y="8007"/>
                      <a:pt x="3427" y="8014"/>
                      <a:pt x="3422" y="8019"/>
                    </a:cubicBezTo>
                    <a:cubicBezTo>
                      <a:pt x="2763" y="8678"/>
                      <a:pt x="2763" y="8678"/>
                      <a:pt x="2763" y="8678"/>
                    </a:cubicBezTo>
                    <a:cubicBezTo>
                      <a:pt x="2763" y="9189"/>
                      <a:pt x="2763" y="9189"/>
                      <a:pt x="2763" y="9189"/>
                    </a:cubicBezTo>
                    <a:cubicBezTo>
                      <a:pt x="3547" y="9973"/>
                      <a:pt x="3547" y="9973"/>
                      <a:pt x="3547" y="9973"/>
                    </a:cubicBezTo>
                    <a:cubicBezTo>
                      <a:pt x="4203" y="9973"/>
                      <a:pt x="4203" y="9973"/>
                      <a:pt x="4203" y="9973"/>
                    </a:cubicBezTo>
                    <a:cubicBezTo>
                      <a:pt x="4203" y="0"/>
                      <a:pt x="4203" y="0"/>
                      <a:pt x="4203" y="0"/>
                    </a:cubicBezTo>
                    <a:cubicBezTo>
                      <a:pt x="629" y="0"/>
                      <a:pt x="629" y="0"/>
                      <a:pt x="629" y="0"/>
                    </a:cubicBezTo>
                    <a:lnTo>
                      <a:pt x="629" y="256"/>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41"/>
              <p:cNvSpPr>
                <a:spLocks/>
              </p:cNvSpPr>
              <p:nvPr/>
            </p:nvSpPr>
            <p:spPr bwMode="auto">
              <a:xfrm>
                <a:off x="5997575" y="2568575"/>
                <a:ext cx="357188" cy="107950"/>
              </a:xfrm>
              <a:custGeom>
                <a:avLst/>
                <a:gdLst>
                  <a:gd name="T0" fmla="*/ 157 w 225"/>
                  <a:gd name="T1" fmla="*/ 0 h 68"/>
                  <a:gd name="T2" fmla="*/ 76 w 225"/>
                  <a:gd name="T3" fmla="*/ 0 h 68"/>
                  <a:gd name="T4" fmla="*/ 37 w 225"/>
                  <a:gd name="T5" fmla="*/ 0 h 68"/>
                  <a:gd name="T6" fmla="*/ 0 w 225"/>
                  <a:gd name="T7" fmla="*/ 37 h 68"/>
                  <a:gd name="T8" fmla="*/ 0 w 225"/>
                  <a:gd name="T9" fmla="*/ 68 h 68"/>
                  <a:gd name="T10" fmla="*/ 225 w 225"/>
                  <a:gd name="T11" fmla="*/ 68 h 68"/>
                  <a:gd name="T12" fmla="*/ 157 w 225"/>
                  <a:gd name="T13" fmla="*/ 0 h 68"/>
                </a:gdLst>
                <a:ahLst/>
                <a:cxnLst>
                  <a:cxn ang="0">
                    <a:pos x="T0" y="T1"/>
                  </a:cxn>
                  <a:cxn ang="0">
                    <a:pos x="T2" y="T3"/>
                  </a:cxn>
                  <a:cxn ang="0">
                    <a:pos x="T4" y="T5"/>
                  </a:cxn>
                  <a:cxn ang="0">
                    <a:pos x="T6" y="T7"/>
                  </a:cxn>
                  <a:cxn ang="0">
                    <a:pos x="T8" y="T9"/>
                  </a:cxn>
                  <a:cxn ang="0">
                    <a:pos x="T10" y="T11"/>
                  </a:cxn>
                  <a:cxn ang="0">
                    <a:pos x="T12" y="T13"/>
                  </a:cxn>
                </a:cxnLst>
                <a:rect l="0" t="0" r="r" b="b"/>
                <a:pathLst>
                  <a:path w="225" h="68">
                    <a:moveTo>
                      <a:pt x="157" y="0"/>
                    </a:moveTo>
                    <a:lnTo>
                      <a:pt x="76" y="0"/>
                    </a:lnTo>
                    <a:lnTo>
                      <a:pt x="37" y="0"/>
                    </a:lnTo>
                    <a:lnTo>
                      <a:pt x="0" y="37"/>
                    </a:lnTo>
                    <a:lnTo>
                      <a:pt x="0" y="68"/>
                    </a:lnTo>
                    <a:lnTo>
                      <a:pt x="225" y="68"/>
                    </a:lnTo>
                    <a:lnTo>
                      <a:pt x="157" y="0"/>
                    </a:ln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42"/>
              <p:cNvSpPr>
                <a:spLocks/>
              </p:cNvSpPr>
              <p:nvPr/>
            </p:nvSpPr>
            <p:spPr bwMode="auto">
              <a:xfrm>
                <a:off x="6130925" y="1828800"/>
                <a:ext cx="915988" cy="511175"/>
              </a:xfrm>
              <a:custGeom>
                <a:avLst/>
                <a:gdLst>
                  <a:gd name="T0" fmla="*/ 1696 w 1814"/>
                  <a:gd name="T1" fmla="*/ 1013 h 1013"/>
                  <a:gd name="T2" fmla="*/ 1814 w 1814"/>
                  <a:gd name="T3" fmla="*/ 895 h 1013"/>
                  <a:gd name="T4" fmla="*/ 1814 w 1814"/>
                  <a:gd name="T5" fmla="*/ 0 h 1013"/>
                  <a:gd name="T6" fmla="*/ 934 w 1814"/>
                  <a:gd name="T7" fmla="*/ 0 h 1013"/>
                  <a:gd name="T8" fmla="*/ 934 w 1814"/>
                  <a:gd name="T9" fmla="*/ 373 h 1013"/>
                  <a:gd name="T10" fmla="*/ 926 w 1814"/>
                  <a:gd name="T11" fmla="*/ 392 h 1013"/>
                  <a:gd name="T12" fmla="*/ 793 w 1814"/>
                  <a:gd name="T13" fmla="*/ 525 h 1013"/>
                  <a:gd name="T14" fmla="*/ 755 w 1814"/>
                  <a:gd name="T15" fmla="*/ 525 h 1013"/>
                  <a:gd name="T16" fmla="*/ 363 w 1814"/>
                  <a:gd name="T17" fmla="*/ 133 h 1013"/>
                  <a:gd name="T18" fmla="*/ 251 w 1814"/>
                  <a:gd name="T19" fmla="*/ 133 h 1013"/>
                  <a:gd name="T20" fmla="*/ 0 w 1814"/>
                  <a:gd name="T21" fmla="*/ 384 h 1013"/>
                  <a:gd name="T22" fmla="*/ 0 w 1814"/>
                  <a:gd name="T23" fmla="*/ 746 h 1013"/>
                  <a:gd name="T24" fmla="*/ 1174 w 1814"/>
                  <a:gd name="T25" fmla="*/ 746 h 1013"/>
                  <a:gd name="T26" fmla="*/ 1193 w 1814"/>
                  <a:gd name="T27" fmla="*/ 754 h 1013"/>
                  <a:gd name="T28" fmla="*/ 1451 w 1814"/>
                  <a:gd name="T29" fmla="*/ 1013 h 1013"/>
                  <a:gd name="T30" fmla="*/ 1696 w 1814"/>
                  <a:gd name="T31" fmla="*/ 1013 h 10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4" h="1013">
                    <a:moveTo>
                      <a:pt x="1696" y="1013"/>
                    </a:moveTo>
                    <a:cubicBezTo>
                      <a:pt x="1814" y="895"/>
                      <a:pt x="1814" y="895"/>
                      <a:pt x="1814" y="895"/>
                    </a:cubicBezTo>
                    <a:cubicBezTo>
                      <a:pt x="1814" y="0"/>
                      <a:pt x="1814" y="0"/>
                      <a:pt x="1814" y="0"/>
                    </a:cubicBezTo>
                    <a:cubicBezTo>
                      <a:pt x="934" y="0"/>
                      <a:pt x="934" y="0"/>
                      <a:pt x="934" y="0"/>
                    </a:cubicBezTo>
                    <a:cubicBezTo>
                      <a:pt x="934" y="373"/>
                      <a:pt x="934" y="373"/>
                      <a:pt x="934" y="373"/>
                    </a:cubicBezTo>
                    <a:cubicBezTo>
                      <a:pt x="934" y="380"/>
                      <a:pt x="931" y="387"/>
                      <a:pt x="926" y="392"/>
                    </a:cubicBezTo>
                    <a:cubicBezTo>
                      <a:pt x="793" y="525"/>
                      <a:pt x="793" y="525"/>
                      <a:pt x="793" y="525"/>
                    </a:cubicBezTo>
                    <a:cubicBezTo>
                      <a:pt x="782" y="536"/>
                      <a:pt x="765" y="536"/>
                      <a:pt x="755" y="525"/>
                    </a:cubicBezTo>
                    <a:cubicBezTo>
                      <a:pt x="363" y="133"/>
                      <a:pt x="363" y="133"/>
                      <a:pt x="363" y="133"/>
                    </a:cubicBezTo>
                    <a:cubicBezTo>
                      <a:pt x="251" y="133"/>
                      <a:pt x="251" y="133"/>
                      <a:pt x="251" y="133"/>
                    </a:cubicBezTo>
                    <a:cubicBezTo>
                      <a:pt x="0" y="384"/>
                      <a:pt x="0" y="384"/>
                      <a:pt x="0" y="384"/>
                    </a:cubicBezTo>
                    <a:cubicBezTo>
                      <a:pt x="0" y="746"/>
                      <a:pt x="0" y="746"/>
                      <a:pt x="0" y="746"/>
                    </a:cubicBezTo>
                    <a:cubicBezTo>
                      <a:pt x="1174" y="746"/>
                      <a:pt x="1174" y="746"/>
                      <a:pt x="1174" y="746"/>
                    </a:cubicBezTo>
                    <a:cubicBezTo>
                      <a:pt x="1181" y="746"/>
                      <a:pt x="1188" y="749"/>
                      <a:pt x="1193" y="754"/>
                    </a:cubicBezTo>
                    <a:cubicBezTo>
                      <a:pt x="1451" y="1013"/>
                      <a:pt x="1451" y="1013"/>
                      <a:pt x="1451" y="1013"/>
                    </a:cubicBezTo>
                    <a:lnTo>
                      <a:pt x="1696" y="1013"/>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43"/>
              <p:cNvSpPr>
                <a:spLocks/>
              </p:cNvSpPr>
              <p:nvPr/>
            </p:nvSpPr>
            <p:spPr bwMode="auto">
              <a:xfrm>
                <a:off x="3979863" y="0"/>
                <a:ext cx="1044575" cy="1801813"/>
              </a:xfrm>
              <a:custGeom>
                <a:avLst/>
                <a:gdLst>
                  <a:gd name="T0" fmla="*/ 1344 w 2069"/>
                  <a:gd name="T1" fmla="*/ 0 h 3573"/>
                  <a:gd name="T2" fmla="*/ 0 w 2069"/>
                  <a:gd name="T3" fmla="*/ 1344 h 3573"/>
                  <a:gd name="T4" fmla="*/ 0 w 2069"/>
                  <a:gd name="T5" fmla="*/ 3189 h 3573"/>
                  <a:gd name="T6" fmla="*/ 384 w 2069"/>
                  <a:gd name="T7" fmla="*/ 3573 h 3573"/>
                  <a:gd name="T8" fmla="*/ 629 w 2069"/>
                  <a:gd name="T9" fmla="*/ 3573 h 3573"/>
                  <a:gd name="T10" fmla="*/ 1154 w 2069"/>
                  <a:gd name="T11" fmla="*/ 3048 h 3573"/>
                  <a:gd name="T12" fmla="*/ 1173 w 2069"/>
                  <a:gd name="T13" fmla="*/ 3040 h 3573"/>
                  <a:gd name="T14" fmla="*/ 1562 w 2069"/>
                  <a:gd name="T15" fmla="*/ 3040 h 3573"/>
                  <a:gd name="T16" fmla="*/ 1813 w 2069"/>
                  <a:gd name="T17" fmla="*/ 2789 h 3573"/>
                  <a:gd name="T18" fmla="*/ 1813 w 2069"/>
                  <a:gd name="T19" fmla="*/ 267 h 3573"/>
                  <a:gd name="T20" fmla="*/ 1821 w 2069"/>
                  <a:gd name="T21" fmla="*/ 248 h 3573"/>
                  <a:gd name="T22" fmla="*/ 2069 w 2069"/>
                  <a:gd name="T23" fmla="*/ 0 h 3573"/>
                  <a:gd name="T24" fmla="*/ 1344 w 2069"/>
                  <a:gd name="T25" fmla="*/ 0 h 3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69" h="3573">
                    <a:moveTo>
                      <a:pt x="1344" y="0"/>
                    </a:moveTo>
                    <a:cubicBezTo>
                      <a:pt x="0" y="1344"/>
                      <a:pt x="0" y="1344"/>
                      <a:pt x="0" y="1344"/>
                    </a:cubicBezTo>
                    <a:cubicBezTo>
                      <a:pt x="0" y="3189"/>
                      <a:pt x="0" y="3189"/>
                      <a:pt x="0" y="3189"/>
                    </a:cubicBezTo>
                    <a:cubicBezTo>
                      <a:pt x="384" y="3573"/>
                      <a:pt x="384" y="3573"/>
                      <a:pt x="384" y="3573"/>
                    </a:cubicBezTo>
                    <a:cubicBezTo>
                      <a:pt x="629" y="3573"/>
                      <a:pt x="629" y="3573"/>
                      <a:pt x="629" y="3573"/>
                    </a:cubicBezTo>
                    <a:cubicBezTo>
                      <a:pt x="1154" y="3048"/>
                      <a:pt x="1154" y="3048"/>
                      <a:pt x="1154" y="3048"/>
                    </a:cubicBezTo>
                    <a:cubicBezTo>
                      <a:pt x="1159" y="3043"/>
                      <a:pt x="1166" y="3040"/>
                      <a:pt x="1173" y="3040"/>
                    </a:cubicBezTo>
                    <a:cubicBezTo>
                      <a:pt x="1562" y="3040"/>
                      <a:pt x="1562" y="3040"/>
                      <a:pt x="1562" y="3040"/>
                    </a:cubicBezTo>
                    <a:cubicBezTo>
                      <a:pt x="1813" y="2789"/>
                      <a:pt x="1813" y="2789"/>
                      <a:pt x="1813" y="2789"/>
                    </a:cubicBezTo>
                    <a:cubicBezTo>
                      <a:pt x="1813" y="267"/>
                      <a:pt x="1813" y="267"/>
                      <a:pt x="1813" y="267"/>
                    </a:cubicBezTo>
                    <a:cubicBezTo>
                      <a:pt x="1813" y="260"/>
                      <a:pt x="1816" y="253"/>
                      <a:pt x="1821" y="248"/>
                    </a:cubicBezTo>
                    <a:cubicBezTo>
                      <a:pt x="2069" y="0"/>
                      <a:pt x="2069" y="0"/>
                      <a:pt x="2069" y="0"/>
                    </a:cubicBezTo>
                    <a:lnTo>
                      <a:pt x="1344"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44"/>
              <p:cNvSpPr>
                <a:spLocks/>
              </p:cNvSpPr>
              <p:nvPr/>
            </p:nvSpPr>
            <p:spPr bwMode="auto">
              <a:xfrm>
                <a:off x="6199188" y="0"/>
                <a:ext cx="1317625" cy="1263650"/>
              </a:xfrm>
              <a:custGeom>
                <a:avLst/>
                <a:gdLst>
                  <a:gd name="T0" fmla="*/ 677 w 2613"/>
                  <a:gd name="T1" fmla="*/ 0 h 2507"/>
                  <a:gd name="T2" fmla="*/ 0 w 2613"/>
                  <a:gd name="T3" fmla="*/ 678 h 2507"/>
                  <a:gd name="T4" fmla="*/ 0 w 2613"/>
                  <a:gd name="T5" fmla="*/ 2256 h 2507"/>
                  <a:gd name="T6" fmla="*/ 251 w 2613"/>
                  <a:gd name="T7" fmla="*/ 2507 h 2507"/>
                  <a:gd name="T8" fmla="*/ 762 w 2613"/>
                  <a:gd name="T9" fmla="*/ 2507 h 2507"/>
                  <a:gd name="T10" fmla="*/ 1021 w 2613"/>
                  <a:gd name="T11" fmla="*/ 2248 h 2507"/>
                  <a:gd name="T12" fmla="*/ 1040 w 2613"/>
                  <a:gd name="T13" fmla="*/ 2240 h 2507"/>
                  <a:gd name="T14" fmla="*/ 1562 w 2613"/>
                  <a:gd name="T15" fmla="*/ 2240 h 2507"/>
                  <a:gd name="T16" fmla="*/ 2613 w 2613"/>
                  <a:gd name="T17" fmla="*/ 1189 h 2507"/>
                  <a:gd name="T18" fmla="*/ 2613 w 2613"/>
                  <a:gd name="T19" fmla="*/ 678 h 2507"/>
                  <a:gd name="T20" fmla="*/ 2221 w 2613"/>
                  <a:gd name="T21" fmla="*/ 286 h 2507"/>
                  <a:gd name="T22" fmla="*/ 2213 w 2613"/>
                  <a:gd name="T23" fmla="*/ 267 h 2507"/>
                  <a:gd name="T24" fmla="*/ 2213 w 2613"/>
                  <a:gd name="T25" fmla="*/ 0 h 2507"/>
                  <a:gd name="T26" fmla="*/ 677 w 2613"/>
                  <a:gd name="T27" fmla="*/ 0 h 2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13" h="2507">
                    <a:moveTo>
                      <a:pt x="677" y="0"/>
                    </a:moveTo>
                    <a:cubicBezTo>
                      <a:pt x="0" y="678"/>
                      <a:pt x="0" y="678"/>
                      <a:pt x="0" y="678"/>
                    </a:cubicBezTo>
                    <a:cubicBezTo>
                      <a:pt x="0" y="2256"/>
                      <a:pt x="0" y="2256"/>
                      <a:pt x="0" y="2256"/>
                    </a:cubicBezTo>
                    <a:cubicBezTo>
                      <a:pt x="251" y="2507"/>
                      <a:pt x="251" y="2507"/>
                      <a:pt x="251" y="2507"/>
                    </a:cubicBezTo>
                    <a:cubicBezTo>
                      <a:pt x="762" y="2507"/>
                      <a:pt x="762" y="2507"/>
                      <a:pt x="762" y="2507"/>
                    </a:cubicBezTo>
                    <a:cubicBezTo>
                      <a:pt x="1021" y="2248"/>
                      <a:pt x="1021" y="2248"/>
                      <a:pt x="1021" y="2248"/>
                    </a:cubicBezTo>
                    <a:cubicBezTo>
                      <a:pt x="1026" y="2243"/>
                      <a:pt x="1033" y="2240"/>
                      <a:pt x="1040" y="2240"/>
                    </a:cubicBezTo>
                    <a:cubicBezTo>
                      <a:pt x="1562" y="2240"/>
                      <a:pt x="1562" y="2240"/>
                      <a:pt x="1562" y="2240"/>
                    </a:cubicBezTo>
                    <a:cubicBezTo>
                      <a:pt x="2613" y="1189"/>
                      <a:pt x="2613" y="1189"/>
                      <a:pt x="2613" y="1189"/>
                    </a:cubicBezTo>
                    <a:cubicBezTo>
                      <a:pt x="2613" y="678"/>
                      <a:pt x="2613" y="678"/>
                      <a:pt x="2613" y="678"/>
                    </a:cubicBezTo>
                    <a:cubicBezTo>
                      <a:pt x="2221" y="286"/>
                      <a:pt x="2221" y="286"/>
                      <a:pt x="2221" y="286"/>
                    </a:cubicBezTo>
                    <a:cubicBezTo>
                      <a:pt x="2216" y="281"/>
                      <a:pt x="2213" y="274"/>
                      <a:pt x="2213" y="267"/>
                    </a:cubicBezTo>
                    <a:cubicBezTo>
                      <a:pt x="2213" y="0"/>
                      <a:pt x="2213" y="0"/>
                      <a:pt x="2213" y="0"/>
                    </a:cubicBezTo>
                    <a:lnTo>
                      <a:pt x="677"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45"/>
              <p:cNvSpPr>
                <a:spLocks/>
              </p:cNvSpPr>
              <p:nvPr/>
            </p:nvSpPr>
            <p:spPr bwMode="auto">
              <a:xfrm>
                <a:off x="4787900" y="0"/>
                <a:ext cx="1377950" cy="2339975"/>
              </a:xfrm>
              <a:custGeom>
                <a:avLst/>
                <a:gdLst>
                  <a:gd name="T0" fmla="*/ 1554 w 2735"/>
                  <a:gd name="T1" fmla="*/ 1181 h 4640"/>
                  <a:gd name="T2" fmla="*/ 2735 w 2735"/>
                  <a:gd name="T3" fmla="*/ 0 h 4640"/>
                  <a:gd name="T4" fmla="*/ 544 w 2735"/>
                  <a:gd name="T5" fmla="*/ 0 h 4640"/>
                  <a:gd name="T6" fmla="*/ 266 w 2735"/>
                  <a:gd name="T7" fmla="*/ 278 h 4640"/>
                  <a:gd name="T8" fmla="*/ 266 w 2735"/>
                  <a:gd name="T9" fmla="*/ 2800 h 4640"/>
                  <a:gd name="T10" fmla="*/ 259 w 2735"/>
                  <a:gd name="T11" fmla="*/ 2819 h 4640"/>
                  <a:gd name="T12" fmla="*/ 0 w 2735"/>
                  <a:gd name="T13" fmla="*/ 3078 h 4640"/>
                  <a:gd name="T14" fmla="*/ 0 w 2735"/>
                  <a:gd name="T15" fmla="*/ 3722 h 4640"/>
                  <a:gd name="T16" fmla="*/ 392 w 2735"/>
                  <a:gd name="T17" fmla="*/ 4114 h 4640"/>
                  <a:gd name="T18" fmla="*/ 400 w 2735"/>
                  <a:gd name="T19" fmla="*/ 4133 h 4640"/>
                  <a:gd name="T20" fmla="*/ 400 w 2735"/>
                  <a:gd name="T21" fmla="*/ 4640 h 4640"/>
                  <a:gd name="T22" fmla="*/ 895 w 2735"/>
                  <a:gd name="T23" fmla="*/ 4640 h 4640"/>
                  <a:gd name="T24" fmla="*/ 1413 w 2735"/>
                  <a:gd name="T25" fmla="*/ 4122 h 4640"/>
                  <a:gd name="T26" fmla="*/ 1413 w 2735"/>
                  <a:gd name="T27" fmla="*/ 3333 h 4640"/>
                  <a:gd name="T28" fmla="*/ 1421 w 2735"/>
                  <a:gd name="T29" fmla="*/ 3314 h 4640"/>
                  <a:gd name="T30" fmla="*/ 1946 w 2735"/>
                  <a:gd name="T31" fmla="*/ 2789 h 4640"/>
                  <a:gd name="T32" fmla="*/ 1946 w 2735"/>
                  <a:gd name="T33" fmla="*/ 2411 h 4640"/>
                  <a:gd name="T34" fmla="*/ 1554 w 2735"/>
                  <a:gd name="T35" fmla="*/ 2019 h 4640"/>
                  <a:gd name="T36" fmla="*/ 1546 w 2735"/>
                  <a:gd name="T37" fmla="*/ 2000 h 4640"/>
                  <a:gd name="T38" fmla="*/ 1546 w 2735"/>
                  <a:gd name="T39" fmla="*/ 1200 h 4640"/>
                  <a:gd name="T40" fmla="*/ 1554 w 2735"/>
                  <a:gd name="T41" fmla="*/ 1181 h 4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35" h="4640">
                    <a:moveTo>
                      <a:pt x="1554" y="1181"/>
                    </a:moveTo>
                    <a:cubicBezTo>
                      <a:pt x="2735" y="0"/>
                      <a:pt x="2735" y="0"/>
                      <a:pt x="2735" y="0"/>
                    </a:cubicBezTo>
                    <a:cubicBezTo>
                      <a:pt x="544" y="0"/>
                      <a:pt x="544" y="0"/>
                      <a:pt x="544" y="0"/>
                    </a:cubicBezTo>
                    <a:cubicBezTo>
                      <a:pt x="266" y="278"/>
                      <a:pt x="266" y="278"/>
                      <a:pt x="266" y="278"/>
                    </a:cubicBezTo>
                    <a:cubicBezTo>
                      <a:pt x="266" y="2800"/>
                      <a:pt x="266" y="2800"/>
                      <a:pt x="266" y="2800"/>
                    </a:cubicBezTo>
                    <a:cubicBezTo>
                      <a:pt x="266" y="2807"/>
                      <a:pt x="264" y="2814"/>
                      <a:pt x="259" y="2819"/>
                    </a:cubicBezTo>
                    <a:cubicBezTo>
                      <a:pt x="0" y="3078"/>
                      <a:pt x="0" y="3078"/>
                      <a:pt x="0" y="3078"/>
                    </a:cubicBezTo>
                    <a:cubicBezTo>
                      <a:pt x="0" y="3722"/>
                      <a:pt x="0" y="3722"/>
                      <a:pt x="0" y="3722"/>
                    </a:cubicBezTo>
                    <a:cubicBezTo>
                      <a:pt x="392" y="4114"/>
                      <a:pt x="392" y="4114"/>
                      <a:pt x="392" y="4114"/>
                    </a:cubicBezTo>
                    <a:cubicBezTo>
                      <a:pt x="397" y="4119"/>
                      <a:pt x="400" y="4126"/>
                      <a:pt x="400" y="4133"/>
                    </a:cubicBezTo>
                    <a:cubicBezTo>
                      <a:pt x="400" y="4640"/>
                      <a:pt x="400" y="4640"/>
                      <a:pt x="400" y="4640"/>
                    </a:cubicBezTo>
                    <a:cubicBezTo>
                      <a:pt x="895" y="4640"/>
                      <a:pt x="895" y="4640"/>
                      <a:pt x="895" y="4640"/>
                    </a:cubicBezTo>
                    <a:cubicBezTo>
                      <a:pt x="1413" y="4122"/>
                      <a:pt x="1413" y="4122"/>
                      <a:pt x="1413" y="4122"/>
                    </a:cubicBezTo>
                    <a:cubicBezTo>
                      <a:pt x="1413" y="3333"/>
                      <a:pt x="1413" y="3333"/>
                      <a:pt x="1413" y="3333"/>
                    </a:cubicBezTo>
                    <a:cubicBezTo>
                      <a:pt x="1413" y="3326"/>
                      <a:pt x="1416" y="3319"/>
                      <a:pt x="1421" y="3314"/>
                    </a:cubicBezTo>
                    <a:cubicBezTo>
                      <a:pt x="1946" y="2789"/>
                      <a:pt x="1946" y="2789"/>
                      <a:pt x="1946" y="2789"/>
                    </a:cubicBezTo>
                    <a:cubicBezTo>
                      <a:pt x="1946" y="2411"/>
                      <a:pt x="1946" y="2411"/>
                      <a:pt x="1946" y="2411"/>
                    </a:cubicBezTo>
                    <a:cubicBezTo>
                      <a:pt x="1554" y="2019"/>
                      <a:pt x="1554" y="2019"/>
                      <a:pt x="1554" y="2019"/>
                    </a:cubicBezTo>
                    <a:cubicBezTo>
                      <a:pt x="1549" y="2014"/>
                      <a:pt x="1546" y="2007"/>
                      <a:pt x="1546" y="2000"/>
                    </a:cubicBezTo>
                    <a:cubicBezTo>
                      <a:pt x="1546" y="1200"/>
                      <a:pt x="1546" y="1200"/>
                      <a:pt x="1546" y="1200"/>
                    </a:cubicBezTo>
                    <a:cubicBezTo>
                      <a:pt x="1546" y="1193"/>
                      <a:pt x="1549" y="1186"/>
                      <a:pt x="1554" y="1181"/>
                    </a:cubicBezTo>
                    <a:close/>
                  </a:path>
                </a:pathLst>
              </a:custGeom>
              <a:solidFill>
                <a:srgbClr val="FF7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46"/>
              <p:cNvSpPr>
                <a:spLocks/>
              </p:cNvSpPr>
              <p:nvPr/>
            </p:nvSpPr>
            <p:spPr bwMode="auto">
              <a:xfrm>
                <a:off x="8839200" y="5056188"/>
                <a:ext cx="304800" cy="303213"/>
              </a:xfrm>
              <a:custGeom>
                <a:avLst/>
                <a:gdLst>
                  <a:gd name="T0" fmla="*/ 222 w 603"/>
                  <a:gd name="T1" fmla="*/ 221 h 602"/>
                  <a:gd name="T2" fmla="*/ 229 w 603"/>
                  <a:gd name="T3" fmla="*/ 240 h 602"/>
                  <a:gd name="T4" fmla="*/ 229 w 603"/>
                  <a:gd name="T5" fmla="*/ 480 h 602"/>
                  <a:gd name="T6" fmla="*/ 469 w 603"/>
                  <a:gd name="T7" fmla="*/ 480 h 602"/>
                  <a:gd name="T8" fmla="*/ 488 w 603"/>
                  <a:gd name="T9" fmla="*/ 487 h 602"/>
                  <a:gd name="T10" fmla="*/ 603 w 603"/>
                  <a:gd name="T11" fmla="*/ 602 h 602"/>
                  <a:gd name="T12" fmla="*/ 603 w 603"/>
                  <a:gd name="T13" fmla="*/ 0 h 602"/>
                  <a:gd name="T14" fmla="*/ 0 w 603"/>
                  <a:gd name="T15" fmla="*/ 0 h 602"/>
                  <a:gd name="T16" fmla="*/ 222 w 603"/>
                  <a:gd name="T17" fmla="*/ 221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3" h="602">
                    <a:moveTo>
                      <a:pt x="222" y="221"/>
                    </a:moveTo>
                    <a:cubicBezTo>
                      <a:pt x="227" y="226"/>
                      <a:pt x="229" y="233"/>
                      <a:pt x="229" y="240"/>
                    </a:cubicBezTo>
                    <a:cubicBezTo>
                      <a:pt x="229" y="480"/>
                      <a:pt x="229" y="480"/>
                      <a:pt x="229" y="480"/>
                    </a:cubicBezTo>
                    <a:cubicBezTo>
                      <a:pt x="469" y="480"/>
                      <a:pt x="469" y="480"/>
                      <a:pt x="469" y="480"/>
                    </a:cubicBezTo>
                    <a:cubicBezTo>
                      <a:pt x="476" y="480"/>
                      <a:pt x="483" y="482"/>
                      <a:pt x="488" y="487"/>
                    </a:cubicBezTo>
                    <a:cubicBezTo>
                      <a:pt x="603" y="602"/>
                      <a:pt x="603" y="602"/>
                      <a:pt x="603" y="602"/>
                    </a:cubicBezTo>
                    <a:cubicBezTo>
                      <a:pt x="603" y="0"/>
                      <a:pt x="603" y="0"/>
                      <a:pt x="603" y="0"/>
                    </a:cubicBezTo>
                    <a:cubicBezTo>
                      <a:pt x="0" y="0"/>
                      <a:pt x="0" y="0"/>
                      <a:pt x="0" y="0"/>
                    </a:cubicBezTo>
                    <a:lnTo>
                      <a:pt x="222" y="221"/>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Rectangle 47"/>
              <p:cNvSpPr>
                <a:spLocks noChangeArrowheads="1"/>
              </p:cNvSpPr>
              <p:nvPr/>
            </p:nvSpPr>
            <p:spPr bwMode="auto">
              <a:xfrm>
                <a:off x="8148638" y="6199188"/>
                <a:ext cx="995363" cy="658813"/>
              </a:xfrm>
              <a:prstGeom prst="rect">
                <a:avLst/>
              </a:prstGeom>
              <a:solidFill>
                <a:srgbClr val="D6D6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sp>
          <p:nvSpPr>
            <p:cNvPr id="10" name="Textfeld 99"/>
            <p:cNvSpPr txBox="1"/>
            <p:nvPr/>
          </p:nvSpPr>
          <p:spPr>
            <a:xfrm>
              <a:off x="5761224" y="3111783"/>
              <a:ext cx="258651" cy="234286"/>
            </a:xfrm>
            <a:prstGeom prst="rect">
              <a:avLst/>
            </a:prstGeom>
            <a:noFill/>
          </p:spPr>
          <p:txBody>
            <a:bodyPr wrap="none" lIns="36000" tIns="36000" rIns="36000" bIns="36000" rtlCol="0">
              <a:spAutoFit/>
            </a:bodyPr>
            <a:lstStyle/>
            <a:p>
              <a:r>
                <a:rPr lang="de-DE" sz="1000" b="1" dirty="0" smtClean="0">
                  <a:solidFill>
                    <a:schemeClr val="bg1"/>
                  </a:solidFill>
                </a:rPr>
                <a:t>PL</a:t>
              </a:r>
            </a:p>
          </p:txBody>
        </p:sp>
        <p:sp>
          <p:nvSpPr>
            <p:cNvPr id="11" name="Textfeld 100"/>
            <p:cNvSpPr txBox="1"/>
            <p:nvPr/>
          </p:nvSpPr>
          <p:spPr>
            <a:xfrm>
              <a:off x="5204776" y="1221735"/>
              <a:ext cx="164075" cy="226591"/>
            </a:xfrm>
            <a:prstGeom prst="rect">
              <a:avLst/>
            </a:prstGeom>
            <a:noFill/>
          </p:spPr>
          <p:txBody>
            <a:bodyPr wrap="none" lIns="36000" tIns="36000" rIns="36000" bIns="36000" rtlCol="0">
              <a:spAutoFit/>
            </a:bodyPr>
            <a:lstStyle/>
            <a:p>
              <a:r>
                <a:rPr lang="de-DE" sz="1000" b="1" dirty="0" smtClean="0">
                  <a:solidFill>
                    <a:schemeClr val="bg1"/>
                  </a:solidFill>
                </a:rPr>
                <a:t>S</a:t>
              </a:r>
            </a:p>
          </p:txBody>
        </p:sp>
        <p:sp>
          <p:nvSpPr>
            <p:cNvPr id="12" name="Textfeld 101"/>
            <p:cNvSpPr txBox="1"/>
            <p:nvPr/>
          </p:nvSpPr>
          <p:spPr>
            <a:xfrm>
              <a:off x="8046469" y="1925318"/>
              <a:ext cx="369259" cy="226591"/>
            </a:xfrm>
            <a:prstGeom prst="rect">
              <a:avLst/>
            </a:prstGeom>
            <a:noFill/>
          </p:spPr>
          <p:txBody>
            <a:bodyPr wrap="none" lIns="36000" tIns="36000" rIns="36000" bIns="36000" rtlCol="0">
              <a:spAutoFit/>
            </a:bodyPr>
            <a:lstStyle/>
            <a:p>
              <a:r>
                <a:rPr lang="de-DE" sz="1000" b="1" dirty="0" smtClean="0">
                  <a:solidFill>
                    <a:schemeClr val="bg1"/>
                  </a:solidFill>
                </a:rPr>
                <a:t>RUS</a:t>
              </a:r>
            </a:p>
          </p:txBody>
        </p:sp>
        <p:sp>
          <p:nvSpPr>
            <p:cNvPr id="13" name="Textfeld 102"/>
            <p:cNvSpPr txBox="1"/>
            <p:nvPr/>
          </p:nvSpPr>
          <p:spPr>
            <a:xfrm>
              <a:off x="7377745" y="3720518"/>
              <a:ext cx="276285" cy="226591"/>
            </a:xfrm>
            <a:prstGeom prst="rect">
              <a:avLst/>
            </a:prstGeom>
            <a:noFill/>
          </p:spPr>
          <p:txBody>
            <a:bodyPr wrap="none" lIns="36000" tIns="36000" rIns="36000" bIns="36000" rtlCol="0">
              <a:spAutoFit/>
            </a:bodyPr>
            <a:lstStyle/>
            <a:p>
              <a:r>
                <a:rPr lang="de-DE" sz="1000" b="1" dirty="0" smtClean="0">
                  <a:solidFill>
                    <a:schemeClr val="bg1"/>
                  </a:solidFill>
                </a:rPr>
                <a:t>UA</a:t>
              </a:r>
            </a:p>
          </p:txBody>
        </p:sp>
        <p:sp>
          <p:nvSpPr>
            <p:cNvPr id="14" name="Textfeld 103"/>
            <p:cNvSpPr txBox="1"/>
            <p:nvPr/>
          </p:nvSpPr>
          <p:spPr>
            <a:xfrm>
              <a:off x="6573778" y="4406529"/>
              <a:ext cx="282697" cy="226591"/>
            </a:xfrm>
            <a:prstGeom prst="rect">
              <a:avLst/>
            </a:prstGeom>
            <a:noFill/>
          </p:spPr>
          <p:txBody>
            <a:bodyPr wrap="none" lIns="36000" tIns="36000" rIns="36000" bIns="36000" rtlCol="0">
              <a:spAutoFit/>
            </a:bodyPr>
            <a:lstStyle/>
            <a:p>
              <a:r>
                <a:rPr lang="de-DE" sz="1000" b="1" dirty="0" smtClean="0">
                  <a:solidFill>
                    <a:schemeClr val="bg1"/>
                  </a:solidFill>
                </a:rPr>
                <a:t>RO</a:t>
              </a:r>
            </a:p>
          </p:txBody>
        </p:sp>
        <p:sp>
          <p:nvSpPr>
            <p:cNvPr id="15" name="Textfeld 104"/>
            <p:cNvSpPr txBox="1"/>
            <p:nvPr/>
          </p:nvSpPr>
          <p:spPr>
            <a:xfrm>
              <a:off x="5145821" y="3628442"/>
              <a:ext cx="253843" cy="226591"/>
            </a:xfrm>
            <a:prstGeom prst="rect">
              <a:avLst/>
            </a:prstGeom>
            <a:noFill/>
          </p:spPr>
          <p:txBody>
            <a:bodyPr wrap="none" lIns="36000" tIns="36000" rIns="36000" bIns="36000" rtlCol="0">
              <a:spAutoFit/>
            </a:bodyPr>
            <a:lstStyle/>
            <a:p>
              <a:r>
                <a:rPr lang="de-DE" sz="1000" b="1" dirty="0" smtClean="0">
                  <a:solidFill>
                    <a:schemeClr val="bg1"/>
                  </a:solidFill>
                </a:rPr>
                <a:t>CZ</a:t>
              </a:r>
            </a:p>
          </p:txBody>
        </p:sp>
        <p:sp>
          <p:nvSpPr>
            <p:cNvPr id="16" name="Textfeld 105"/>
            <p:cNvSpPr txBox="1"/>
            <p:nvPr/>
          </p:nvSpPr>
          <p:spPr>
            <a:xfrm>
              <a:off x="4553109" y="3310147"/>
              <a:ext cx="178501" cy="226591"/>
            </a:xfrm>
            <a:prstGeom prst="rect">
              <a:avLst/>
            </a:prstGeom>
            <a:noFill/>
          </p:spPr>
          <p:txBody>
            <a:bodyPr wrap="none" lIns="36000" tIns="36000" rIns="36000" bIns="36000" rtlCol="0">
              <a:spAutoFit/>
            </a:bodyPr>
            <a:lstStyle/>
            <a:p>
              <a:r>
                <a:rPr lang="de-DE" sz="1000" b="1" dirty="0" smtClean="0">
                  <a:solidFill>
                    <a:schemeClr val="bg1"/>
                  </a:solidFill>
                </a:rPr>
                <a:t>D</a:t>
              </a:r>
            </a:p>
          </p:txBody>
        </p:sp>
        <p:sp>
          <p:nvSpPr>
            <p:cNvPr id="17" name="Textfeld 106"/>
            <p:cNvSpPr txBox="1"/>
            <p:nvPr/>
          </p:nvSpPr>
          <p:spPr>
            <a:xfrm>
              <a:off x="3919184" y="3034135"/>
              <a:ext cx="263461" cy="226591"/>
            </a:xfrm>
            <a:prstGeom prst="rect">
              <a:avLst/>
            </a:prstGeom>
            <a:noFill/>
          </p:spPr>
          <p:txBody>
            <a:bodyPr wrap="none" lIns="36000" tIns="36000" rIns="36000" bIns="36000" rtlCol="0">
              <a:spAutoFit/>
            </a:bodyPr>
            <a:lstStyle/>
            <a:p>
              <a:r>
                <a:rPr lang="de-DE" sz="1000" b="1" dirty="0" smtClean="0">
                  <a:solidFill>
                    <a:schemeClr val="bg1"/>
                  </a:solidFill>
                </a:rPr>
                <a:t>NL</a:t>
              </a:r>
            </a:p>
          </p:txBody>
        </p:sp>
        <p:sp>
          <p:nvSpPr>
            <p:cNvPr id="18" name="Textfeld 107"/>
            <p:cNvSpPr txBox="1"/>
            <p:nvPr/>
          </p:nvSpPr>
          <p:spPr>
            <a:xfrm>
              <a:off x="3860099" y="3443497"/>
              <a:ext cx="170487" cy="226591"/>
            </a:xfrm>
            <a:prstGeom prst="rect">
              <a:avLst/>
            </a:prstGeom>
            <a:noFill/>
          </p:spPr>
          <p:txBody>
            <a:bodyPr wrap="none" lIns="36000" tIns="36000" rIns="36000" bIns="36000" rtlCol="0">
              <a:spAutoFit/>
            </a:bodyPr>
            <a:lstStyle/>
            <a:p>
              <a:r>
                <a:rPr lang="de-DE" sz="1000" b="1" dirty="0" smtClean="0">
                  <a:solidFill>
                    <a:schemeClr val="bg1"/>
                  </a:solidFill>
                </a:rPr>
                <a:t>B</a:t>
              </a:r>
            </a:p>
          </p:txBody>
        </p:sp>
        <p:sp>
          <p:nvSpPr>
            <p:cNvPr id="19" name="Textfeld 108"/>
            <p:cNvSpPr txBox="1"/>
            <p:nvPr/>
          </p:nvSpPr>
          <p:spPr>
            <a:xfrm>
              <a:off x="3530289" y="4191423"/>
              <a:ext cx="156059" cy="226591"/>
            </a:xfrm>
            <a:prstGeom prst="rect">
              <a:avLst/>
            </a:prstGeom>
            <a:noFill/>
          </p:spPr>
          <p:txBody>
            <a:bodyPr wrap="none" lIns="36000" tIns="36000" rIns="36000" bIns="36000" rtlCol="0">
              <a:spAutoFit/>
            </a:bodyPr>
            <a:lstStyle/>
            <a:p>
              <a:r>
                <a:rPr lang="de-DE" sz="1000" b="1" dirty="0" smtClean="0">
                  <a:solidFill>
                    <a:schemeClr val="bg1"/>
                  </a:solidFill>
                </a:rPr>
                <a:t>F</a:t>
              </a:r>
            </a:p>
          </p:txBody>
        </p:sp>
        <p:sp>
          <p:nvSpPr>
            <p:cNvPr id="20" name="Textfeld 109"/>
            <p:cNvSpPr txBox="1"/>
            <p:nvPr/>
          </p:nvSpPr>
          <p:spPr>
            <a:xfrm>
              <a:off x="4261955" y="4215235"/>
              <a:ext cx="273079" cy="226591"/>
            </a:xfrm>
            <a:prstGeom prst="rect">
              <a:avLst/>
            </a:prstGeom>
            <a:noFill/>
          </p:spPr>
          <p:txBody>
            <a:bodyPr wrap="none" lIns="36000" tIns="36000" rIns="36000" bIns="36000" rtlCol="0">
              <a:spAutoFit/>
            </a:bodyPr>
            <a:lstStyle/>
            <a:p>
              <a:r>
                <a:rPr lang="de-DE" sz="1000" b="1" dirty="0" smtClean="0">
                  <a:solidFill>
                    <a:schemeClr val="bg1"/>
                  </a:solidFill>
                </a:rPr>
                <a:t>CH</a:t>
              </a:r>
            </a:p>
          </p:txBody>
        </p:sp>
        <p:sp>
          <p:nvSpPr>
            <p:cNvPr id="21" name="Textfeld 110"/>
            <p:cNvSpPr txBox="1"/>
            <p:nvPr/>
          </p:nvSpPr>
          <p:spPr>
            <a:xfrm>
              <a:off x="5193497" y="4066505"/>
              <a:ext cx="172089" cy="226591"/>
            </a:xfrm>
            <a:prstGeom prst="rect">
              <a:avLst/>
            </a:prstGeom>
            <a:noFill/>
          </p:spPr>
          <p:txBody>
            <a:bodyPr wrap="none" lIns="36000" tIns="36000" rIns="36000" bIns="36000" rtlCol="0">
              <a:spAutoFit/>
            </a:bodyPr>
            <a:lstStyle/>
            <a:p>
              <a:r>
                <a:rPr lang="de-DE" sz="1000" b="1" dirty="0" smtClean="0">
                  <a:solidFill>
                    <a:schemeClr val="bg1"/>
                  </a:solidFill>
                </a:rPr>
                <a:t>A</a:t>
              </a:r>
            </a:p>
          </p:txBody>
        </p:sp>
        <p:sp>
          <p:nvSpPr>
            <p:cNvPr id="22" name="Textfeld 111"/>
            <p:cNvSpPr txBox="1"/>
            <p:nvPr/>
          </p:nvSpPr>
          <p:spPr>
            <a:xfrm>
              <a:off x="5422893" y="4499397"/>
              <a:ext cx="281094" cy="226591"/>
            </a:xfrm>
            <a:prstGeom prst="rect">
              <a:avLst/>
            </a:prstGeom>
            <a:noFill/>
          </p:spPr>
          <p:txBody>
            <a:bodyPr wrap="none" lIns="36000" tIns="36000" rIns="36000" bIns="36000" rtlCol="0">
              <a:spAutoFit/>
            </a:bodyPr>
            <a:lstStyle/>
            <a:p>
              <a:r>
                <a:rPr lang="de-DE" sz="1000" b="1" dirty="0" smtClean="0">
                  <a:solidFill>
                    <a:schemeClr val="bg1"/>
                  </a:solidFill>
                </a:rPr>
                <a:t>HR</a:t>
              </a:r>
            </a:p>
          </p:txBody>
        </p:sp>
        <p:sp>
          <p:nvSpPr>
            <p:cNvPr id="23" name="Textfeld 112"/>
            <p:cNvSpPr txBox="1"/>
            <p:nvPr/>
          </p:nvSpPr>
          <p:spPr>
            <a:xfrm>
              <a:off x="4586289" y="4580147"/>
              <a:ext cx="143235" cy="226591"/>
            </a:xfrm>
            <a:prstGeom prst="rect">
              <a:avLst/>
            </a:prstGeom>
            <a:noFill/>
          </p:spPr>
          <p:txBody>
            <a:bodyPr wrap="none" lIns="36000" tIns="36000" rIns="36000" bIns="36000" rtlCol="0">
              <a:spAutoFit/>
            </a:bodyPr>
            <a:lstStyle/>
            <a:p>
              <a:r>
                <a:rPr lang="de-DE" sz="1000" b="1" dirty="0" smtClean="0">
                  <a:solidFill>
                    <a:schemeClr val="bg1"/>
                  </a:solidFill>
                </a:rPr>
                <a:t>I</a:t>
              </a:r>
            </a:p>
          </p:txBody>
        </p:sp>
        <p:sp>
          <p:nvSpPr>
            <p:cNvPr id="24" name="Textfeld 113"/>
            <p:cNvSpPr txBox="1"/>
            <p:nvPr/>
          </p:nvSpPr>
          <p:spPr>
            <a:xfrm>
              <a:off x="2704918" y="5481425"/>
              <a:ext cx="160869" cy="226591"/>
            </a:xfrm>
            <a:prstGeom prst="rect">
              <a:avLst/>
            </a:prstGeom>
            <a:noFill/>
          </p:spPr>
          <p:txBody>
            <a:bodyPr wrap="none" lIns="36000" tIns="36000" rIns="36000" bIns="36000" rtlCol="0">
              <a:spAutoFit/>
            </a:bodyPr>
            <a:lstStyle/>
            <a:p>
              <a:r>
                <a:rPr lang="de-DE" sz="1000" b="1" dirty="0" smtClean="0">
                  <a:solidFill>
                    <a:schemeClr val="bg1"/>
                  </a:solidFill>
                </a:rPr>
                <a:t>E</a:t>
              </a:r>
            </a:p>
          </p:txBody>
        </p:sp>
        <p:sp>
          <p:nvSpPr>
            <p:cNvPr id="25" name="Textfeld 114"/>
            <p:cNvSpPr txBox="1"/>
            <p:nvPr/>
          </p:nvSpPr>
          <p:spPr>
            <a:xfrm>
              <a:off x="6576739" y="5024647"/>
              <a:ext cx="274681" cy="226591"/>
            </a:xfrm>
            <a:prstGeom prst="rect">
              <a:avLst/>
            </a:prstGeom>
            <a:noFill/>
          </p:spPr>
          <p:txBody>
            <a:bodyPr wrap="none" lIns="36000" tIns="36000" rIns="36000" bIns="36000" rtlCol="0">
              <a:spAutoFit/>
            </a:bodyPr>
            <a:lstStyle/>
            <a:p>
              <a:r>
                <a:rPr lang="de-DE" sz="1000" b="1" dirty="0" smtClean="0">
                  <a:solidFill>
                    <a:schemeClr val="bg1"/>
                  </a:solidFill>
                </a:rPr>
                <a:t>BG</a:t>
              </a:r>
            </a:p>
          </p:txBody>
        </p:sp>
        <p:sp>
          <p:nvSpPr>
            <p:cNvPr id="26" name="Textfeld 115"/>
            <p:cNvSpPr txBox="1"/>
            <p:nvPr/>
          </p:nvSpPr>
          <p:spPr>
            <a:xfrm>
              <a:off x="7393761" y="5700500"/>
              <a:ext cx="261857" cy="226591"/>
            </a:xfrm>
            <a:prstGeom prst="rect">
              <a:avLst/>
            </a:prstGeom>
            <a:noFill/>
          </p:spPr>
          <p:txBody>
            <a:bodyPr wrap="none" lIns="36000" tIns="36000" rIns="36000" bIns="36000" rtlCol="0">
              <a:spAutoFit/>
            </a:bodyPr>
            <a:lstStyle/>
            <a:p>
              <a:r>
                <a:rPr lang="de-DE" sz="1000" b="1" dirty="0" smtClean="0">
                  <a:solidFill>
                    <a:schemeClr val="bg1"/>
                  </a:solidFill>
                </a:rPr>
                <a:t>TR</a:t>
              </a:r>
            </a:p>
          </p:txBody>
        </p:sp>
      </p:grpSp>
      <p:pic>
        <p:nvPicPr>
          <p:cNvPr id="70"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963" y="-60872"/>
            <a:ext cx="2304256" cy="2304256"/>
          </a:xfrm>
          <a:prstGeom prst="rect">
            <a:avLst/>
          </a:prstGeom>
        </p:spPr>
      </p:pic>
      <p:sp>
        <p:nvSpPr>
          <p:cNvPr id="3" name="Rechteck 2"/>
          <p:cNvSpPr/>
          <p:nvPr/>
        </p:nvSpPr>
        <p:spPr>
          <a:xfrm>
            <a:off x="3937347" y="-171400"/>
            <a:ext cx="8257828" cy="7139581"/>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1" name="Textplatzhalter 4"/>
          <p:cNvSpPr txBox="1">
            <a:spLocks/>
          </p:cNvSpPr>
          <p:nvPr/>
        </p:nvSpPr>
        <p:spPr>
          <a:xfrm>
            <a:off x="631224" y="1835793"/>
            <a:ext cx="10946016" cy="4392614"/>
          </a:xfrm>
          <a:prstGeom prst="rect">
            <a:avLst/>
          </a:prstGeom>
        </p:spPr>
        <p:txBody>
          <a:bodyPr vert="horz" lIns="0" tIns="0" rIns="0" bIns="0" rtlCol="0">
            <a:noAutofit/>
          </a:bodyPr>
          <a:lstStyle>
            <a:lvl1pPr marL="0" indent="0" algn="l" defTabSz="914400" rtl="0" eaLnBrk="1" latinLnBrk="0" hangingPunct="1">
              <a:lnSpc>
                <a:spcPct val="120000"/>
              </a:lnSpc>
              <a:spcBef>
                <a:spcPts val="0"/>
              </a:spcBef>
              <a:buFont typeface="Arial" pitchFamily="34" charset="0"/>
              <a:buNone/>
              <a:defRPr sz="1500" b="1" kern="12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0" indent="0" algn="l" defTabSz="914400" rtl="0" eaLnBrk="1" latinLnBrk="0" hangingPunct="1">
              <a:lnSpc>
                <a:spcPct val="120000"/>
              </a:lnSpc>
              <a:spcBef>
                <a:spcPts val="0"/>
              </a:spcBef>
              <a:buFont typeface="Arial" pitchFamily="34" charset="0"/>
              <a:buNone/>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342000" indent="-342000" algn="l" defTabSz="914400" rtl="0" eaLnBrk="1" latinLnBrk="0" hangingPunct="1">
              <a:lnSpc>
                <a:spcPct val="120000"/>
              </a:lnSpc>
              <a:spcBef>
                <a:spcPts val="0"/>
              </a:spcBef>
              <a:buClr>
                <a:schemeClr val="accent1"/>
              </a:buClr>
              <a:buSzPct val="135000"/>
              <a:buFont typeface="Verdana" pitchFamily="34" charset="0"/>
              <a:buChar char="●"/>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684000" indent="-342000" algn="l" defTabSz="914400" rtl="0" eaLnBrk="1" latinLnBrk="0" hangingPunct="1">
              <a:lnSpc>
                <a:spcPct val="120000"/>
              </a:lnSpc>
              <a:spcBef>
                <a:spcPts val="0"/>
              </a:spcBef>
              <a:buSzPct val="100000"/>
              <a:buFontTx/>
              <a:buBlip>
                <a:blip r:embed="rId4"/>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342000" indent="-342000" algn="l" defTabSz="914400" rtl="0" eaLnBrk="1" latinLnBrk="0" hangingPunct="1">
              <a:lnSpc>
                <a:spcPct val="120000"/>
              </a:lnSpc>
              <a:spcBef>
                <a:spcPts val="0"/>
              </a:spcBef>
              <a:buSzPct val="115000"/>
              <a:buFontTx/>
              <a:buBlip>
                <a:blip r:embed="rId5"/>
              </a:buBlip>
              <a:defRPr sz="15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684000" indent="-342000" algn="l" defTabSz="914400" rtl="0" eaLnBrk="1" latinLnBrk="0" hangingPunct="1">
              <a:lnSpc>
                <a:spcPct val="120000"/>
              </a:lnSpc>
              <a:spcBef>
                <a:spcPts val="0"/>
              </a:spcBef>
              <a:buSzPct val="115000"/>
              <a:buFontTx/>
              <a:buBlip>
                <a:blip r:embed="rId6"/>
              </a:buBlip>
              <a:defRPr sz="1500"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6pPr>
            <a:lvl7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7pPr>
            <a:lvl8pPr marL="0" indent="0" algn="l" defTabSz="914400" rtl="0" eaLnBrk="1" latinLnBrk="0" hangingPunct="1">
              <a:lnSpc>
                <a:spcPct val="120000"/>
              </a:lnSpc>
              <a:spcBef>
                <a:spcPts val="0"/>
              </a:spcBef>
              <a:buSzPct val="100000"/>
              <a:buFont typeface="Arial" pitchFamily="34" charset="0"/>
              <a:buNone/>
              <a:defRPr sz="1500" kern="1200">
                <a:solidFill>
                  <a:schemeClr val="tx1"/>
                </a:solidFill>
                <a:latin typeface="+mn-lt"/>
                <a:ea typeface="+mn-ea"/>
                <a:cs typeface="+mn-cs"/>
              </a:defRPr>
            </a:lvl8pPr>
            <a:lvl9pPr marL="0" indent="0" algn="l" defTabSz="914400" rtl="0" eaLnBrk="1" latinLnBrk="0" hangingPunct="1">
              <a:lnSpc>
                <a:spcPct val="120000"/>
              </a:lnSpc>
              <a:spcBef>
                <a:spcPts val="0"/>
              </a:spcBef>
              <a:buFont typeface="Arial" pitchFamily="34" charset="0"/>
              <a:buNone/>
              <a:defRPr sz="1500" kern="1200">
                <a:solidFill>
                  <a:schemeClr val="tx1"/>
                </a:solidFill>
                <a:latin typeface="+mn-lt"/>
                <a:ea typeface="+mn-ea"/>
                <a:cs typeface="+mn-cs"/>
              </a:defRPr>
            </a:lvl9pPr>
          </a:lstStyle>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AutoScout24 &amp; ImmobilienScout24</a:t>
            </a:r>
          </a:p>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18 European Countries</a:t>
            </a:r>
          </a:p>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&gt; 20 Mio. Unique Visitors per month</a:t>
            </a:r>
          </a:p>
          <a:p>
            <a:pPr marL="457200" indent="-457200">
              <a:lnSpc>
                <a:spcPct val="150000"/>
              </a:lnSpc>
              <a:buFontTx/>
              <a:buChar char="-"/>
              <a:defRPr/>
            </a:pPr>
            <a:r>
              <a:rPr lang="en-US" sz="2800" b="0" dirty="0">
                <a:solidFill>
                  <a:schemeClr val="tx1"/>
                </a:solidFill>
                <a:latin typeface="+mn-lt"/>
                <a:ea typeface="Open Sans Light" panose="020B0306030504020204" pitchFamily="34" charset="0"/>
                <a:cs typeface="Open Sans Light" panose="020B0306030504020204" pitchFamily="34" charset="0"/>
              </a:rPr>
              <a:t>~</a:t>
            </a:r>
            <a:r>
              <a:rPr lang="en-US" sz="2800" b="0" dirty="0" smtClean="0">
                <a:solidFill>
                  <a:schemeClr val="tx1"/>
                </a:solidFill>
                <a:latin typeface="+mn-lt"/>
                <a:ea typeface="Open Sans Light" panose="020B0306030504020204" pitchFamily="34" charset="0"/>
                <a:cs typeface="Open Sans Light" panose="020B0306030504020204" pitchFamily="34" charset="0"/>
              </a:rPr>
              <a:t>100 GB new data per day</a:t>
            </a:r>
          </a:p>
          <a:p>
            <a:pPr marL="457200" indent="-457200">
              <a:lnSpc>
                <a:spcPct val="150000"/>
              </a:lnSpc>
              <a:buFontTx/>
              <a:buChar char="-"/>
              <a:defRPr/>
            </a:pPr>
            <a:r>
              <a:rPr lang="en-US" sz="2800" b="0" dirty="0" smtClean="0">
                <a:solidFill>
                  <a:schemeClr val="tx1"/>
                </a:solidFill>
                <a:latin typeface="+mn-lt"/>
                <a:ea typeface="Open Sans Light" panose="020B0306030504020204" pitchFamily="34" charset="0"/>
                <a:cs typeface="Open Sans Light" panose="020B0306030504020204" pitchFamily="34" charset="0"/>
              </a:rPr>
              <a:t>&gt; 100 temporary EMR clusters per day</a:t>
            </a:r>
          </a:p>
          <a:p>
            <a:pPr marL="457200" indent="-457200">
              <a:lnSpc>
                <a:spcPct val="150000"/>
              </a:lnSpc>
              <a:buFontTx/>
              <a:buChar char="-"/>
              <a:defRPr/>
            </a:pPr>
            <a:endParaRPr lang="en-US" sz="2800" b="0" dirty="0" smtClean="0">
              <a:solidFill>
                <a:schemeClr val="tx1"/>
              </a:solidFill>
              <a:latin typeface="+mn-lt"/>
              <a:ea typeface="Open Sans Light" panose="020B0306030504020204" pitchFamily="34" charset="0"/>
              <a:cs typeface="Open Sans Light" panose="020B0306030504020204" pitchFamily="34" charset="0"/>
            </a:endParaRPr>
          </a:p>
          <a:p>
            <a:pPr marL="457200" indent="-457200">
              <a:lnSpc>
                <a:spcPct val="150000"/>
              </a:lnSpc>
              <a:buFontTx/>
              <a:buChar char="-"/>
              <a:defRPr/>
            </a:pPr>
            <a:endParaRPr lang="en-US" sz="2800" b="0" dirty="0" smtClean="0">
              <a:solidFill>
                <a:schemeClr val="tx1"/>
              </a:solidFill>
              <a:latin typeface="+mn-lt"/>
              <a:ea typeface="Open Sans Light" panose="020B0306030504020204" pitchFamily="34" charset="0"/>
              <a:cs typeface="Open Sans Light" panose="020B0306030504020204" pitchFamily="34" charset="0"/>
            </a:endParaRPr>
          </a:p>
          <a:p>
            <a:pPr marL="457200" indent="-457200">
              <a:lnSpc>
                <a:spcPct val="150000"/>
              </a:lnSpc>
              <a:buFontTx/>
              <a:buChar char="-"/>
              <a:defRPr/>
            </a:pPr>
            <a:endParaRPr lang="en-US" sz="2800" b="0" dirty="0" smtClean="0">
              <a:solidFill>
                <a:schemeClr val="tx1"/>
              </a:solidFill>
              <a:latin typeface="+mn-lt"/>
              <a:ea typeface="Open Sans Light" panose="020B0306030504020204" pitchFamily="34" charset="0"/>
              <a:cs typeface="Open Sans Light" panose="020B0306030504020204" pitchFamily="34" charset="0"/>
            </a:endParaRPr>
          </a:p>
          <a:p>
            <a:pPr marL="457200" indent="-457200">
              <a:lnSpc>
                <a:spcPct val="150000"/>
              </a:lnSpc>
              <a:buFontTx/>
              <a:buChar char="-"/>
              <a:defRPr/>
            </a:pPr>
            <a:endParaRPr lang="en-US" sz="2800" b="0" dirty="0">
              <a:solidFill>
                <a:schemeClr val="tx1"/>
              </a:solidFill>
              <a:latin typeface="+mn-lt"/>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241954347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0" y="1905000"/>
            <a:ext cx="10058400" cy="3017520"/>
          </a:xfrm>
          <a:prstGeom prst="rect">
            <a:avLst/>
          </a:prstGeom>
        </p:spPr>
      </p:pic>
      <p:sp>
        <p:nvSpPr>
          <p:cNvPr id="4" name="Rectangle 3"/>
          <p:cNvSpPr/>
          <p:nvPr/>
        </p:nvSpPr>
        <p:spPr>
          <a:xfrm>
            <a:off x="10562083" y="5805264"/>
            <a:ext cx="1440160"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033847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5</a:t>
            </a:fld>
            <a:endParaRPr lang="de-DE" dirty="0"/>
          </a:p>
        </p:txBody>
      </p:sp>
      <p:sp>
        <p:nvSpPr>
          <p:cNvPr id="2" name="Title 1"/>
          <p:cNvSpPr>
            <a:spLocks noGrp="1"/>
          </p:cNvSpPr>
          <p:nvPr>
            <p:ph type="title"/>
          </p:nvPr>
        </p:nvSpPr>
        <p:spPr/>
        <p:txBody>
          <a:bodyPr/>
          <a:lstStyle/>
          <a:p>
            <a:r>
              <a:rPr lang="en-US" dirty="0" smtClean="0"/>
              <a:t>Road to </a:t>
            </a:r>
            <a:r>
              <a:rPr lang="en-US" dirty="0" err="1" smtClean="0"/>
              <a:t>MicroService</a:t>
            </a:r>
            <a:r>
              <a:rPr lang="en-US" dirty="0" smtClean="0"/>
              <a:t> Architecture </a:t>
            </a:r>
            <a:r>
              <a:rPr lang="mr-IN" dirty="0" smtClean="0"/>
              <a:t>–</a:t>
            </a:r>
            <a:r>
              <a:rPr lang="en-US" dirty="0" smtClean="0"/>
              <a:t> How we started in 2007</a:t>
            </a:r>
            <a:endParaRPr lang="en-US" dirty="0"/>
          </a:p>
        </p:txBody>
      </p:sp>
      <p:sp>
        <p:nvSpPr>
          <p:cNvPr id="76" name="Rectangle 75"/>
          <p:cNvSpPr/>
          <p:nvPr/>
        </p:nvSpPr>
        <p:spPr>
          <a:xfrm>
            <a:off x="2199248" y="837891"/>
            <a:ext cx="7352179" cy="888115"/>
          </a:xfrm>
          <a:prstGeom prst="rect">
            <a:avLst/>
          </a:prstGeom>
          <a:solidFill>
            <a:sysClr val="window" lastClr="FFFFFF">
              <a:alpha val="0"/>
            </a:sysClr>
          </a:solidFill>
          <a:ln w="15875" cap="flat" cmpd="sng" algn="ctr">
            <a:solidFill>
              <a:srgbClr val="FF7500"/>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E48312"/>
                </a:solidFill>
                <a:effectLst/>
                <a:uLnTx/>
                <a:uFillTx/>
                <a:latin typeface="Calibri" panose="020F0502020204030204"/>
                <a:ea typeface=""/>
                <a:cs typeface=""/>
              </a:rPr>
              <a:t>BI Tool</a:t>
            </a:r>
          </a:p>
        </p:txBody>
      </p:sp>
      <p:sp>
        <p:nvSpPr>
          <p:cNvPr id="77" name="TextBox 76"/>
          <p:cNvSpPr txBox="1"/>
          <p:nvPr/>
        </p:nvSpPr>
        <p:spPr>
          <a:xfrm>
            <a:off x="4355141" y="2237083"/>
            <a:ext cx="914400" cy="914400"/>
          </a:xfrm>
          <a:prstGeom prst="rect">
            <a:avLst/>
          </a:prstGeom>
          <a:noFill/>
        </p:spPr>
        <p:txBody>
          <a:bodyPr wrap="none" lIns="0" tIns="0" rIns="0" bIns="0" rtlCol="0">
            <a:noAutofit/>
          </a:bodyPr>
          <a:lstStyle/>
          <a:p>
            <a:pPr>
              <a:lnSpc>
                <a:spcPct val="120000"/>
              </a:lnSpc>
            </a:pPr>
            <a:endParaRPr lang="en-US" sz="1500" dirty="0" smtClean="0">
              <a:solidFill>
                <a:srgbClr val="000000"/>
              </a:solidFill>
              <a:latin typeface="Calibri" panose="020F0502020204030204"/>
            </a:endParaRPr>
          </a:p>
        </p:txBody>
      </p:sp>
      <p:sp>
        <p:nvSpPr>
          <p:cNvPr id="78" name="Rectangle 77"/>
          <p:cNvSpPr/>
          <p:nvPr/>
        </p:nvSpPr>
        <p:spPr>
          <a:xfrm>
            <a:off x="3762055" y="1005185"/>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79" name="Rectangle 78"/>
          <p:cNvSpPr/>
          <p:nvPr/>
        </p:nvSpPr>
        <p:spPr>
          <a:xfrm>
            <a:off x="4092326" y="1183768"/>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0" name="Rectangle 79"/>
          <p:cNvSpPr/>
          <p:nvPr/>
        </p:nvSpPr>
        <p:spPr>
          <a:xfrm>
            <a:off x="4409397" y="1057973"/>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1" name="Rectangle 80"/>
          <p:cNvSpPr/>
          <p:nvPr/>
        </p:nvSpPr>
        <p:spPr>
          <a:xfrm>
            <a:off x="5557338" y="1376550"/>
            <a:ext cx="267058" cy="19929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2" name="Rectangle 81"/>
          <p:cNvSpPr/>
          <p:nvPr/>
        </p:nvSpPr>
        <p:spPr>
          <a:xfrm>
            <a:off x="5875338" y="1184647"/>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3" name="Rectangle 82"/>
          <p:cNvSpPr/>
          <p:nvPr/>
        </p:nvSpPr>
        <p:spPr>
          <a:xfrm>
            <a:off x="6192409" y="1063724"/>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4" name="Rectangle 83"/>
          <p:cNvSpPr/>
          <p:nvPr/>
        </p:nvSpPr>
        <p:spPr>
          <a:xfrm>
            <a:off x="8189557" y="1011508"/>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5" name="Rectangle 84"/>
          <p:cNvSpPr/>
          <p:nvPr/>
        </p:nvSpPr>
        <p:spPr>
          <a:xfrm>
            <a:off x="8519828" y="1190091"/>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6" name="Rectangle 85"/>
          <p:cNvSpPr/>
          <p:nvPr/>
        </p:nvSpPr>
        <p:spPr>
          <a:xfrm>
            <a:off x="8836899" y="1064296"/>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9" name="Rectangle 88"/>
          <p:cNvSpPr/>
          <p:nvPr/>
        </p:nvSpPr>
        <p:spPr>
          <a:xfrm>
            <a:off x="3831620" y="449216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Middle</a:t>
            </a:r>
          </a:p>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Tier</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90" name="Can 89"/>
          <p:cNvSpPr/>
          <p:nvPr/>
        </p:nvSpPr>
        <p:spPr>
          <a:xfrm>
            <a:off x="5404376" y="2210698"/>
            <a:ext cx="941922" cy="794598"/>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DWH</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31" name="Gerade Verbindung mit Pfeil 30"/>
          <p:cNvCxnSpPr>
            <a:stCxn id="76" idx="2"/>
            <a:endCxn id="90" idx="0"/>
          </p:cNvCxnSpPr>
          <p:nvPr/>
        </p:nvCxnSpPr>
        <p:spPr>
          <a:xfrm flipH="1">
            <a:off x="5875337" y="1726006"/>
            <a:ext cx="1" cy="68334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37" name="Can 89"/>
          <p:cNvSpPr/>
          <p:nvPr/>
        </p:nvSpPr>
        <p:spPr>
          <a:xfrm>
            <a:off x="5405989" y="3294444"/>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Staging</a:t>
            </a:r>
          </a:p>
        </p:txBody>
      </p:sp>
      <p:sp>
        <p:nvSpPr>
          <p:cNvPr id="38" name="Can 89"/>
          <p:cNvSpPr/>
          <p:nvPr/>
        </p:nvSpPr>
        <p:spPr>
          <a:xfrm>
            <a:off x="5404688" y="4439343"/>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Core DB</a:t>
            </a:r>
          </a:p>
        </p:txBody>
      </p:sp>
      <p:sp>
        <p:nvSpPr>
          <p:cNvPr id="39" name="Can 89"/>
          <p:cNvSpPr/>
          <p:nvPr/>
        </p:nvSpPr>
        <p:spPr>
          <a:xfrm>
            <a:off x="3838396" y="3294444"/>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CRM</a:t>
            </a:r>
          </a:p>
        </p:txBody>
      </p:sp>
      <p:cxnSp>
        <p:nvCxnSpPr>
          <p:cNvPr id="40" name="Gerade Verbindung mit Pfeil 39"/>
          <p:cNvCxnSpPr>
            <a:stCxn id="39" idx="4"/>
            <a:endCxn id="37" idx="2"/>
          </p:cNvCxnSpPr>
          <p:nvPr/>
        </p:nvCxnSpPr>
        <p:spPr>
          <a:xfrm>
            <a:off x="4780318" y="3706512"/>
            <a:ext cx="625671" cy="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5" name="Gerade Verbindung mit Pfeil 44"/>
          <p:cNvCxnSpPr>
            <a:stCxn id="38" idx="0"/>
            <a:endCxn id="37" idx="3"/>
          </p:cNvCxnSpPr>
          <p:nvPr/>
        </p:nvCxnSpPr>
        <p:spPr>
          <a:xfrm flipV="1">
            <a:off x="5875649" y="4118579"/>
            <a:ext cx="1301" cy="526798"/>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8" name="Gerade Verbindung mit Pfeil 47"/>
          <p:cNvCxnSpPr>
            <a:stCxn id="37" idx="0"/>
            <a:endCxn id="90" idx="3"/>
          </p:cNvCxnSpPr>
          <p:nvPr/>
        </p:nvCxnSpPr>
        <p:spPr>
          <a:xfrm flipH="1" flipV="1">
            <a:off x="5875337" y="3005296"/>
            <a:ext cx="1613" cy="49518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1" name="Gerade Verbindung mit Pfeil 50"/>
          <p:cNvCxnSpPr>
            <a:stCxn id="90" idx="2"/>
            <a:endCxn id="39" idx="0"/>
          </p:cNvCxnSpPr>
          <p:nvPr/>
        </p:nvCxnSpPr>
        <p:spPr>
          <a:xfrm flipH="1">
            <a:off x="4309357" y="2607997"/>
            <a:ext cx="1095019" cy="906128"/>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pic>
        <p:nvPicPr>
          <p:cNvPr id="56"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6021288"/>
            <a:ext cx="2260482" cy="628331"/>
          </a:xfrm>
          <a:prstGeom prst="rect">
            <a:avLst/>
          </a:prstGeom>
        </p:spPr>
      </p:pic>
      <p:sp>
        <p:nvSpPr>
          <p:cNvPr id="57"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cxnSp>
        <p:nvCxnSpPr>
          <p:cNvPr id="58" name="Gerade Verbindung mit Pfeil 57"/>
          <p:cNvCxnSpPr/>
          <p:nvPr/>
        </p:nvCxnSpPr>
        <p:spPr>
          <a:xfrm flipH="1" flipV="1">
            <a:off x="519631" y="837891"/>
            <a:ext cx="28050" cy="4913499"/>
          </a:xfrm>
          <a:prstGeom prst="straightConnector1">
            <a:avLst/>
          </a:prstGeom>
          <a:ln w="85725">
            <a:solidFill>
              <a:schemeClr val="accent2"/>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61" name="Gerade Verbindung mit Pfeil 60"/>
          <p:cNvCxnSpPr/>
          <p:nvPr/>
        </p:nvCxnSpPr>
        <p:spPr>
          <a:xfrm flipH="1">
            <a:off x="408955" y="5445224"/>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a:xfrm>
            <a:off x="796999" y="5294190"/>
            <a:ext cx="914400" cy="914400"/>
          </a:xfrm>
          <a:prstGeom prst="rect">
            <a:avLst/>
          </a:prstGeom>
          <a:noFill/>
        </p:spPr>
        <p:txBody>
          <a:bodyPr wrap="none" lIns="0" tIns="0" rIns="0" bIns="0" rtlCol="0">
            <a:noAutofit/>
          </a:bodyPr>
          <a:lstStyle/>
          <a:p>
            <a:pPr>
              <a:lnSpc>
                <a:spcPct val="120000"/>
              </a:lnSpc>
            </a:pPr>
            <a:r>
              <a:rPr lang="de-DE" b="1" dirty="0" smtClean="0">
                <a:solidFill>
                  <a:schemeClr val="accent2"/>
                </a:solidFill>
              </a:rPr>
              <a:t>2007</a:t>
            </a:r>
          </a:p>
        </p:txBody>
      </p:sp>
      <p:cxnSp>
        <p:nvCxnSpPr>
          <p:cNvPr id="68" name="Gerade Verbindung mit Pfeil 67"/>
          <p:cNvCxnSpPr>
            <a:stCxn id="89" idx="3"/>
            <a:endCxn id="38" idx="2"/>
          </p:cNvCxnSpPr>
          <p:nvPr/>
        </p:nvCxnSpPr>
        <p:spPr>
          <a:xfrm flipV="1">
            <a:off x="4780318" y="4851411"/>
            <a:ext cx="624370" cy="795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71" name="Rectangle 88"/>
          <p:cNvSpPr/>
          <p:nvPr/>
        </p:nvSpPr>
        <p:spPr>
          <a:xfrm>
            <a:off x="2173093" y="4484210"/>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Web</a:t>
            </a:r>
          </a:p>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Tier</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72" name="Gerade Verbindung mit Pfeil 71"/>
          <p:cNvCxnSpPr>
            <a:stCxn id="71" idx="3"/>
            <a:endCxn id="89" idx="1"/>
          </p:cNvCxnSpPr>
          <p:nvPr/>
        </p:nvCxnSpPr>
        <p:spPr>
          <a:xfrm>
            <a:off x="3121791" y="4851410"/>
            <a:ext cx="709829" cy="7957"/>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97" name="Textfeld 96"/>
          <p:cNvSpPr txBox="1"/>
          <p:nvPr/>
        </p:nvSpPr>
        <p:spPr>
          <a:xfrm>
            <a:off x="6109914" y="4392431"/>
            <a:ext cx="432048" cy="586585"/>
          </a:xfrm>
          <a:prstGeom prst="rect">
            <a:avLst/>
          </a:prstGeom>
          <a:noFill/>
        </p:spPr>
        <p:txBody>
          <a:bodyPr wrap="square" lIns="0" tIns="0" rIns="0" bIns="0" rtlCol="0">
            <a:noAutofit/>
          </a:bodyPr>
          <a:lstStyle/>
          <a:p>
            <a:pPr>
              <a:lnSpc>
                <a:spcPct val="120000"/>
              </a:lnSpc>
            </a:pPr>
            <a:endParaRPr lang="de-DE" sz="3200" b="1" dirty="0" smtClean="0"/>
          </a:p>
        </p:txBody>
      </p:sp>
      <p:sp>
        <p:nvSpPr>
          <p:cNvPr id="102" name="Delay 100"/>
          <p:cNvSpPr/>
          <p:nvPr/>
        </p:nvSpPr>
        <p:spPr>
          <a:xfrm rot="16200000">
            <a:off x="3189475" y="1702979"/>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03" name="Oval 102"/>
          <p:cNvSpPr/>
          <p:nvPr/>
        </p:nvSpPr>
        <p:spPr>
          <a:xfrm>
            <a:off x="3181216" y="1420430"/>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04" name="TextBox 102"/>
          <p:cNvSpPr txBox="1"/>
          <p:nvPr/>
        </p:nvSpPr>
        <p:spPr>
          <a:xfrm>
            <a:off x="3077763" y="1907710"/>
            <a:ext cx="698974" cy="300082"/>
          </a:xfrm>
          <a:prstGeom prst="rect">
            <a:avLst/>
          </a:prstGeom>
          <a:noFill/>
        </p:spPr>
        <p:txBody>
          <a:bodyPr wrap="none" rtlCol="0">
            <a:spAutoFit/>
          </a:bodyPr>
          <a:lstStyle/>
          <a:p>
            <a:r>
              <a:rPr lang="en-US" sz="1350" dirty="0" smtClean="0">
                <a:solidFill>
                  <a:prstClr val="white"/>
                </a:solidFill>
                <a:latin typeface="Calibri" panose="020F0502020204030204"/>
              </a:rPr>
              <a:t>Analyst</a:t>
            </a:r>
            <a:endParaRPr lang="en-US" sz="1350" dirty="0">
              <a:solidFill>
                <a:prstClr val="white"/>
              </a:solidFill>
              <a:latin typeface="Calibri" panose="020F0502020204030204"/>
            </a:endParaRPr>
          </a:p>
        </p:txBody>
      </p:sp>
      <p:sp>
        <p:nvSpPr>
          <p:cNvPr id="105" name="Delay 100"/>
          <p:cNvSpPr/>
          <p:nvPr/>
        </p:nvSpPr>
        <p:spPr>
          <a:xfrm rot="16200000">
            <a:off x="6122737" y="30446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06" name="Oval 105"/>
          <p:cNvSpPr/>
          <p:nvPr/>
        </p:nvSpPr>
        <p:spPr>
          <a:xfrm>
            <a:off x="6114478" y="27620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07" name="TextBox 102"/>
          <p:cNvSpPr txBox="1"/>
          <p:nvPr/>
        </p:nvSpPr>
        <p:spPr>
          <a:xfrm>
            <a:off x="6011025" y="3249374"/>
            <a:ext cx="631198" cy="300082"/>
          </a:xfrm>
          <a:prstGeom prst="rect">
            <a:avLst/>
          </a:prstGeom>
          <a:noFill/>
        </p:spPr>
        <p:txBody>
          <a:bodyPr wrap="none" rtlCol="0">
            <a:spAutoFit/>
          </a:bodyPr>
          <a:lstStyle/>
          <a:p>
            <a:r>
              <a:rPr lang="en-US" sz="1350" dirty="0" smtClean="0">
                <a:solidFill>
                  <a:prstClr val="white"/>
                </a:solidFill>
                <a:latin typeface="Calibri" panose="020F0502020204030204"/>
              </a:rPr>
              <a:t>BI Dev</a:t>
            </a:r>
            <a:endParaRPr lang="en-US" sz="1350" dirty="0">
              <a:solidFill>
                <a:prstClr val="white"/>
              </a:solidFill>
              <a:latin typeface="Calibri" panose="020F0502020204030204"/>
            </a:endParaRPr>
          </a:p>
        </p:txBody>
      </p:sp>
    </p:spTree>
    <p:extLst>
      <p:ext uri="{BB962C8B-B14F-4D97-AF65-F5344CB8AC3E}">
        <p14:creationId xmlns:p14="http://schemas.microsoft.com/office/powerpoint/2010/main" val="20560887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randombar(horizontal)">
                                      <p:cBhvr>
                                        <p:cTn id="7" dur="500"/>
                                        <p:tgtEl>
                                          <p:spTgt spid="76"/>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78"/>
                                        </p:tgtEl>
                                        <p:attrNameLst>
                                          <p:attrName>style.visibility</p:attrName>
                                        </p:attrNameLst>
                                      </p:cBhvr>
                                      <p:to>
                                        <p:strVal val="visible"/>
                                      </p:to>
                                    </p:set>
                                    <p:animEffect transition="in" filter="randombar(horizontal)">
                                      <p:cBhvr>
                                        <p:cTn id="10" dur="500"/>
                                        <p:tgtEl>
                                          <p:spTgt spid="78"/>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79"/>
                                        </p:tgtEl>
                                        <p:attrNameLst>
                                          <p:attrName>style.visibility</p:attrName>
                                        </p:attrNameLst>
                                      </p:cBhvr>
                                      <p:to>
                                        <p:strVal val="visible"/>
                                      </p:to>
                                    </p:set>
                                    <p:animEffect transition="in" filter="randombar(horizontal)">
                                      <p:cBhvr>
                                        <p:cTn id="13" dur="500"/>
                                        <p:tgtEl>
                                          <p:spTgt spid="79"/>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80"/>
                                        </p:tgtEl>
                                        <p:attrNameLst>
                                          <p:attrName>style.visibility</p:attrName>
                                        </p:attrNameLst>
                                      </p:cBhvr>
                                      <p:to>
                                        <p:strVal val="visible"/>
                                      </p:to>
                                    </p:set>
                                    <p:animEffect transition="in" filter="randombar(horizontal)">
                                      <p:cBhvr>
                                        <p:cTn id="16" dur="500"/>
                                        <p:tgtEl>
                                          <p:spTgt spid="80"/>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81"/>
                                        </p:tgtEl>
                                        <p:attrNameLst>
                                          <p:attrName>style.visibility</p:attrName>
                                        </p:attrNameLst>
                                      </p:cBhvr>
                                      <p:to>
                                        <p:strVal val="visible"/>
                                      </p:to>
                                    </p:set>
                                    <p:animEffect transition="in" filter="randombar(horizontal)">
                                      <p:cBhvr>
                                        <p:cTn id="19" dur="500"/>
                                        <p:tgtEl>
                                          <p:spTgt spid="81"/>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82"/>
                                        </p:tgtEl>
                                        <p:attrNameLst>
                                          <p:attrName>style.visibility</p:attrName>
                                        </p:attrNameLst>
                                      </p:cBhvr>
                                      <p:to>
                                        <p:strVal val="visible"/>
                                      </p:to>
                                    </p:set>
                                    <p:animEffect transition="in" filter="randombar(horizontal)">
                                      <p:cBhvr>
                                        <p:cTn id="22" dur="500"/>
                                        <p:tgtEl>
                                          <p:spTgt spid="82"/>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83"/>
                                        </p:tgtEl>
                                        <p:attrNameLst>
                                          <p:attrName>style.visibility</p:attrName>
                                        </p:attrNameLst>
                                      </p:cBhvr>
                                      <p:to>
                                        <p:strVal val="visible"/>
                                      </p:to>
                                    </p:set>
                                    <p:animEffect transition="in" filter="randombar(horizontal)">
                                      <p:cBhvr>
                                        <p:cTn id="25" dur="500"/>
                                        <p:tgtEl>
                                          <p:spTgt spid="83"/>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84"/>
                                        </p:tgtEl>
                                        <p:attrNameLst>
                                          <p:attrName>style.visibility</p:attrName>
                                        </p:attrNameLst>
                                      </p:cBhvr>
                                      <p:to>
                                        <p:strVal val="visible"/>
                                      </p:to>
                                    </p:set>
                                    <p:animEffect transition="in" filter="randombar(horizontal)">
                                      <p:cBhvr>
                                        <p:cTn id="28" dur="500"/>
                                        <p:tgtEl>
                                          <p:spTgt spid="84"/>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85"/>
                                        </p:tgtEl>
                                        <p:attrNameLst>
                                          <p:attrName>style.visibility</p:attrName>
                                        </p:attrNameLst>
                                      </p:cBhvr>
                                      <p:to>
                                        <p:strVal val="visible"/>
                                      </p:to>
                                    </p:set>
                                    <p:animEffect transition="in" filter="randombar(horizontal)">
                                      <p:cBhvr>
                                        <p:cTn id="31" dur="500"/>
                                        <p:tgtEl>
                                          <p:spTgt spid="85"/>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86"/>
                                        </p:tgtEl>
                                        <p:attrNameLst>
                                          <p:attrName>style.visibility</p:attrName>
                                        </p:attrNameLst>
                                      </p:cBhvr>
                                      <p:to>
                                        <p:strVal val="visible"/>
                                      </p:to>
                                    </p:set>
                                    <p:animEffect transition="in" filter="randombar(horizontal)">
                                      <p:cBhvr>
                                        <p:cTn id="34" dur="500"/>
                                        <p:tgtEl>
                                          <p:spTgt spid="86"/>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102"/>
                                        </p:tgtEl>
                                        <p:attrNameLst>
                                          <p:attrName>style.visibility</p:attrName>
                                        </p:attrNameLst>
                                      </p:cBhvr>
                                      <p:to>
                                        <p:strVal val="visible"/>
                                      </p:to>
                                    </p:set>
                                    <p:animEffect transition="in" filter="randombar(horizontal)">
                                      <p:cBhvr>
                                        <p:cTn id="37" dur="500"/>
                                        <p:tgtEl>
                                          <p:spTgt spid="102"/>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103"/>
                                        </p:tgtEl>
                                        <p:attrNameLst>
                                          <p:attrName>style.visibility</p:attrName>
                                        </p:attrNameLst>
                                      </p:cBhvr>
                                      <p:to>
                                        <p:strVal val="visible"/>
                                      </p:to>
                                    </p:set>
                                    <p:animEffect transition="in" filter="randombar(horizontal)">
                                      <p:cBhvr>
                                        <p:cTn id="40" dur="500"/>
                                        <p:tgtEl>
                                          <p:spTgt spid="103"/>
                                        </p:tgtEl>
                                      </p:cBhvr>
                                    </p:animEffect>
                                  </p:childTnLst>
                                </p:cTn>
                              </p:par>
                              <p:par>
                                <p:cTn id="41" presetID="14" presetClass="entr" presetSubtype="10" fill="hold" grpId="0" nodeType="withEffect">
                                  <p:stCondLst>
                                    <p:cond delay="0"/>
                                  </p:stCondLst>
                                  <p:childTnLst>
                                    <p:set>
                                      <p:cBhvr>
                                        <p:cTn id="42" dur="1" fill="hold">
                                          <p:stCondLst>
                                            <p:cond delay="0"/>
                                          </p:stCondLst>
                                        </p:cTn>
                                        <p:tgtEl>
                                          <p:spTgt spid="104"/>
                                        </p:tgtEl>
                                        <p:attrNameLst>
                                          <p:attrName>style.visibility</p:attrName>
                                        </p:attrNameLst>
                                      </p:cBhvr>
                                      <p:to>
                                        <p:strVal val="visible"/>
                                      </p:to>
                                    </p:set>
                                    <p:animEffect transition="in" filter="randombar(horizontal)">
                                      <p:cBhvr>
                                        <p:cTn id="43" dur="500"/>
                                        <p:tgtEl>
                                          <p:spTgt spid="104"/>
                                        </p:tgtEl>
                                      </p:cBhvr>
                                    </p:animEffect>
                                  </p:childTnLst>
                                </p:cTn>
                              </p:par>
                            </p:childTnLst>
                          </p:cTn>
                        </p:par>
                      </p:childTnLst>
                    </p:cTn>
                  </p:par>
                  <p:par>
                    <p:cTn id="44" fill="hold">
                      <p:stCondLst>
                        <p:cond delay="indefinite"/>
                      </p:stCondLst>
                      <p:childTnLst>
                        <p:par>
                          <p:cTn id="45" fill="hold">
                            <p:stCondLst>
                              <p:cond delay="0"/>
                            </p:stCondLst>
                            <p:childTnLst>
                              <p:par>
                                <p:cTn id="46" presetID="23" presetClass="entr" presetSubtype="16" fill="hold" grpId="0" nodeType="clickEffect" nodePh="1">
                                  <p:stCondLst>
                                    <p:cond delay="0"/>
                                  </p:stCondLst>
                                  <p:endCondLst>
                                    <p:cond evt="begin" delay="0">
                                      <p:tn val="46"/>
                                    </p:cond>
                                  </p:endCondLst>
                                  <p:childTnLst>
                                    <p:set>
                                      <p:cBhvr>
                                        <p:cTn id="47" dur="1" fill="hold">
                                          <p:stCondLst>
                                            <p:cond delay="0"/>
                                          </p:stCondLst>
                                        </p:cTn>
                                        <p:tgtEl>
                                          <p:spTgt spid="77"/>
                                        </p:tgtEl>
                                        <p:attrNameLst>
                                          <p:attrName>style.visibility</p:attrName>
                                        </p:attrNameLst>
                                      </p:cBhvr>
                                      <p:to>
                                        <p:strVal val="visible"/>
                                      </p:to>
                                    </p:set>
                                    <p:anim calcmode="lin" valueType="num">
                                      <p:cBhvr>
                                        <p:cTn id="48" dur="500" fill="hold"/>
                                        <p:tgtEl>
                                          <p:spTgt spid="77"/>
                                        </p:tgtEl>
                                        <p:attrNameLst>
                                          <p:attrName>ppt_w</p:attrName>
                                        </p:attrNameLst>
                                      </p:cBhvr>
                                      <p:tavLst>
                                        <p:tav tm="0">
                                          <p:val>
                                            <p:fltVal val="0"/>
                                          </p:val>
                                        </p:tav>
                                        <p:tav tm="100000">
                                          <p:val>
                                            <p:strVal val="#ppt_w"/>
                                          </p:val>
                                        </p:tav>
                                      </p:tavLst>
                                    </p:anim>
                                    <p:anim calcmode="lin" valueType="num">
                                      <p:cBhvr>
                                        <p:cTn id="49" dur="500" fill="hold"/>
                                        <p:tgtEl>
                                          <p:spTgt spid="77"/>
                                        </p:tgtEl>
                                        <p:attrNameLst>
                                          <p:attrName>ppt_h</p:attrName>
                                        </p:attrNameLst>
                                      </p:cBhvr>
                                      <p:tavLst>
                                        <p:tav tm="0">
                                          <p:val>
                                            <p:fltVal val="0"/>
                                          </p:val>
                                        </p:tav>
                                        <p:tav tm="100000">
                                          <p:val>
                                            <p:strVal val="#ppt_h"/>
                                          </p:val>
                                        </p:tav>
                                      </p:tavLst>
                                    </p:anim>
                                  </p:childTnLst>
                                </p:cTn>
                              </p:par>
                              <p:par>
                                <p:cTn id="50" presetID="23" presetClass="entr" presetSubtype="16" fill="hold" grpId="0" nodeType="withEffect">
                                  <p:stCondLst>
                                    <p:cond delay="0"/>
                                  </p:stCondLst>
                                  <p:childTnLst>
                                    <p:set>
                                      <p:cBhvr>
                                        <p:cTn id="51" dur="1" fill="hold">
                                          <p:stCondLst>
                                            <p:cond delay="0"/>
                                          </p:stCondLst>
                                        </p:cTn>
                                        <p:tgtEl>
                                          <p:spTgt spid="90"/>
                                        </p:tgtEl>
                                        <p:attrNameLst>
                                          <p:attrName>style.visibility</p:attrName>
                                        </p:attrNameLst>
                                      </p:cBhvr>
                                      <p:to>
                                        <p:strVal val="visible"/>
                                      </p:to>
                                    </p:set>
                                    <p:anim calcmode="lin" valueType="num">
                                      <p:cBhvr>
                                        <p:cTn id="52" dur="500" fill="hold"/>
                                        <p:tgtEl>
                                          <p:spTgt spid="90"/>
                                        </p:tgtEl>
                                        <p:attrNameLst>
                                          <p:attrName>ppt_w</p:attrName>
                                        </p:attrNameLst>
                                      </p:cBhvr>
                                      <p:tavLst>
                                        <p:tav tm="0">
                                          <p:val>
                                            <p:fltVal val="0"/>
                                          </p:val>
                                        </p:tav>
                                        <p:tav tm="100000">
                                          <p:val>
                                            <p:strVal val="#ppt_w"/>
                                          </p:val>
                                        </p:tav>
                                      </p:tavLst>
                                    </p:anim>
                                    <p:anim calcmode="lin" valueType="num">
                                      <p:cBhvr>
                                        <p:cTn id="53" dur="500" fill="hold"/>
                                        <p:tgtEl>
                                          <p:spTgt spid="90"/>
                                        </p:tgtEl>
                                        <p:attrNameLst>
                                          <p:attrName>ppt_h</p:attrName>
                                        </p:attrNameLst>
                                      </p:cBhvr>
                                      <p:tavLst>
                                        <p:tav tm="0">
                                          <p:val>
                                            <p:fltVal val="0"/>
                                          </p:val>
                                        </p:tav>
                                        <p:tav tm="100000">
                                          <p:val>
                                            <p:strVal val="#ppt_h"/>
                                          </p:val>
                                        </p:tav>
                                      </p:tavLst>
                                    </p:anim>
                                  </p:childTnLst>
                                </p:cTn>
                              </p:par>
                              <p:par>
                                <p:cTn id="54" presetID="23" presetClass="entr" presetSubtype="16" fill="hold" nodeType="withEffect">
                                  <p:stCondLst>
                                    <p:cond delay="0"/>
                                  </p:stCondLst>
                                  <p:childTnLst>
                                    <p:set>
                                      <p:cBhvr>
                                        <p:cTn id="55" dur="1" fill="hold">
                                          <p:stCondLst>
                                            <p:cond delay="0"/>
                                          </p:stCondLst>
                                        </p:cTn>
                                        <p:tgtEl>
                                          <p:spTgt spid="31"/>
                                        </p:tgtEl>
                                        <p:attrNameLst>
                                          <p:attrName>style.visibility</p:attrName>
                                        </p:attrNameLst>
                                      </p:cBhvr>
                                      <p:to>
                                        <p:strVal val="visible"/>
                                      </p:to>
                                    </p:set>
                                    <p:anim calcmode="lin" valueType="num">
                                      <p:cBhvr>
                                        <p:cTn id="56" dur="500" fill="hold"/>
                                        <p:tgtEl>
                                          <p:spTgt spid="31"/>
                                        </p:tgtEl>
                                        <p:attrNameLst>
                                          <p:attrName>ppt_w</p:attrName>
                                        </p:attrNameLst>
                                      </p:cBhvr>
                                      <p:tavLst>
                                        <p:tav tm="0">
                                          <p:val>
                                            <p:fltVal val="0"/>
                                          </p:val>
                                        </p:tav>
                                        <p:tav tm="100000">
                                          <p:val>
                                            <p:strVal val="#ppt_w"/>
                                          </p:val>
                                        </p:tav>
                                      </p:tavLst>
                                    </p:anim>
                                    <p:anim calcmode="lin" valueType="num">
                                      <p:cBhvr>
                                        <p:cTn id="57" dur="500" fill="hold"/>
                                        <p:tgtEl>
                                          <p:spTgt spid="31"/>
                                        </p:tgtEl>
                                        <p:attrNameLst>
                                          <p:attrName>ppt_h</p:attrName>
                                        </p:attrNameLst>
                                      </p:cBhvr>
                                      <p:tavLst>
                                        <p:tav tm="0">
                                          <p:val>
                                            <p:fltVal val="0"/>
                                          </p:val>
                                        </p:tav>
                                        <p:tav tm="100000">
                                          <p:val>
                                            <p:strVal val="#ppt_h"/>
                                          </p:val>
                                        </p:tav>
                                      </p:tavLst>
                                    </p:anim>
                                  </p:childTnLst>
                                </p:cTn>
                              </p:par>
                              <p:par>
                                <p:cTn id="58" presetID="23" presetClass="entr" presetSubtype="16" fill="hold" grpId="0" nodeType="withEffect">
                                  <p:stCondLst>
                                    <p:cond delay="0"/>
                                  </p:stCondLst>
                                  <p:childTnLst>
                                    <p:set>
                                      <p:cBhvr>
                                        <p:cTn id="59" dur="1" fill="hold">
                                          <p:stCondLst>
                                            <p:cond delay="0"/>
                                          </p:stCondLst>
                                        </p:cTn>
                                        <p:tgtEl>
                                          <p:spTgt spid="37"/>
                                        </p:tgtEl>
                                        <p:attrNameLst>
                                          <p:attrName>style.visibility</p:attrName>
                                        </p:attrNameLst>
                                      </p:cBhvr>
                                      <p:to>
                                        <p:strVal val="visible"/>
                                      </p:to>
                                    </p:set>
                                    <p:anim calcmode="lin" valueType="num">
                                      <p:cBhvr>
                                        <p:cTn id="60" dur="500" fill="hold"/>
                                        <p:tgtEl>
                                          <p:spTgt spid="37"/>
                                        </p:tgtEl>
                                        <p:attrNameLst>
                                          <p:attrName>ppt_w</p:attrName>
                                        </p:attrNameLst>
                                      </p:cBhvr>
                                      <p:tavLst>
                                        <p:tav tm="0">
                                          <p:val>
                                            <p:fltVal val="0"/>
                                          </p:val>
                                        </p:tav>
                                        <p:tav tm="100000">
                                          <p:val>
                                            <p:strVal val="#ppt_w"/>
                                          </p:val>
                                        </p:tav>
                                      </p:tavLst>
                                    </p:anim>
                                    <p:anim calcmode="lin" valueType="num">
                                      <p:cBhvr>
                                        <p:cTn id="61" dur="500" fill="hold"/>
                                        <p:tgtEl>
                                          <p:spTgt spid="37"/>
                                        </p:tgtEl>
                                        <p:attrNameLst>
                                          <p:attrName>ppt_h</p:attrName>
                                        </p:attrNameLst>
                                      </p:cBhvr>
                                      <p:tavLst>
                                        <p:tav tm="0">
                                          <p:val>
                                            <p:fltVal val="0"/>
                                          </p:val>
                                        </p:tav>
                                        <p:tav tm="100000">
                                          <p:val>
                                            <p:strVal val="#ppt_h"/>
                                          </p:val>
                                        </p:tav>
                                      </p:tavLst>
                                    </p:anim>
                                  </p:childTnLst>
                                </p:cTn>
                              </p:par>
                              <p:par>
                                <p:cTn id="62" presetID="23" presetClass="entr" presetSubtype="16" fill="hold" grpId="0" nodeType="withEffect">
                                  <p:stCondLst>
                                    <p:cond delay="0"/>
                                  </p:stCondLst>
                                  <p:childTnLst>
                                    <p:set>
                                      <p:cBhvr>
                                        <p:cTn id="63" dur="1" fill="hold">
                                          <p:stCondLst>
                                            <p:cond delay="0"/>
                                          </p:stCondLst>
                                        </p:cTn>
                                        <p:tgtEl>
                                          <p:spTgt spid="39"/>
                                        </p:tgtEl>
                                        <p:attrNameLst>
                                          <p:attrName>style.visibility</p:attrName>
                                        </p:attrNameLst>
                                      </p:cBhvr>
                                      <p:to>
                                        <p:strVal val="visible"/>
                                      </p:to>
                                    </p:set>
                                    <p:anim calcmode="lin" valueType="num">
                                      <p:cBhvr>
                                        <p:cTn id="64" dur="500" fill="hold"/>
                                        <p:tgtEl>
                                          <p:spTgt spid="39"/>
                                        </p:tgtEl>
                                        <p:attrNameLst>
                                          <p:attrName>ppt_w</p:attrName>
                                        </p:attrNameLst>
                                      </p:cBhvr>
                                      <p:tavLst>
                                        <p:tav tm="0">
                                          <p:val>
                                            <p:fltVal val="0"/>
                                          </p:val>
                                        </p:tav>
                                        <p:tav tm="100000">
                                          <p:val>
                                            <p:strVal val="#ppt_w"/>
                                          </p:val>
                                        </p:tav>
                                      </p:tavLst>
                                    </p:anim>
                                    <p:anim calcmode="lin" valueType="num">
                                      <p:cBhvr>
                                        <p:cTn id="65" dur="500" fill="hold"/>
                                        <p:tgtEl>
                                          <p:spTgt spid="39"/>
                                        </p:tgtEl>
                                        <p:attrNameLst>
                                          <p:attrName>ppt_h</p:attrName>
                                        </p:attrNameLst>
                                      </p:cBhvr>
                                      <p:tavLst>
                                        <p:tav tm="0">
                                          <p:val>
                                            <p:fltVal val="0"/>
                                          </p:val>
                                        </p:tav>
                                        <p:tav tm="100000">
                                          <p:val>
                                            <p:strVal val="#ppt_h"/>
                                          </p:val>
                                        </p:tav>
                                      </p:tavLst>
                                    </p:anim>
                                  </p:childTnLst>
                                </p:cTn>
                              </p:par>
                              <p:par>
                                <p:cTn id="66" presetID="23" presetClass="entr" presetSubtype="16" fill="hold" nodeType="withEffect">
                                  <p:stCondLst>
                                    <p:cond delay="0"/>
                                  </p:stCondLst>
                                  <p:childTnLst>
                                    <p:set>
                                      <p:cBhvr>
                                        <p:cTn id="67" dur="1" fill="hold">
                                          <p:stCondLst>
                                            <p:cond delay="0"/>
                                          </p:stCondLst>
                                        </p:cTn>
                                        <p:tgtEl>
                                          <p:spTgt spid="40"/>
                                        </p:tgtEl>
                                        <p:attrNameLst>
                                          <p:attrName>style.visibility</p:attrName>
                                        </p:attrNameLst>
                                      </p:cBhvr>
                                      <p:to>
                                        <p:strVal val="visible"/>
                                      </p:to>
                                    </p:set>
                                    <p:anim calcmode="lin" valueType="num">
                                      <p:cBhvr>
                                        <p:cTn id="68" dur="500" fill="hold"/>
                                        <p:tgtEl>
                                          <p:spTgt spid="40"/>
                                        </p:tgtEl>
                                        <p:attrNameLst>
                                          <p:attrName>ppt_w</p:attrName>
                                        </p:attrNameLst>
                                      </p:cBhvr>
                                      <p:tavLst>
                                        <p:tav tm="0">
                                          <p:val>
                                            <p:fltVal val="0"/>
                                          </p:val>
                                        </p:tav>
                                        <p:tav tm="100000">
                                          <p:val>
                                            <p:strVal val="#ppt_w"/>
                                          </p:val>
                                        </p:tav>
                                      </p:tavLst>
                                    </p:anim>
                                    <p:anim calcmode="lin" valueType="num">
                                      <p:cBhvr>
                                        <p:cTn id="69" dur="500" fill="hold"/>
                                        <p:tgtEl>
                                          <p:spTgt spid="40"/>
                                        </p:tgtEl>
                                        <p:attrNameLst>
                                          <p:attrName>ppt_h</p:attrName>
                                        </p:attrNameLst>
                                      </p:cBhvr>
                                      <p:tavLst>
                                        <p:tav tm="0">
                                          <p:val>
                                            <p:fltVal val="0"/>
                                          </p:val>
                                        </p:tav>
                                        <p:tav tm="100000">
                                          <p:val>
                                            <p:strVal val="#ppt_h"/>
                                          </p:val>
                                        </p:tav>
                                      </p:tavLst>
                                    </p:anim>
                                  </p:childTnLst>
                                </p:cTn>
                              </p:par>
                              <p:par>
                                <p:cTn id="70" presetID="23" presetClass="entr" presetSubtype="16" fill="hold" nodeType="withEffect">
                                  <p:stCondLst>
                                    <p:cond delay="0"/>
                                  </p:stCondLst>
                                  <p:childTnLst>
                                    <p:set>
                                      <p:cBhvr>
                                        <p:cTn id="71" dur="1" fill="hold">
                                          <p:stCondLst>
                                            <p:cond delay="0"/>
                                          </p:stCondLst>
                                        </p:cTn>
                                        <p:tgtEl>
                                          <p:spTgt spid="45"/>
                                        </p:tgtEl>
                                        <p:attrNameLst>
                                          <p:attrName>style.visibility</p:attrName>
                                        </p:attrNameLst>
                                      </p:cBhvr>
                                      <p:to>
                                        <p:strVal val="visible"/>
                                      </p:to>
                                    </p:set>
                                    <p:anim calcmode="lin" valueType="num">
                                      <p:cBhvr>
                                        <p:cTn id="72" dur="500" fill="hold"/>
                                        <p:tgtEl>
                                          <p:spTgt spid="45"/>
                                        </p:tgtEl>
                                        <p:attrNameLst>
                                          <p:attrName>ppt_w</p:attrName>
                                        </p:attrNameLst>
                                      </p:cBhvr>
                                      <p:tavLst>
                                        <p:tav tm="0">
                                          <p:val>
                                            <p:fltVal val="0"/>
                                          </p:val>
                                        </p:tav>
                                        <p:tav tm="100000">
                                          <p:val>
                                            <p:strVal val="#ppt_w"/>
                                          </p:val>
                                        </p:tav>
                                      </p:tavLst>
                                    </p:anim>
                                    <p:anim calcmode="lin" valueType="num">
                                      <p:cBhvr>
                                        <p:cTn id="73" dur="500" fill="hold"/>
                                        <p:tgtEl>
                                          <p:spTgt spid="45"/>
                                        </p:tgtEl>
                                        <p:attrNameLst>
                                          <p:attrName>ppt_h</p:attrName>
                                        </p:attrNameLst>
                                      </p:cBhvr>
                                      <p:tavLst>
                                        <p:tav tm="0">
                                          <p:val>
                                            <p:fltVal val="0"/>
                                          </p:val>
                                        </p:tav>
                                        <p:tav tm="100000">
                                          <p:val>
                                            <p:strVal val="#ppt_h"/>
                                          </p:val>
                                        </p:tav>
                                      </p:tavLst>
                                    </p:anim>
                                  </p:childTnLst>
                                </p:cTn>
                              </p:par>
                              <p:par>
                                <p:cTn id="74" presetID="23" presetClass="entr" presetSubtype="16" fill="hold" nodeType="withEffect">
                                  <p:stCondLst>
                                    <p:cond delay="0"/>
                                  </p:stCondLst>
                                  <p:childTnLst>
                                    <p:set>
                                      <p:cBhvr>
                                        <p:cTn id="75" dur="1" fill="hold">
                                          <p:stCondLst>
                                            <p:cond delay="0"/>
                                          </p:stCondLst>
                                        </p:cTn>
                                        <p:tgtEl>
                                          <p:spTgt spid="48"/>
                                        </p:tgtEl>
                                        <p:attrNameLst>
                                          <p:attrName>style.visibility</p:attrName>
                                        </p:attrNameLst>
                                      </p:cBhvr>
                                      <p:to>
                                        <p:strVal val="visible"/>
                                      </p:to>
                                    </p:set>
                                    <p:anim calcmode="lin" valueType="num">
                                      <p:cBhvr>
                                        <p:cTn id="76" dur="500" fill="hold"/>
                                        <p:tgtEl>
                                          <p:spTgt spid="48"/>
                                        </p:tgtEl>
                                        <p:attrNameLst>
                                          <p:attrName>ppt_w</p:attrName>
                                        </p:attrNameLst>
                                      </p:cBhvr>
                                      <p:tavLst>
                                        <p:tav tm="0">
                                          <p:val>
                                            <p:fltVal val="0"/>
                                          </p:val>
                                        </p:tav>
                                        <p:tav tm="100000">
                                          <p:val>
                                            <p:strVal val="#ppt_w"/>
                                          </p:val>
                                        </p:tav>
                                      </p:tavLst>
                                    </p:anim>
                                    <p:anim calcmode="lin" valueType="num">
                                      <p:cBhvr>
                                        <p:cTn id="77" dur="500" fill="hold"/>
                                        <p:tgtEl>
                                          <p:spTgt spid="48"/>
                                        </p:tgtEl>
                                        <p:attrNameLst>
                                          <p:attrName>ppt_h</p:attrName>
                                        </p:attrNameLst>
                                      </p:cBhvr>
                                      <p:tavLst>
                                        <p:tav tm="0">
                                          <p:val>
                                            <p:fltVal val="0"/>
                                          </p:val>
                                        </p:tav>
                                        <p:tav tm="100000">
                                          <p:val>
                                            <p:strVal val="#ppt_h"/>
                                          </p:val>
                                        </p:tav>
                                      </p:tavLst>
                                    </p:anim>
                                  </p:childTnLst>
                                </p:cTn>
                              </p:par>
                              <p:par>
                                <p:cTn id="78" presetID="23" presetClass="entr" presetSubtype="16" fill="hold" nodeType="withEffect">
                                  <p:stCondLst>
                                    <p:cond delay="0"/>
                                  </p:stCondLst>
                                  <p:childTnLst>
                                    <p:set>
                                      <p:cBhvr>
                                        <p:cTn id="79" dur="1" fill="hold">
                                          <p:stCondLst>
                                            <p:cond delay="0"/>
                                          </p:stCondLst>
                                        </p:cTn>
                                        <p:tgtEl>
                                          <p:spTgt spid="51"/>
                                        </p:tgtEl>
                                        <p:attrNameLst>
                                          <p:attrName>style.visibility</p:attrName>
                                        </p:attrNameLst>
                                      </p:cBhvr>
                                      <p:to>
                                        <p:strVal val="visible"/>
                                      </p:to>
                                    </p:set>
                                    <p:anim calcmode="lin" valueType="num">
                                      <p:cBhvr>
                                        <p:cTn id="80" dur="500" fill="hold"/>
                                        <p:tgtEl>
                                          <p:spTgt spid="51"/>
                                        </p:tgtEl>
                                        <p:attrNameLst>
                                          <p:attrName>ppt_w</p:attrName>
                                        </p:attrNameLst>
                                      </p:cBhvr>
                                      <p:tavLst>
                                        <p:tav tm="0">
                                          <p:val>
                                            <p:fltVal val="0"/>
                                          </p:val>
                                        </p:tav>
                                        <p:tav tm="100000">
                                          <p:val>
                                            <p:strVal val="#ppt_w"/>
                                          </p:val>
                                        </p:tav>
                                      </p:tavLst>
                                    </p:anim>
                                    <p:anim calcmode="lin" valueType="num">
                                      <p:cBhvr>
                                        <p:cTn id="81" dur="500" fill="hold"/>
                                        <p:tgtEl>
                                          <p:spTgt spid="51"/>
                                        </p:tgtEl>
                                        <p:attrNameLst>
                                          <p:attrName>ppt_h</p:attrName>
                                        </p:attrNameLst>
                                      </p:cBhvr>
                                      <p:tavLst>
                                        <p:tav tm="0">
                                          <p:val>
                                            <p:fltVal val="0"/>
                                          </p:val>
                                        </p:tav>
                                        <p:tav tm="100000">
                                          <p:val>
                                            <p:strVal val="#ppt_h"/>
                                          </p:val>
                                        </p:tav>
                                      </p:tavLst>
                                    </p:anim>
                                  </p:childTnLst>
                                </p:cTn>
                              </p:par>
                              <p:par>
                                <p:cTn id="82" presetID="23" presetClass="entr" presetSubtype="16" fill="hold" grpId="0" nodeType="withEffect">
                                  <p:stCondLst>
                                    <p:cond delay="0"/>
                                  </p:stCondLst>
                                  <p:childTnLst>
                                    <p:set>
                                      <p:cBhvr>
                                        <p:cTn id="83" dur="1" fill="hold">
                                          <p:stCondLst>
                                            <p:cond delay="0"/>
                                          </p:stCondLst>
                                        </p:cTn>
                                        <p:tgtEl>
                                          <p:spTgt spid="105"/>
                                        </p:tgtEl>
                                        <p:attrNameLst>
                                          <p:attrName>style.visibility</p:attrName>
                                        </p:attrNameLst>
                                      </p:cBhvr>
                                      <p:to>
                                        <p:strVal val="visible"/>
                                      </p:to>
                                    </p:set>
                                    <p:anim calcmode="lin" valueType="num">
                                      <p:cBhvr>
                                        <p:cTn id="84" dur="500" fill="hold"/>
                                        <p:tgtEl>
                                          <p:spTgt spid="105"/>
                                        </p:tgtEl>
                                        <p:attrNameLst>
                                          <p:attrName>ppt_w</p:attrName>
                                        </p:attrNameLst>
                                      </p:cBhvr>
                                      <p:tavLst>
                                        <p:tav tm="0">
                                          <p:val>
                                            <p:fltVal val="0"/>
                                          </p:val>
                                        </p:tav>
                                        <p:tav tm="100000">
                                          <p:val>
                                            <p:strVal val="#ppt_w"/>
                                          </p:val>
                                        </p:tav>
                                      </p:tavLst>
                                    </p:anim>
                                    <p:anim calcmode="lin" valueType="num">
                                      <p:cBhvr>
                                        <p:cTn id="85" dur="500" fill="hold"/>
                                        <p:tgtEl>
                                          <p:spTgt spid="105"/>
                                        </p:tgtEl>
                                        <p:attrNameLst>
                                          <p:attrName>ppt_h</p:attrName>
                                        </p:attrNameLst>
                                      </p:cBhvr>
                                      <p:tavLst>
                                        <p:tav tm="0">
                                          <p:val>
                                            <p:fltVal val="0"/>
                                          </p:val>
                                        </p:tav>
                                        <p:tav tm="100000">
                                          <p:val>
                                            <p:strVal val="#ppt_h"/>
                                          </p:val>
                                        </p:tav>
                                      </p:tavLst>
                                    </p:anim>
                                  </p:childTnLst>
                                </p:cTn>
                              </p:par>
                              <p:par>
                                <p:cTn id="86" presetID="23" presetClass="entr" presetSubtype="16" fill="hold" grpId="0" nodeType="withEffect">
                                  <p:stCondLst>
                                    <p:cond delay="0"/>
                                  </p:stCondLst>
                                  <p:childTnLst>
                                    <p:set>
                                      <p:cBhvr>
                                        <p:cTn id="87" dur="1" fill="hold">
                                          <p:stCondLst>
                                            <p:cond delay="0"/>
                                          </p:stCondLst>
                                        </p:cTn>
                                        <p:tgtEl>
                                          <p:spTgt spid="106"/>
                                        </p:tgtEl>
                                        <p:attrNameLst>
                                          <p:attrName>style.visibility</p:attrName>
                                        </p:attrNameLst>
                                      </p:cBhvr>
                                      <p:to>
                                        <p:strVal val="visible"/>
                                      </p:to>
                                    </p:set>
                                    <p:anim calcmode="lin" valueType="num">
                                      <p:cBhvr>
                                        <p:cTn id="88" dur="500" fill="hold"/>
                                        <p:tgtEl>
                                          <p:spTgt spid="106"/>
                                        </p:tgtEl>
                                        <p:attrNameLst>
                                          <p:attrName>ppt_w</p:attrName>
                                        </p:attrNameLst>
                                      </p:cBhvr>
                                      <p:tavLst>
                                        <p:tav tm="0">
                                          <p:val>
                                            <p:fltVal val="0"/>
                                          </p:val>
                                        </p:tav>
                                        <p:tav tm="100000">
                                          <p:val>
                                            <p:strVal val="#ppt_w"/>
                                          </p:val>
                                        </p:tav>
                                      </p:tavLst>
                                    </p:anim>
                                    <p:anim calcmode="lin" valueType="num">
                                      <p:cBhvr>
                                        <p:cTn id="89" dur="500" fill="hold"/>
                                        <p:tgtEl>
                                          <p:spTgt spid="106"/>
                                        </p:tgtEl>
                                        <p:attrNameLst>
                                          <p:attrName>ppt_h</p:attrName>
                                        </p:attrNameLst>
                                      </p:cBhvr>
                                      <p:tavLst>
                                        <p:tav tm="0">
                                          <p:val>
                                            <p:fltVal val="0"/>
                                          </p:val>
                                        </p:tav>
                                        <p:tav tm="100000">
                                          <p:val>
                                            <p:strVal val="#ppt_h"/>
                                          </p:val>
                                        </p:tav>
                                      </p:tavLst>
                                    </p:anim>
                                  </p:childTnLst>
                                </p:cTn>
                              </p:par>
                              <p:par>
                                <p:cTn id="90" presetID="23" presetClass="entr" presetSubtype="16" fill="hold" grpId="0" nodeType="withEffect">
                                  <p:stCondLst>
                                    <p:cond delay="0"/>
                                  </p:stCondLst>
                                  <p:childTnLst>
                                    <p:set>
                                      <p:cBhvr>
                                        <p:cTn id="91" dur="1" fill="hold">
                                          <p:stCondLst>
                                            <p:cond delay="0"/>
                                          </p:stCondLst>
                                        </p:cTn>
                                        <p:tgtEl>
                                          <p:spTgt spid="107"/>
                                        </p:tgtEl>
                                        <p:attrNameLst>
                                          <p:attrName>style.visibility</p:attrName>
                                        </p:attrNameLst>
                                      </p:cBhvr>
                                      <p:to>
                                        <p:strVal val="visible"/>
                                      </p:to>
                                    </p:set>
                                    <p:anim calcmode="lin" valueType="num">
                                      <p:cBhvr>
                                        <p:cTn id="92" dur="500" fill="hold"/>
                                        <p:tgtEl>
                                          <p:spTgt spid="107"/>
                                        </p:tgtEl>
                                        <p:attrNameLst>
                                          <p:attrName>ppt_w</p:attrName>
                                        </p:attrNameLst>
                                      </p:cBhvr>
                                      <p:tavLst>
                                        <p:tav tm="0">
                                          <p:val>
                                            <p:fltVal val="0"/>
                                          </p:val>
                                        </p:tav>
                                        <p:tav tm="100000">
                                          <p:val>
                                            <p:strVal val="#ppt_w"/>
                                          </p:val>
                                        </p:tav>
                                      </p:tavLst>
                                    </p:anim>
                                    <p:anim calcmode="lin" valueType="num">
                                      <p:cBhvr>
                                        <p:cTn id="93" dur="500" fill="hold"/>
                                        <p:tgtEl>
                                          <p:spTgt spid="10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77" grpId="0"/>
      <p:bldP spid="78" grpId="0" animBg="1"/>
      <p:bldP spid="79" grpId="0" animBg="1"/>
      <p:bldP spid="80" grpId="0" animBg="1"/>
      <p:bldP spid="81" grpId="0" animBg="1"/>
      <p:bldP spid="82" grpId="0" animBg="1"/>
      <p:bldP spid="83" grpId="0" animBg="1"/>
      <p:bldP spid="84" grpId="0" animBg="1"/>
      <p:bldP spid="85" grpId="0" animBg="1"/>
      <p:bldP spid="86" grpId="0" animBg="1"/>
      <p:bldP spid="90" grpId="0" animBg="1"/>
      <p:bldP spid="37" grpId="0" animBg="1"/>
      <p:bldP spid="39" grpId="0" animBg="1"/>
      <p:bldP spid="102" grpId="0" animBg="1"/>
      <p:bldP spid="103" grpId="0" animBg="1"/>
      <p:bldP spid="104" grpId="0"/>
      <p:bldP spid="105" grpId="0" animBg="1"/>
      <p:bldP spid="106" grpId="0" animBg="1"/>
      <p:bldP spid="10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6</a:t>
            </a:fld>
            <a:endParaRPr lang="de-DE" dirty="0"/>
          </a:p>
        </p:txBody>
      </p:sp>
      <p:sp>
        <p:nvSpPr>
          <p:cNvPr id="2" name="Title 1"/>
          <p:cNvSpPr>
            <a:spLocks noGrp="1"/>
          </p:cNvSpPr>
          <p:nvPr>
            <p:ph type="title"/>
          </p:nvPr>
        </p:nvSpPr>
        <p:spPr/>
        <p:txBody>
          <a:bodyPr/>
          <a:lstStyle/>
          <a:p>
            <a:r>
              <a:rPr lang="en-US" dirty="0" smtClean="0"/>
              <a:t>Road to </a:t>
            </a:r>
            <a:r>
              <a:rPr lang="en-US" dirty="0" err="1" smtClean="0"/>
              <a:t>MicroService</a:t>
            </a:r>
            <a:r>
              <a:rPr lang="en-US" dirty="0" smtClean="0"/>
              <a:t> Architecture </a:t>
            </a:r>
            <a:r>
              <a:rPr lang="mr-IN" dirty="0" smtClean="0"/>
              <a:t>–</a:t>
            </a:r>
            <a:r>
              <a:rPr lang="en-US" dirty="0" smtClean="0"/>
              <a:t> How things got complicated in 2011</a:t>
            </a:r>
            <a:endParaRPr lang="en-US" dirty="0"/>
          </a:p>
        </p:txBody>
      </p:sp>
      <p:sp>
        <p:nvSpPr>
          <p:cNvPr id="76" name="Rectangle 75"/>
          <p:cNvSpPr/>
          <p:nvPr/>
        </p:nvSpPr>
        <p:spPr>
          <a:xfrm>
            <a:off x="2199248" y="837891"/>
            <a:ext cx="7352179" cy="888115"/>
          </a:xfrm>
          <a:prstGeom prst="rect">
            <a:avLst/>
          </a:prstGeom>
          <a:solidFill>
            <a:sysClr val="window" lastClr="FFFFFF">
              <a:alpha val="0"/>
            </a:sysClr>
          </a:solidFill>
          <a:ln w="15875" cap="flat" cmpd="sng" algn="ctr">
            <a:solidFill>
              <a:srgbClr val="FF7500"/>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E48312"/>
                </a:solidFill>
                <a:effectLst/>
                <a:uLnTx/>
                <a:uFillTx/>
                <a:latin typeface="Calibri" panose="020F0502020204030204"/>
                <a:ea typeface=""/>
                <a:cs typeface=""/>
              </a:rPr>
              <a:t>BI Tool</a:t>
            </a:r>
          </a:p>
        </p:txBody>
      </p:sp>
      <p:sp>
        <p:nvSpPr>
          <p:cNvPr id="77" name="TextBox 76"/>
          <p:cNvSpPr txBox="1"/>
          <p:nvPr/>
        </p:nvSpPr>
        <p:spPr>
          <a:xfrm>
            <a:off x="4355141" y="2237083"/>
            <a:ext cx="914400" cy="914400"/>
          </a:xfrm>
          <a:prstGeom prst="rect">
            <a:avLst/>
          </a:prstGeom>
          <a:noFill/>
        </p:spPr>
        <p:txBody>
          <a:bodyPr wrap="none" lIns="0" tIns="0" rIns="0" bIns="0" rtlCol="0">
            <a:noAutofit/>
          </a:bodyPr>
          <a:lstStyle/>
          <a:p>
            <a:pPr>
              <a:lnSpc>
                <a:spcPct val="120000"/>
              </a:lnSpc>
            </a:pPr>
            <a:endParaRPr lang="en-US" sz="1500" dirty="0" smtClean="0">
              <a:solidFill>
                <a:srgbClr val="000000"/>
              </a:solidFill>
              <a:latin typeface="Calibri" panose="020F0502020204030204"/>
            </a:endParaRPr>
          </a:p>
        </p:txBody>
      </p:sp>
      <p:sp>
        <p:nvSpPr>
          <p:cNvPr id="78" name="Rectangle 77"/>
          <p:cNvSpPr/>
          <p:nvPr/>
        </p:nvSpPr>
        <p:spPr>
          <a:xfrm>
            <a:off x="3762055" y="1005185"/>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79" name="Rectangle 78"/>
          <p:cNvSpPr/>
          <p:nvPr/>
        </p:nvSpPr>
        <p:spPr>
          <a:xfrm>
            <a:off x="4092326" y="1183768"/>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0" name="Rectangle 79"/>
          <p:cNvSpPr/>
          <p:nvPr/>
        </p:nvSpPr>
        <p:spPr>
          <a:xfrm>
            <a:off x="4409397" y="1057973"/>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1" name="Rectangle 80"/>
          <p:cNvSpPr/>
          <p:nvPr/>
        </p:nvSpPr>
        <p:spPr>
          <a:xfrm>
            <a:off x="5557338" y="1376550"/>
            <a:ext cx="267058" cy="19929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2" name="Rectangle 81"/>
          <p:cNvSpPr/>
          <p:nvPr/>
        </p:nvSpPr>
        <p:spPr>
          <a:xfrm>
            <a:off x="5875338" y="1184647"/>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3" name="Rectangle 82"/>
          <p:cNvSpPr/>
          <p:nvPr/>
        </p:nvSpPr>
        <p:spPr>
          <a:xfrm>
            <a:off x="6192409" y="1063724"/>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4" name="Rectangle 83"/>
          <p:cNvSpPr/>
          <p:nvPr/>
        </p:nvSpPr>
        <p:spPr>
          <a:xfrm>
            <a:off x="8189557" y="1011508"/>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5" name="Rectangle 84"/>
          <p:cNvSpPr/>
          <p:nvPr/>
        </p:nvSpPr>
        <p:spPr>
          <a:xfrm>
            <a:off x="8519828" y="1190091"/>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6" name="Rectangle 85"/>
          <p:cNvSpPr/>
          <p:nvPr/>
        </p:nvSpPr>
        <p:spPr>
          <a:xfrm>
            <a:off x="8836899" y="1064296"/>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9" name="Rectangle 88"/>
          <p:cNvSpPr/>
          <p:nvPr/>
        </p:nvSpPr>
        <p:spPr>
          <a:xfrm>
            <a:off x="3831620" y="5034790"/>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Middle</a:t>
            </a:r>
          </a:p>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Tier</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90" name="Can 89"/>
          <p:cNvSpPr/>
          <p:nvPr/>
        </p:nvSpPr>
        <p:spPr>
          <a:xfrm>
            <a:off x="5404376" y="2210698"/>
            <a:ext cx="941922" cy="794598"/>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DWH</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31" name="Gerade Verbindung mit Pfeil 30"/>
          <p:cNvCxnSpPr>
            <a:stCxn id="76" idx="2"/>
            <a:endCxn id="90" idx="0"/>
          </p:cNvCxnSpPr>
          <p:nvPr/>
        </p:nvCxnSpPr>
        <p:spPr>
          <a:xfrm flipH="1">
            <a:off x="5875337" y="1726006"/>
            <a:ext cx="1" cy="68334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37" name="Can 89"/>
          <p:cNvSpPr/>
          <p:nvPr/>
        </p:nvSpPr>
        <p:spPr>
          <a:xfrm>
            <a:off x="5405989" y="3294444"/>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Staging</a:t>
            </a:r>
          </a:p>
        </p:txBody>
      </p:sp>
      <p:sp>
        <p:nvSpPr>
          <p:cNvPr id="38" name="Can 89"/>
          <p:cNvSpPr/>
          <p:nvPr/>
        </p:nvSpPr>
        <p:spPr>
          <a:xfrm>
            <a:off x="5240855" y="4430256"/>
            <a:ext cx="1268963" cy="1110280"/>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Core DB</a:t>
            </a:r>
          </a:p>
        </p:txBody>
      </p:sp>
      <p:sp>
        <p:nvSpPr>
          <p:cNvPr id="39" name="Can 89"/>
          <p:cNvSpPr/>
          <p:nvPr/>
        </p:nvSpPr>
        <p:spPr>
          <a:xfrm>
            <a:off x="3838396" y="3294444"/>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CRM</a:t>
            </a:r>
          </a:p>
        </p:txBody>
      </p:sp>
      <p:cxnSp>
        <p:nvCxnSpPr>
          <p:cNvPr id="40" name="Gerade Verbindung mit Pfeil 39"/>
          <p:cNvCxnSpPr>
            <a:stCxn id="39" idx="4"/>
            <a:endCxn id="37" idx="2"/>
          </p:cNvCxnSpPr>
          <p:nvPr/>
        </p:nvCxnSpPr>
        <p:spPr>
          <a:xfrm>
            <a:off x="4780318" y="3706512"/>
            <a:ext cx="625671" cy="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5" name="Gerade Verbindung mit Pfeil 44"/>
          <p:cNvCxnSpPr>
            <a:stCxn id="38" idx="0"/>
            <a:endCxn id="37" idx="3"/>
          </p:cNvCxnSpPr>
          <p:nvPr/>
        </p:nvCxnSpPr>
        <p:spPr>
          <a:xfrm flipV="1">
            <a:off x="5875337" y="4118579"/>
            <a:ext cx="1613" cy="589247"/>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8" name="Gerade Verbindung mit Pfeil 47"/>
          <p:cNvCxnSpPr>
            <a:stCxn id="37" idx="0"/>
            <a:endCxn id="90" idx="3"/>
          </p:cNvCxnSpPr>
          <p:nvPr/>
        </p:nvCxnSpPr>
        <p:spPr>
          <a:xfrm flipH="1" flipV="1">
            <a:off x="5875337" y="3005296"/>
            <a:ext cx="1613" cy="49518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1" name="Gerade Verbindung mit Pfeil 50"/>
          <p:cNvCxnSpPr>
            <a:stCxn id="90" idx="2"/>
            <a:endCxn id="39" idx="0"/>
          </p:cNvCxnSpPr>
          <p:nvPr/>
        </p:nvCxnSpPr>
        <p:spPr>
          <a:xfrm flipH="1">
            <a:off x="4309357" y="2607997"/>
            <a:ext cx="1095019" cy="906128"/>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pic>
        <p:nvPicPr>
          <p:cNvPr id="56"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57"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cxnSp>
        <p:nvCxnSpPr>
          <p:cNvPr id="58" name="Gerade Verbindung mit Pfeil 57"/>
          <p:cNvCxnSpPr/>
          <p:nvPr/>
        </p:nvCxnSpPr>
        <p:spPr>
          <a:xfrm flipH="1" flipV="1">
            <a:off x="519631" y="837891"/>
            <a:ext cx="28050" cy="4913499"/>
          </a:xfrm>
          <a:prstGeom prst="straightConnector1">
            <a:avLst/>
          </a:prstGeom>
          <a:ln w="85725">
            <a:solidFill>
              <a:schemeClr val="accent2"/>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61" name="Gerade Verbindung mit Pfeil 60"/>
          <p:cNvCxnSpPr/>
          <p:nvPr/>
        </p:nvCxnSpPr>
        <p:spPr>
          <a:xfrm flipH="1">
            <a:off x="408955" y="5445224"/>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a:xfrm>
            <a:off x="796999" y="5301208"/>
            <a:ext cx="914400" cy="914400"/>
          </a:xfrm>
          <a:prstGeom prst="rect">
            <a:avLst/>
          </a:prstGeom>
          <a:noFill/>
        </p:spPr>
        <p:txBody>
          <a:bodyPr wrap="none" lIns="0" tIns="0" rIns="0" bIns="0" rtlCol="0">
            <a:noAutofit/>
          </a:bodyPr>
          <a:lstStyle/>
          <a:p>
            <a:pPr>
              <a:lnSpc>
                <a:spcPct val="120000"/>
              </a:lnSpc>
            </a:pPr>
            <a:endParaRPr lang="de-DE" b="1" dirty="0" smtClean="0">
              <a:solidFill>
                <a:schemeClr val="accent2"/>
              </a:solidFill>
            </a:endParaRPr>
          </a:p>
        </p:txBody>
      </p:sp>
      <p:cxnSp>
        <p:nvCxnSpPr>
          <p:cNvPr id="68" name="Gerade Verbindung mit Pfeil 67"/>
          <p:cNvCxnSpPr>
            <a:stCxn id="89" idx="3"/>
            <a:endCxn id="38" idx="2"/>
          </p:cNvCxnSpPr>
          <p:nvPr/>
        </p:nvCxnSpPr>
        <p:spPr>
          <a:xfrm flipV="1">
            <a:off x="4780318" y="4985396"/>
            <a:ext cx="460537" cy="416594"/>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71" name="Rectangle 88"/>
          <p:cNvSpPr/>
          <p:nvPr/>
        </p:nvSpPr>
        <p:spPr>
          <a:xfrm>
            <a:off x="2173093" y="4484210"/>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Web</a:t>
            </a:r>
          </a:p>
        </p:txBody>
      </p:sp>
      <p:cxnSp>
        <p:nvCxnSpPr>
          <p:cNvPr id="72" name="Gerade Verbindung mit Pfeil 71"/>
          <p:cNvCxnSpPr>
            <a:stCxn id="71" idx="3"/>
            <a:endCxn id="89" idx="1"/>
          </p:cNvCxnSpPr>
          <p:nvPr/>
        </p:nvCxnSpPr>
        <p:spPr>
          <a:xfrm>
            <a:off x="3121791" y="4851410"/>
            <a:ext cx="709829" cy="55058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34" name="Gerade Verbindung mit Pfeil 33"/>
          <p:cNvCxnSpPr/>
          <p:nvPr/>
        </p:nvCxnSpPr>
        <p:spPr>
          <a:xfrm flipH="1">
            <a:off x="411909" y="4030281"/>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5" name="Textfeld 34"/>
          <p:cNvSpPr txBox="1"/>
          <p:nvPr/>
        </p:nvSpPr>
        <p:spPr>
          <a:xfrm>
            <a:off x="799953" y="3879247"/>
            <a:ext cx="914400" cy="914400"/>
          </a:xfrm>
          <a:prstGeom prst="rect">
            <a:avLst/>
          </a:prstGeom>
          <a:noFill/>
        </p:spPr>
        <p:txBody>
          <a:bodyPr wrap="none" lIns="0" tIns="0" rIns="0" bIns="0" rtlCol="0">
            <a:noAutofit/>
          </a:bodyPr>
          <a:lstStyle/>
          <a:p>
            <a:pPr>
              <a:lnSpc>
                <a:spcPct val="120000"/>
              </a:lnSpc>
            </a:pPr>
            <a:r>
              <a:rPr lang="de-DE" b="1" dirty="0" smtClean="0">
                <a:solidFill>
                  <a:schemeClr val="accent2"/>
                </a:solidFill>
              </a:rPr>
              <a:t>2011</a:t>
            </a:r>
          </a:p>
        </p:txBody>
      </p:sp>
      <p:cxnSp>
        <p:nvCxnSpPr>
          <p:cNvPr id="41" name="Gerade Verbindung mit Pfeil 40"/>
          <p:cNvCxnSpPr>
            <a:stCxn id="71" idx="3"/>
            <a:endCxn id="38" idx="2"/>
          </p:cNvCxnSpPr>
          <p:nvPr/>
        </p:nvCxnSpPr>
        <p:spPr>
          <a:xfrm>
            <a:off x="3121791" y="4851410"/>
            <a:ext cx="2119064" cy="13398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42" name="Rectangle 88"/>
          <p:cNvSpPr/>
          <p:nvPr/>
        </p:nvSpPr>
        <p:spPr>
          <a:xfrm>
            <a:off x="4742169" y="5961659"/>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cxnSp>
        <p:nvCxnSpPr>
          <p:cNvPr id="43" name="Gerade Verbindung mit Pfeil 42"/>
          <p:cNvCxnSpPr>
            <a:stCxn id="42" idx="1"/>
            <a:endCxn id="89" idx="2"/>
          </p:cNvCxnSpPr>
          <p:nvPr/>
        </p:nvCxnSpPr>
        <p:spPr>
          <a:xfrm flipH="1" flipV="1">
            <a:off x="4305969" y="5769190"/>
            <a:ext cx="436200" cy="559669"/>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6" name="Gerade Verbindung mit Pfeil 45"/>
          <p:cNvCxnSpPr>
            <a:stCxn id="42" idx="0"/>
            <a:endCxn id="38" idx="3"/>
          </p:cNvCxnSpPr>
          <p:nvPr/>
        </p:nvCxnSpPr>
        <p:spPr>
          <a:xfrm flipV="1">
            <a:off x="5216518" y="5540536"/>
            <a:ext cx="658819" cy="421123"/>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49" name="Rectangle 88"/>
          <p:cNvSpPr/>
          <p:nvPr/>
        </p:nvSpPr>
        <p:spPr>
          <a:xfrm>
            <a:off x="7240859" y="529868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cxnSp>
        <p:nvCxnSpPr>
          <p:cNvPr id="50" name="Gerade Verbindung mit Pfeil 49"/>
          <p:cNvCxnSpPr>
            <a:stCxn id="49" idx="1"/>
            <a:endCxn id="38" idx="4"/>
          </p:cNvCxnSpPr>
          <p:nvPr/>
        </p:nvCxnSpPr>
        <p:spPr>
          <a:xfrm flipH="1" flipV="1">
            <a:off x="6509818" y="4985396"/>
            <a:ext cx="731041" cy="680491"/>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29" name="Textfeld 28"/>
          <p:cNvSpPr txBox="1"/>
          <p:nvPr/>
        </p:nvSpPr>
        <p:spPr>
          <a:xfrm>
            <a:off x="6109914" y="4392431"/>
            <a:ext cx="869252" cy="586585"/>
          </a:xfrm>
          <a:prstGeom prst="rect">
            <a:avLst/>
          </a:prstGeom>
          <a:noFill/>
        </p:spPr>
        <p:txBody>
          <a:bodyPr wrap="square" lIns="0" tIns="0" rIns="0" bIns="0" rtlCol="0">
            <a:noAutofit/>
          </a:bodyPr>
          <a:lstStyle/>
          <a:p>
            <a:pPr>
              <a:lnSpc>
                <a:spcPct val="120000"/>
              </a:lnSpc>
            </a:pPr>
            <a:r>
              <a:rPr lang="de-DE" sz="3200" b="1" dirty="0" smtClean="0"/>
              <a:t>$$$</a:t>
            </a:r>
          </a:p>
        </p:txBody>
      </p:sp>
      <p:sp>
        <p:nvSpPr>
          <p:cNvPr id="69" name="Rectangle 88"/>
          <p:cNvSpPr/>
          <p:nvPr/>
        </p:nvSpPr>
        <p:spPr>
          <a:xfrm>
            <a:off x="8765877" y="3339311"/>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70" name="Can 89"/>
          <p:cNvSpPr/>
          <p:nvPr/>
        </p:nvSpPr>
        <p:spPr>
          <a:xfrm>
            <a:off x="7087627" y="3294509"/>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73" name="Gerade Verbindung mit Pfeil 72"/>
          <p:cNvCxnSpPr>
            <a:stCxn id="70" idx="2"/>
            <a:endCxn id="37" idx="4"/>
          </p:cNvCxnSpPr>
          <p:nvPr/>
        </p:nvCxnSpPr>
        <p:spPr>
          <a:xfrm flipH="1" flipV="1">
            <a:off x="6347911" y="3706512"/>
            <a:ext cx="739716" cy="6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74" name="Gerade Verbindung mit Pfeil 73"/>
          <p:cNvCxnSpPr>
            <a:stCxn id="69" idx="1"/>
            <a:endCxn id="70" idx="4"/>
          </p:cNvCxnSpPr>
          <p:nvPr/>
        </p:nvCxnSpPr>
        <p:spPr>
          <a:xfrm flipH="1">
            <a:off x="8029549" y="3706511"/>
            <a:ext cx="736328" cy="6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87" name="Delay 100"/>
          <p:cNvSpPr/>
          <p:nvPr/>
        </p:nvSpPr>
        <p:spPr>
          <a:xfrm rot="16200000">
            <a:off x="3189475" y="1702979"/>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88" name="Oval 87"/>
          <p:cNvSpPr/>
          <p:nvPr/>
        </p:nvSpPr>
        <p:spPr>
          <a:xfrm>
            <a:off x="3181216" y="1420430"/>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91" name="TextBox 102"/>
          <p:cNvSpPr txBox="1"/>
          <p:nvPr/>
        </p:nvSpPr>
        <p:spPr>
          <a:xfrm>
            <a:off x="3077763" y="1907710"/>
            <a:ext cx="698974" cy="300082"/>
          </a:xfrm>
          <a:prstGeom prst="rect">
            <a:avLst/>
          </a:prstGeom>
          <a:noFill/>
        </p:spPr>
        <p:txBody>
          <a:bodyPr wrap="none" rtlCol="0">
            <a:spAutoFit/>
          </a:bodyPr>
          <a:lstStyle/>
          <a:p>
            <a:r>
              <a:rPr lang="en-US" sz="1350" dirty="0" smtClean="0">
                <a:solidFill>
                  <a:prstClr val="white"/>
                </a:solidFill>
                <a:latin typeface="Calibri" panose="020F0502020204030204"/>
              </a:rPr>
              <a:t>Analyst</a:t>
            </a:r>
            <a:endParaRPr lang="en-US" sz="1350" dirty="0">
              <a:solidFill>
                <a:prstClr val="white"/>
              </a:solidFill>
              <a:latin typeface="Calibri" panose="020F0502020204030204"/>
            </a:endParaRPr>
          </a:p>
        </p:txBody>
      </p:sp>
      <p:sp>
        <p:nvSpPr>
          <p:cNvPr id="92" name="Delay 100"/>
          <p:cNvSpPr/>
          <p:nvPr/>
        </p:nvSpPr>
        <p:spPr>
          <a:xfrm rot="16200000">
            <a:off x="6122737" y="30446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93" name="Oval 92"/>
          <p:cNvSpPr/>
          <p:nvPr/>
        </p:nvSpPr>
        <p:spPr>
          <a:xfrm>
            <a:off x="6114478" y="27620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94" name="TextBox 102"/>
          <p:cNvSpPr txBox="1"/>
          <p:nvPr/>
        </p:nvSpPr>
        <p:spPr>
          <a:xfrm>
            <a:off x="6011025" y="3249374"/>
            <a:ext cx="631198" cy="300082"/>
          </a:xfrm>
          <a:prstGeom prst="rect">
            <a:avLst/>
          </a:prstGeom>
          <a:noFill/>
        </p:spPr>
        <p:txBody>
          <a:bodyPr wrap="none" rtlCol="0">
            <a:spAutoFit/>
          </a:bodyPr>
          <a:lstStyle/>
          <a:p>
            <a:r>
              <a:rPr lang="en-US" sz="1350" dirty="0" smtClean="0">
                <a:solidFill>
                  <a:prstClr val="white"/>
                </a:solidFill>
                <a:latin typeface="Calibri" panose="020F0502020204030204"/>
              </a:rPr>
              <a:t>BI Dev</a:t>
            </a:r>
            <a:endParaRPr lang="en-US" sz="1350" dirty="0">
              <a:solidFill>
                <a:prstClr val="white"/>
              </a:solidFill>
              <a:latin typeface="Calibri" panose="020F0502020204030204"/>
            </a:endParaRPr>
          </a:p>
        </p:txBody>
      </p:sp>
    </p:spTree>
    <p:extLst>
      <p:ext uri="{BB962C8B-B14F-4D97-AF65-F5344CB8AC3E}">
        <p14:creationId xmlns:p14="http://schemas.microsoft.com/office/powerpoint/2010/main" val="98853636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88"/>
          <p:cNvSpPr/>
          <p:nvPr/>
        </p:nvSpPr>
        <p:spPr>
          <a:xfrm>
            <a:off x="9324106" y="2605647"/>
            <a:ext cx="948698" cy="734400"/>
          </a:xfrm>
          <a:prstGeom prst="rect">
            <a:avLst/>
          </a:prstGeom>
          <a:solidFill>
            <a:schemeClr val="tx1"/>
          </a:solidFill>
          <a:ln w="15875"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62" name="Can 89"/>
          <p:cNvSpPr/>
          <p:nvPr/>
        </p:nvSpPr>
        <p:spPr>
          <a:xfrm>
            <a:off x="7645856" y="2560845"/>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55" name="Rectangle 88"/>
          <p:cNvSpPr/>
          <p:nvPr/>
        </p:nvSpPr>
        <p:spPr>
          <a:xfrm>
            <a:off x="9136692" y="2850779"/>
            <a:ext cx="948698" cy="734400"/>
          </a:xfrm>
          <a:prstGeom prst="rect">
            <a:avLst/>
          </a:prstGeom>
          <a:solidFill>
            <a:schemeClr val="tx1"/>
          </a:solidFill>
          <a:ln w="15875"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59" name="Can 89"/>
          <p:cNvSpPr/>
          <p:nvPr/>
        </p:nvSpPr>
        <p:spPr>
          <a:xfrm>
            <a:off x="7458442" y="2805977"/>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53" name="Rectangle 88"/>
          <p:cNvSpPr/>
          <p:nvPr/>
        </p:nvSpPr>
        <p:spPr>
          <a:xfrm>
            <a:off x="8919109" y="3095045"/>
            <a:ext cx="948698" cy="734400"/>
          </a:xfrm>
          <a:prstGeom prst="rect">
            <a:avLst/>
          </a:prstGeom>
          <a:solidFill>
            <a:schemeClr val="tx1"/>
          </a:solidFill>
          <a:ln w="15875"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54" name="Can 89"/>
          <p:cNvSpPr/>
          <p:nvPr/>
        </p:nvSpPr>
        <p:spPr>
          <a:xfrm>
            <a:off x="7240859" y="3050243"/>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7</a:t>
            </a:fld>
            <a:endParaRPr lang="de-DE" dirty="0"/>
          </a:p>
        </p:txBody>
      </p:sp>
      <p:sp>
        <p:nvSpPr>
          <p:cNvPr id="2" name="Title 1"/>
          <p:cNvSpPr>
            <a:spLocks noGrp="1"/>
          </p:cNvSpPr>
          <p:nvPr>
            <p:ph type="title"/>
          </p:nvPr>
        </p:nvSpPr>
        <p:spPr/>
        <p:txBody>
          <a:bodyPr/>
          <a:lstStyle/>
          <a:p>
            <a:r>
              <a:rPr lang="en-US" dirty="0" smtClean="0"/>
              <a:t>Road to </a:t>
            </a:r>
            <a:r>
              <a:rPr lang="en-US" dirty="0" err="1" smtClean="0"/>
              <a:t>MicroService</a:t>
            </a:r>
            <a:r>
              <a:rPr lang="en-US" dirty="0" smtClean="0"/>
              <a:t> Architecture </a:t>
            </a:r>
            <a:r>
              <a:rPr lang="mr-IN" dirty="0" smtClean="0"/>
              <a:t>–</a:t>
            </a:r>
            <a:r>
              <a:rPr lang="en-US" dirty="0" smtClean="0"/>
              <a:t> How we sliced the monolith in 2013</a:t>
            </a:r>
            <a:endParaRPr lang="en-US" dirty="0"/>
          </a:p>
        </p:txBody>
      </p:sp>
      <p:sp>
        <p:nvSpPr>
          <p:cNvPr id="76" name="Rectangle 75"/>
          <p:cNvSpPr/>
          <p:nvPr/>
        </p:nvSpPr>
        <p:spPr>
          <a:xfrm>
            <a:off x="2199248" y="837891"/>
            <a:ext cx="7352179" cy="888115"/>
          </a:xfrm>
          <a:prstGeom prst="rect">
            <a:avLst/>
          </a:prstGeom>
          <a:solidFill>
            <a:sysClr val="window" lastClr="FFFFFF">
              <a:alpha val="0"/>
            </a:sysClr>
          </a:solidFill>
          <a:ln w="15875" cap="flat" cmpd="sng" algn="ctr">
            <a:solidFill>
              <a:srgbClr val="FF7500"/>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E48312"/>
                </a:solidFill>
                <a:effectLst/>
                <a:uLnTx/>
                <a:uFillTx/>
                <a:latin typeface="Calibri" panose="020F0502020204030204"/>
                <a:ea typeface=""/>
                <a:cs typeface=""/>
              </a:rPr>
              <a:t>BI Tool</a:t>
            </a:r>
          </a:p>
        </p:txBody>
      </p:sp>
      <p:sp>
        <p:nvSpPr>
          <p:cNvPr id="77" name="TextBox 76"/>
          <p:cNvSpPr txBox="1"/>
          <p:nvPr/>
        </p:nvSpPr>
        <p:spPr>
          <a:xfrm>
            <a:off x="4355141" y="2237083"/>
            <a:ext cx="914400" cy="914400"/>
          </a:xfrm>
          <a:prstGeom prst="rect">
            <a:avLst/>
          </a:prstGeom>
          <a:noFill/>
        </p:spPr>
        <p:txBody>
          <a:bodyPr wrap="none" lIns="0" tIns="0" rIns="0" bIns="0" rtlCol="0">
            <a:noAutofit/>
          </a:bodyPr>
          <a:lstStyle/>
          <a:p>
            <a:pPr>
              <a:lnSpc>
                <a:spcPct val="120000"/>
              </a:lnSpc>
            </a:pPr>
            <a:endParaRPr lang="en-US" sz="1500" dirty="0" smtClean="0">
              <a:solidFill>
                <a:srgbClr val="000000"/>
              </a:solidFill>
              <a:latin typeface="Calibri" panose="020F0502020204030204"/>
            </a:endParaRPr>
          </a:p>
        </p:txBody>
      </p:sp>
      <p:sp>
        <p:nvSpPr>
          <p:cNvPr id="78" name="Rectangle 77"/>
          <p:cNvSpPr/>
          <p:nvPr/>
        </p:nvSpPr>
        <p:spPr>
          <a:xfrm>
            <a:off x="3762055" y="1005185"/>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79" name="Rectangle 78"/>
          <p:cNvSpPr/>
          <p:nvPr/>
        </p:nvSpPr>
        <p:spPr>
          <a:xfrm>
            <a:off x="4092326" y="1183768"/>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0" name="Rectangle 79"/>
          <p:cNvSpPr/>
          <p:nvPr/>
        </p:nvSpPr>
        <p:spPr>
          <a:xfrm>
            <a:off x="4409397" y="1057973"/>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1" name="Rectangle 80"/>
          <p:cNvSpPr/>
          <p:nvPr/>
        </p:nvSpPr>
        <p:spPr>
          <a:xfrm>
            <a:off x="5557338" y="1376550"/>
            <a:ext cx="267058" cy="19929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2" name="Rectangle 81"/>
          <p:cNvSpPr/>
          <p:nvPr/>
        </p:nvSpPr>
        <p:spPr>
          <a:xfrm>
            <a:off x="5875338" y="1184647"/>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3" name="Rectangle 82"/>
          <p:cNvSpPr/>
          <p:nvPr/>
        </p:nvSpPr>
        <p:spPr>
          <a:xfrm>
            <a:off x="6192409" y="1063724"/>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4" name="Rectangle 83"/>
          <p:cNvSpPr/>
          <p:nvPr/>
        </p:nvSpPr>
        <p:spPr>
          <a:xfrm>
            <a:off x="8189557" y="1011508"/>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5" name="Rectangle 84"/>
          <p:cNvSpPr/>
          <p:nvPr/>
        </p:nvSpPr>
        <p:spPr>
          <a:xfrm>
            <a:off x="8519828" y="1190091"/>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6" name="Rectangle 85"/>
          <p:cNvSpPr/>
          <p:nvPr/>
        </p:nvSpPr>
        <p:spPr>
          <a:xfrm>
            <a:off x="8836899" y="1064296"/>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90" name="Can 89"/>
          <p:cNvSpPr/>
          <p:nvPr/>
        </p:nvSpPr>
        <p:spPr>
          <a:xfrm>
            <a:off x="5404376" y="2210698"/>
            <a:ext cx="941922" cy="794598"/>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DWH</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31" name="Gerade Verbindung mit Pfeil 30"/>
          <p:cNvCxnSpPr>
            <a:stCxn id="76" idx="2"/>
            <a:endCxn id="90" idx="0"/>
          </p:cNvCxnSpPr>
          <p:nvPr/>
        </p:nvCxnSpPr>
        <p:spPr>
          <a:xfrm flipH="1">
            <a:off x="5875337" y="1726006"/>
            <a:ext cx="1" cy="68334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37" name="Can 89"/>
          <p:cNvSpPr/>
          <p:nvPr/>
        </p:nvSpPr>
        <p:spPr>
          <a:xfrm>
            <a:off x="5405989" y="3294444"/>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Staging</a:t>
            </a:r>
          </a:p>
        </p:txBody>
      </p:sp>
      <p:sp>
        <p:nvSpPr>
          <p:cNvPr id="39" name="Can 89"/>
          <p:cNvSpPr/>
          <p:nvPr/>
        </p:nvSpPr>
        <p:spPr>
          <a:xfrm>
            <a:off x="3838396" y="3294444"/>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CRM</a:t>
            </a:r>
          </a:p>
        </p:txBody>
      </p:sp>
      <p:cxnSp>
        <p:nvCxnSpPr>
          <p:cNvPr id="40" name="Gerade Verbindung mit Pfeil 39"/>
          <p:cNvCxnSpPr>
            <a:stCxn id="39" idx="4"/>
            <a:endCxn id="37" idx="2"/>
          </p:cNvCxnSpPr>
          <p:nvPr/>
        </p:nvCxnSpPr>
        <p:spPr>
          <a:xfrm>
            <a:off x="4780318" y="3706512"/>
            <a:ext cx="625671" cy="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8" name="Gerade Verbindung mit Pfeil 47"/>
          <p:cNvCxnSpPr>
            <a:stCxn id="37" idx="0"/>
            <a:endCxn id="90" idx="3"/>
          </p:cNvCxnSpPr>
          <p:nvPr/>
        </p:nvCxnSpPr>
        <p:spPr>
          <a:xfrm flipH="1" flipV="1">
            <a:off x="5875337" y="3005296"/>
            <a:ext cx="1613" cy="49518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1" name="Gerade Verbindung mit Pfeil 50"/>
          <p:cNvCxnSpPr>
            <a:stCxn id="90" idx="2"/>
            <a:endCxn id="39" idx="0"/>
          </p:cNvCxnSpPr>
          <p:nvPr/>
        </p:nvCxnSpPr>
        <p:spPr>
          <a:xfrm flipH="1">
            <a:off x="4309357" y="2607997"/>
            <a:ext cx="1095019" cy="906128"/>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pic>
        <p:nvPicPr>
          <p:cNvPr id="56"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57"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cxnSp>
        <p:nvCxnSpPr>
          <p:cNvPr id="58" name="Gerade Verbindung mit Pfeil 57"/>
          <p:cNvCxnSpPr/>
          <p:nvPr/>
        </p:nvCxnSpPr>
        <p:spPr>
          <a:xfrm flipH="1" flipV="1">
            <a:off x="519631" y="837891"/>
            <a:ext cx="28050" cy="4913499"/>
          </a:xfrm>
          <a:prstGeom prst="straightConnector1">
            <a:avLst/>
          </a:prstGeom>
          <a:ln w="85725">
            <a:solidFill>
              <a:schemeClr val="accent2"/>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61" name="Gerade Verbindung mit Pfeil 60"/>
          <p:cNvCxnSpPr/>
          <p:nvPr/>
        </p:nvCxnSpPr>
        <p:spPr>
          <a:xfrm flipH="1">
            <a:off x="408955" y="5445224"/>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a:xfrm>
            <a:off x="796999" y="5294190"/>
            <a:ext cx="914400" cy="914400"/>
          </a:xfrm>
          <a:prstGeom prst="rect">
            <a:avLst/>
          </a:prstGeom>
          <a:noFill/>
        </p:spPr>
        <p:txBody>
          <a:bodyPr wrap="none" lIns="0" tIns="0" rIns="0" bIns="0" rtlCol="0">
            <a:noAutofit/>
          </a:bodyPr>
          <a:lstStyle/>
          <a:p>
            <a:pPr>
              <a:lnSpc>
                <a:spcPct val="120000"/>
              </a:lnSpc>
            </a:pPr>
            <a:endParaRPr lang="de-DE" b="1" dirty="0" smtClean="0">
              <a:solidFill>
                <a:schemeClr val="accent2"/>
              </a:solidFill>
            </a:endParaRPr>
          </a:p>
        </p:txBody>
      </p:sp>
      <p:sp>
        <p:nvSpPr>
          <p:cNvPr id="71" name="Rectangle 88"/>
          <p:cNvSpPr/>
          <p:nvPr/>
        </p:nvSpPr>
        <p:spPr>
          <a:xfrm>
            <a:off x="3852862" y="4296034"/>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Web</a:t>
            </a:r>
          </a:p>
        </p:txBody>
      </p:sp>
      <p:cxnSp>
        <p:nvCxnSpPr>
          <p:cNvPr id="34" name="Gerade Verbindung mit Pfeil 33"/>
          <p:cNvCxnSpPr/>
          <p:nvPr/>
        </p:nvCxnSpPr>
        <p:spPr>
          <a:xfrm flipH="1">
            <a:off x="411909" y="4030281"/>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5" name="Textfeld 34"/>
          <p:cNvSpPr txBox="1"/>
          <p:nvPr/>
        </p:nvSpPr>
        <p:spPr>
          <a:xfrm>
            <a:off x="796999" y="3045335"/>
            <a:ext cx="782306" cy="339645"/>
          </a:xfrm>
          <a:prstGeom prst="rect">
            <a:avLst/>
          </a:prstGeom>
          <a:noFill/>
        </p:spPr>
        <p:txBody>
          <a:bodyPr wrap="none" lIns="0" tIns="0" rIns="0" bIns="0" rtlCol="0">
            <a:noAutofit/>
          </a:bodyPr>
          <a:lstStyle/>
          <a:p>
            <a:pPr>
              <a:lnSpc>
                <a:spcPct val="120000"/>
              </a:lnSpc>
            </a:pPr>
            <a:r>
              <a:rPr lang="de-DE" b="1" dirty="0" smtClean="0">
                <a:solidFill>
                  <a:schemeClr val="accent2"/>
                </a:solidFill>
              </a:rPr>
              <a:t>2013</a:t>
            </a:r>
          </a:p>
        </p:txBody>
      </p:sp>
      <p:cxnSp>
        <p:nvCxnSpPr>
          <p:cNvPr id="41" name="Gerade Verbindung mit Pfeil 40"/>
          <p:cNvCxnSpPr>
            <a:stCxn id="71" idx="3"/>
            <a:endCxn id="52" idx="2"/>
          </p:cNvCxnSpPr>
          <p:nvPr/>
        </p:nvCxnSpPr>
        <p:spPr>
          <a:xfrm>
            <a:off x="4801560" y="4663234"/>
            <a:ext cx="602816" cy="254673"/>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42" name="Rectangle 88"/>
          <p:cNvSpPr/>
          <p:nvPr/>
        </p:nvSpPr>
        <p:spPr>
          <a:xfrm>
            <a:off x="5444006" y="5656207"/>
            <a:ext cx="862662" cy="473093"/>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cxnSp>
        <p:nvCxnSpPr>
          <p:cNvPr id="46" name="Gerade Verbindung mit Pfeil 45"/>
          <p:cNvCxnSpPr>
            <a:stCxn id="42" idx="0"/>
            <a:endCxn id="52" idx="3"/>
          </p:cNvCxnSpPr>
          <p:nvPr/>
        </p:nvCxnSpPr>
        <p:spPr>
          <a:xfrm flipV="1">
            <a:off x="5875337" y="5329974"/>
            <a:ext cx="0" cy="326233"/>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69" name="Rectangle 88"/>
          <p:cNvSpPr/>
          <p:nvPr/>
        </p:nvSpPr>
        <p:spPr>
          <a:xfrm>
            <a:off x="8765877" y="3339311"/>
            <a:ext cx="948698" cy="734400"/>
          </a:xfrm>
          <a:prstGeom prst="rect">
            <a:avLst/>
          </a:prstGeom>
          <a:solidFill>
            <a:schemeClr val="tx1"/>
          </a:solidFill>
          <a:ln w="15875"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70" name="Can 89"/>
          <p:cNvSpPr/>
          <p:nvPr/>
        </p:nvSpPr>
        <p:spPr>
          <a:xfrm>
            <a:off x="7087627" y="3294509"/>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73" name="Gerade Verbindung mit Pfeil 72"/>
          <p:cNvCxnSpPr>
            <a:stCxn id="70" idx="2"/>
            <a:endCxn id="37" idx="4"/>
          </p:cNvCxnSpPr>
          <p:nvPr/>
        </p:nvCxnSpPr>
        <p:spPr>
          <a:xfrm flipH="1" flipV="1">
            <a:off x="6347911" y="3706512"/>
            <a:ext cx="739716" cy="6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74" name="Gerade Verbindung mit Pfeil 73"/>
          <p:cNvCxnSpPr>
            <a:stCxn id="69" idx="1"/>
            <a:endCxn id="70" idx="4"/>
          </p:cNvCxnSpPr>
          <p:nvPr/>
        </p:nvCxnSpPr>
        <p:spPr>
          <a:xfrm flipH="1">
            <a:off x="8029549" y="3706511"/>
            <a:ext cx="736328" cy="6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7" name="Gerade Verbindung mit Pfeil 46"/>
          <p:cNvCxnSpPr/>
          <p:nvPr/>
        </p:nvCxnSpPr>
        <p:spPr>
          <a:xfrm flipH="1">
            <a:off x="408955" y="3204991"/>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52" name="Can 89"/>
          <p:cNvSpPr/>
          <p:nvPr/>
        </p:nvSpPr>
        <p:spPr>
          <a:xfrm>
            <a:off x="5404376" y="4505839"/>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Core DB</a:t>
            </a:r>
          </a:p>
        </p:txBody>
      </p:sp>
      <p:cxnSp>
        <p:nvCxnSpPr>
          <p:cNvPr id="45" name="Gerade Verbindung mit Pfeil 44"/>
          <p:cNvCxnSpPr>
            <a:endCxn id="37" idx="3"/>
          </p:cNvCxnSpPr>
          <p:nvPr/>
        </p:nvCxnSpPr>
        <p:spPr>
          <a:xfrm flipV="1">
            <a:off x="5875337" y="4118579"/>
            <a:ext cx="1613" cy="589247"/>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63" name="Rectangle 88"/>
          <p:cNvSpPr/>
          <p:nvPr/>
        </p:nvSpPr>
        <p:spPr>
          <a:xfrm>
            <a:off x="1589110" y="3214341"/>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EXP</a:t>
            </a:r>
          </a:p>
        </p:txBody>
      </p:sp>
      <p:sp>
        <p:nvSpPr>
          <p:cNvPr id="64" name="Can 89"/>
          <p:cNvSpPr/>
          <p:nvPr/>
        </p:nvSpPr>
        <p:spPr>
          <a:xfrm>
            <a:off x="1560430" y="4240566"/>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Mongo</a:t>
            </a:r>
          </a:p>
        </p:txBody>
      </p:sp>
      <p:sp>
        <p:nvSpPr>
          <p:cNvPr id="65" name="Rectangle 88"/>
          <p:cNvSpPr/>
          <p:nvPr/>
        </p:nvSpPr>
        <p:spPr>
          <a:xfrm>
            <a:off x="2642185" y="3227445"/>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SEA</a:t>
            </a:r>
          </a:p>
        </p:txBody>
      </p:sp>
      <p:sp>
        <p:nvSpPr>
          <p:cNvPr id="66" name="Can 89"/>
          <p:cNvSpPr/>
          <p:nvPr/>
        </p:nvSpPr>
        <p:spPr>
          <a:xfrm>
            <a:off x="2642273" y="4240566"/>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Elastic</a:t>
            </a:r>
          </a:p>
        </p:txBody>
      </p:sp>
      <p:cxnSp>
        <p:nvCxnSpPr>
          <p:cNvPr id="75" name="Gerade Verbindung mit Pfeil 74"/>
          <p:cNvCxnSpPr>
            <a:stCxn id="65" idx="2"/>
            <a:endCxn id="66" idx="0"/>
          </p:cNvCxnSpPr>
          <p:nvPr/>
        </p:nvCxnSpPr>
        <p:spPr>
          <a:xfrm flipH="1">
            <a:off x="3113234" y="3961845"/>
            <a:ext cx="3300" cy="49840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87" name="Gerade Verbindung mit Pfeil 86"/>
          <p:cNvCxnSpPr>
            <a:stCxn id="63" idx="2"/>
            <a:endCxn id="64" idx="0"/>
          </p:cNvCxnSpPr>
          <p:nvPr/>
        </p:nvCxnSpPr>
        <p:spPr>
          <a:xfrm flipH="1">
            <a:off x="2031391" y="3948741"/>
            <a:ext cx="32068" cy="51150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88" name="Rectangle 88"/>
          <p:cNvSpPr/>
          <p:nvPr/>
        </p:nvSpPr>
        <p:spPr>
          <a:xfrm>
            <a:off x="1478445" y="5512089"/>
            <a:ext cx="3301873" cy="277221"/>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Sync</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91" name="Gerade Verbindung mit Pfeil 90"/>
          <p:cNvCxnSpPr>
            <a:stCxn id="52" idx="2"/>
            <a:endCxn id="88" idx="3"/>
          </p:cNvCxnSpPr>
          <p:nvPr/>
        </p:nvCxnSpPr>
        <p:spPr>
          <a:xfrm flipH="1">
            <a:off x="4780318" y="4917907"/>
            <a:ext cx="624058" cy="732793"/>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92" name="Gerade Verbindung mit Pfeil 91"/>
          <p:cNvCxnSpPr>
            <a:stCxn id="88" idx="0"/>
            <a:endCxn id="66" idx="3"/>
          </p:cNvCxnSpPr>
          <p:nvPr/>
        </p:nvCxnSpPr>
        <p:spPr>
          <a:xfrm flipH="1" flipV="1">
            <a:off x="3113234" y="5064701"/>
            <a:ext cx="16148" cy="447388"/>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93" name="Gerade Verbindung mit Pfeil 92"/>
          <p:cNvCxnSpPr>
            <a:endCxn id="64" idx="3"/>
          </p:cNvCxnSpPr>
          <p:nvPr/>
        </p:nvCxnSpPr>
        <p:spPr>
          <a:xfrm flipV="1">
            <a:off x="2031391" y="5064701"/>
            <a:ext cx="0" cy="428389"/>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94" name="Rectangle 88"/>
          <p:cNvSpPr/>
          <p:nvPr/>
        </p:nvSpPr>
        <p:spPr>
          <a:xfrm>
            <a:off x="7240859" y="529868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cxnSp>
        <p:nvCxnSpPr>
          <p:cNvPr id="95" name="Gerade Verbindung mit Pfeil 94"/>
          <p:cNvCxnSpPr>
            <a:endCxn id="52" idx="4"/>
          </p:cNvCxnSpPr>
          <p:nvPr/>
        </p:nvCxnSpPr>
        <p:spPr>
          <a:xfrm flipH="1" flipV="1">
            <a:off x="6346298" y="4917907"/>
            <a:ext cx="894562" cy="747981"/>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96" name="Rectangle 88"/>
          <p:cNvSpPr/>
          <p:nvPr/>
        </p:nvSpPr>
        <p:spPr>
          <a:xfrm>
            <a:off x="5269541" y="5728225"/>
            <a:ext cx="862662" cy="473093"/>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sp>
        <p:nvSpPr>
          <p:cNvPr id="97" name="Rectangle 88"/>
          <p:cNvSpPr/>
          <p:nvPr/>
        </p:nvSpPr>
        <p:spPr>
          <a:xfrm>
            <a:off x="5102968" y="5828865"/>
            <a:ext cx="862662" cy="473093"/>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sp>
        <p:nvSpPr>
          <p:cNvPr id="99" name="Rectangle 88"/>
          <p:cNvSpPr/>
          <p:nvPr/>
        </p:nvSpPr>
        <p:spPr>
          <a:xfrm>
            <a:off x="4936395" y="5964771"/>
            <a:ext cx="862662" cy="473093"/>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sp>
        <p:nvSpPr>
          <p:cNvPr id="100" name="Rectangle 88"/>
          <p:cNvSpPr/>
          <p:nvPr/>
        </p:nvSpPr>
        <p:spPr>
          <a:xfrm>
            <a:off x="8567612" y="4479255"/>
            <a:ext cx="3002985" cy="1426947"/>
          </a:xfrm>
          <a:prstGeom prst="rect">
            <a:avLst/>
          </a:prstGeom>
          <a:solidFill>
            <a:schemeClr val="tx1">
              <a:lumMod val="60000"/>
              <a:lumOff val="40000"/>
            </a:schemeClr>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HADOOP</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01" name="Rectangle 88"/>
          <p:cNvSpPr/>
          <p:nvPr/>
        </p:nvSpPr>
        <p:spPr>
          <a:xfrm>
            <a:off x="8567613" y="4313959"/>
            <a:ext cx="3002984" cy="165255"/>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REST</a:t>
            </a:r>
            <a:r>
              <a:rPr kumimoji="0" lang="en-US" sz="1800" b="0" i="0" u="none" strike="noStrike" kern="0" cap="none" spc="0" normalizeH="0" noProof="0" smtClean="0">
                <a:ln>
                  <a:noFill/>
                </a:ln>
                <a:solidFill>
                  <a:prstClr val="white"/>
                </a:solidFill>
                <a:effectLst/>
                <a:uLnTx/>
                <a:uFillTx/>
                <a:latin typeface="Calibri" panose="020F0502020204030204"/>
                <a:ea typeface=""/>
                <a:cs typeface=""/>
              </a:rPr>
              <a:t> API</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102" name="Gerade Verbindung mit Pfeil 101"/>
          <p:cNvCxnSpPr>
            <a:stCxn id="100" idx="1"/>
            <a:endCxn id="37" idx="4"/>
          </p:cNvCxnSpPr>
          <p:nvPr/>
        </p:nvCxnSpPr>
        <p:spPr>
          <a:xfrm flipH="1" flipV="1">
            <a:off x="6347911" y="3706512"/>
            <a:ext cx="2219701" cy="1486217"/>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3" name="Gerade Verbindung mit Pfeil 102"/>
          <p:cNvCxnSpPr>
            <a:endCxn id="101" idx="0"/>
          </p:cNvCxnSpPr>
          <p:nvPr/>
        </p:nvCxnSpPr>
        <p:spPr>
          <a:xfrm>
            <a:off x="9714575" y="3772273"/>
            <a:ext cx="354530" cy="54168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4" name="Gerade Verbindung mit Pfeil 103"/>
          <p:cNvCxnSpPr/>
          <p:nvPr/>
        </p:nvCxnSpPr>
        <p:spPr>
          <a:xfrm>
            <a:off x="9892674" y="3514125"/>
            <a:ext cx="524047" cy="84373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7" name="Gerade Verbindung mit Pfeil 106"/>
          <p:cNvCxnSpPr/>
          <p:nvPr/>
        </p:nvCxnSpPr>
        <p:spPr>
          <a:xfrm>
            <a:off x="10113145" y="3271783"/>
            <a:ext cx="703360" cy="104213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9" name="Gerade Verbindung mit Pfeil 108"/>
          <p:cNvCxnSpPr>
            <a:stCxn id="60" idx="3"/>
          </p:cNvCxnSpPr>
          <p:nvPr/>
        </p:nvCxnSpPr>
        <p:spPr>
          <a:xfrm>
            <a:off x="10272804" y="2972847"/>
            <a:ext cx="895381" cy="1341071"/>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111" name="Delay 100"/>
          <p:cNvSpPr/>
          <p:nvPr/>
        </p:nvSpPr>
        <p:spPr>
          <a:xfrm rot="16200000">
            <a:off x="3189475" y="1702979"/>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12" name="Oval 111"/>
          <p:cNvSpPr/>
          <p:nvPr/>
        </p:nvSpPr>
        <p:spPr>
          <a:xfrm>
            <a:off x="3181216" y="1420430"/>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13" name="TextBox 102"/>
          <p:cNvSpPr txBox="1"/>
          <p:nvPr/>
        </p:nvSpPr>
        <p:spPr>
          <a:xfrm>
            <a:off x="3077763" y="1907710"/>
            <a:ext cx="698974" cy="300082"/>
          </a:xfrm>
          <a:prstGeom prst="rect">
            <a:avLst/>
          </a:prstGeom>
          <a:noFill/>
        </p:spPr>
        <p:txBody>
          <a:bodyPr wrap="none" rtlCol="0">
            <a:spAutoFit/>
          </a:bodyPr>
          <a:lstStyle/>
          <a:p>
            <a:r>
              <a:rPr lang="en-US" sz="1350" dirty="0" smtClean="0">
                <a:solidFill>
                  <a:prstClr val="white"/>
                </a:solidFill>
                <a:latin typeface="Calibri" panose="020F0502020204030204"/>
              </a:rPr>
              <a:t>Analyst</a:t>
            </a:r>
            <a:endParaRPr lang="en-US" sz="1350" dirty="0">
              <a:solidFill>
                <a:prstClr val="white"/>
              </a:solidFill>
              <a:latin typeface="Calibri" panose="020F0502020204030204"/>
            </a:endParaRPr>
          </a:p>
        </p:txBody>
      </p:sp>
      <p:sp>
        <p:nvSpPr>
          <p:cNvPr id="114" name="Delay 100"/>
          <p:cNvSpPr/>
          <p:nvPr/>
        </p:nvSpPr>
        <p:spPr>
          <a:xfrm rot="16200000">
            <a:off x="6122737" y="30446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15" name="Oval 114"/>
          <p:cNvSpPr/>
          <p:nvPr/>
        </p:nvSpPr>
        <p:spPr>
          <a:xfrm>
            <a:off x="6114478" y="27620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16" name="TextBox 102"/>
          <p:cNvSpPr txBox="1"/>
          <p:nvPr/>
        </p:nvSpPr>
        <p:spPr>
          <a:xfrm>
            <a:off x="6011025" y="3249374"/>
            <a:ext cx="631198" cy="300082"/>
          </a:xfrm>
          <a:prstGeom prst="rect">
            <a:avLst/>
          </a:prstGeom>
          <a:noFill/>
        </p:spPr>
        <p:txBody>
          <a:bodyPr wrap="none" rtlCol="0">
            <a:spAutoFit/>
          </a:bodyPr>
          <a:lstStyle/>
          <a:p>
            <a:r>
              <a:rPr lang="en-US" sz="1350" dirty="0" smtClean="0">
                <a:solidFill>
                  <a:prstClr val="white"/>
                </a:solidFill>
                <a:latin typeface="Calibri" panose="020F0502020204030204"/>
              </a:rPr>
              <a:t>BI Dev</a:t>
            </a:r>
            <a:endParaRPr lang="en-US" sz="1350" dirty="0">
              <a:solidFill>
                <a:prstClr val="white"/>
              </a:solidFill>
              <a:latin typeface="Calibri" panose="020F0502020204030204"/>
            </a:endParaRPr>
          </a:p>
        </p:txBody>
      </p:sp>
      <p:sp>
        <p:nvSpPr>
          <p:cNvPr id="117" name="Delay 100"/>
          <p:cNvSpPr/>
          <p:nvPr/>
        </p:nvSpPr>
        <p:spPr>
          <a:xfrm rot="16200000">
            <a:off x="10915934" y="4655938"/>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18" name="Oval 117"/>
          <p:cNvSpPr/>
          <p:nvPr/>
        </p:nvSpPr>
        <p:spPr>
          <a:xfrm>
            <a:off x="10907675" y="4373389"/>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19" name="TextBox 102"/>
          <p:cNvSpPr txBox="1"/>
          <p:nvPr/>
        </p:nvSpPr>
        <p:spPr>
          <a:xfrm>
            <a:off x="10936798" y="4846620"/>
            <a:ext cx="375424" cy="300082"/>
          </a:xfrm>
          <a:prstGeom prst="rect">
            <a:avLst/>
          </a:prstGeom>
          <a:noFill/>
        </p:spPr>
        <p:txBody>
          <a:bodyPr wrap="none" rtlCol="0">
            <a:spAutoFit/>
          </a:bodyPr>
          <a:lstStyle/>
          <a:p>
            <a:r>
              <a:rPr lang="en-US" sz="1350" dirty="0" smtClean="0">
                <a:solidFill>
                  <a:prstClr val="white"/>
                </a:solidFill>
                <a:latin typeface="Calibri" panose="020F0502020204030204"/>
              </a:rPr>
              <a:t>DE</a:t>
            </a:r>
            <a:endParaRPr lang="en-US" sz="1350" dirty="0">
              <a:solidFill>
                <a:prstClr val="white"/>
              </a:solidFill>
              <a:latin typeface="Calibri" panose="020F0502020204030204"/>
            </a:endParaRPr>
          </a:p>
        </p:txBody>
      </p:sp>
      <p:cxnSp>
        <p:nvCxnSpPr>
          <p:cNvPr id="120" name="Gerade Verbindung mit Pfeil 119"/>
          <p:cNvCxnSpPr/>
          <p:nvPr/>
        </p:nvCxnSpPr>
        <p:spPr>
          <a:xfrm flipH="1">
            <a:off x="8681501" y="1718907"/>
            <a:ext cx="10789" cy="279663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664916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lke 4"/>
          <p:cNvSpPr/>
          <p:nvPr/>
        </p:nvSpPr>
        <p:spPr>
          <a:xfrm>
            <a:off x="8938696" y="1073589"/>
            <a:ext cx="3418885" cy="2311391"/>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dirty="0" smtClean="0"/>
              <a:t>AWS</a:t>
            </a:r>
            <a:endParaRPr lang="de-DE" dirty="0"/>
          </a:p>
        </p:txBody>
      </p:sp>
      <p:sp>
        <p:nvSpPr>
          <p:cNvPr id="72" name="Rectangle 88"/>
          <p:cNvSpPr/>
          <p:nvPr/>
        </p:nvSpPr>
        <p:spPr>
          <a:xfrm>
            <a:off x="9887336" y="192450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89" name="Rectangle 88"/>
          <p:cNvSpPr/>
          <p:nvPr/>
        </p:nvSpPr>
        <p:spPr>
          <a:xfrm>
            <a:off x="9699922" y="2169639"/>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98" name="Rectangle 88"/>
          <p:cNvSpPr/>
          <p:nvPr/>
        </p:nvSpPr>
        <p:spPr>
          <a:xfrm>
            <a:off x="9482339" y="2413905"/>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60" name="Rectangle 88"/>
          <p:cNvSpPr/>
          <p:nvPr/>
        </p:nvSpPr>
        <p:spPr>
          <a:xfrm>
            <a:off x="9324106" y="260564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62" name="Can 89"/>
          <p:cNvSpPr/>
          <p:nvPr/>
        </p:nvSpPr>
        <p:spPr>
          <a:xfrm>
            <a:off x="7645856" y="2560845"/>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55" name="Rectangle 88"/>
          <p:cNvSpPr/>
          <p:nvPr/>
        </p:nvSpPr>
        <p:spPr>
          <a:xfrm>
            <a:off x="9136692" y="2850779"/>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59" name="Can 89"/>
          <p:cNvSpPr/>
          <p:nvPr/>
        </p:nvSpPr>
        <p:spPr>
          <a:xfrm>
            <a:off x="7458442" y="2805977"/>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53" name="Rectangle 88"/>
          <p:cNvSpPr/>
          <p:nvPr/>
        </p:nvSpPr>
        <p:spPr>
          <a:xfrm>
            <a:off x="8919109" y="3095045"/>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54" name="Can 89"/>
          <p:cNvSpPr/>
          <p:nvPr/>
        </p:nvSpPr>
        <p:spPr>
          <a:xfrm>
            <a:off x="7240859" y="3050243"/>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8</a:t>
            </a:fld>
            <a:endParaRPr lang="de-DE" dirty="0"/>
          </a:p>
        </p:txBody>
      </p:sp>
      <p:sp>
        <p:nvSpPr>
          <p:cNvPr id="2" name="Title 1"/>
          <p:cNvSpPr>
            <a:spLocks noGrp="1"/>
          </p:cNvSpPr>
          <p:nvPr>
            <p:ph type="title"/>
          </p:nvPr>
        </p:nvSpPr>
        <p:spPr/>
        <p:txBody>
          <a:bodyPr/>
          <a:lstStyle/>
          <a:p>
            <a:r>
              <a:rPr lang="en-US" dirty="0" smtClean="0"/>
              <a:t>Road to </a:t>
            </a:r>
            <a:r>
              <a:rPr lang="en-US" dirty="0" err="1" smtClean="0"/>
              <a:t>MicroService</a:t>
            </a:r>
            <a:r>
              <a:rPr lang="en-US" dirty="0" smtClean="0"/>
              <a:t> Architecture </a:t>
            </a:r>
            <a:r>
              <a:rPr lang="mr-IN" dirty="0" smtClean="0"/>
              <a:t>–</a:t>
            </a:r>
            <a:r>
              <a:rPr lang="en-US" dirty="0" smtClean="0"/>
              <a:t> </a:t>
            </a:r>
            <a:r>
              <a:rPr lang="en-US" b="0" dirty="0" smtClean="0"/>
              <a:t>How a central data team doesn’t scale</a:t>
            </a:r>
            <a:endParaRPr lang="en-US" b="0" dirty="0"/>
          </a:p>
        </p:txBody>
      </p:sp>
      <p:sp>
        <p:nvSpPr>
          <p:cNvPr id="76" name="Rectangle 75"/>
          <p:cNvSpPr/>
          <p:nvPr/>
        </p:nvSpPr>
        <p:spPr>
          <a:xfrm>
            <a:off x="2199248" y="837891"/>
            <a:ext cx="7352179" cy="888115"/>
          </a:xfrm>
          <a:prstGeom prst="rect">
            <a:avLst/>
          </a:prstGeom>
          <a:solidFill>
            <a:sysClr val="window" lastClr="FFFFFF">
              <a:alpha val="0"/>
            </a:sysClr>
          </a:solidFill>
          <a:ln w="15875" cap="flat" cmpd="sng" algn="ctr">
            <a:solidFill>
              <a:srgbClr val="FF7500"/>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E48312"/>
                </a:solidFill>
                <a:effectLst/>
                <a:uLnTx/>
                <a:uFillTx/>
                <a:latin typeface="Calibri" panose="020F0502020204030204"/>
                <a:ea typeface=""/>
                <a:cs typeface=""/>
              </a:rPr>
              <a:t>BI Tool</a:t>
            </a:r>
          </a:p>
        </p:txBody>
      </p:sp>
      <p:sp>
        <p:nvSpPr>
          <p:cNvPr id="77" name="TextBox 76"/>
          <p:cNvSpPr txBox="1"/>
          <p:nvPr/>
        </p:nvSpPr>
        <p:spPr>
          <a:xfrm>
            <a:off x="4355141" y="2237083"/>
            <a:ext cx="914400" cy="914400"/>
          </a:xfrm>
          <a:prstGeom prst="rect">
            <a:avLst/>
          </a:prstGeom>
          <a:noFill/>
        </p:spPr>
        <p:txBody>
          <a:bodyPr wrap="none" lIns="0" tIns="0" rIns="0" bIns="0" rtlCol="0">
            <a:noAutofit/>
          </a:bodyPr>
          <a:lstStyle/>
          <a:p>
            <a:pPr>
              <a:lnSpc>
                <a:spcPct val="120000"/>
              </a:lnSpc>
            </a:pPr>
            <a:endParaRPr lang="en-US" sz="1500" dirty="0" smtClean="0">
              <a:solidFill>
                <a:srgbClr val="000000"/>
              </a:solidFill>
              <a:latin typeface="Calibri" panose="020F0502020204030204"/>
            </a:endParaRPr>
          </a:p>
        </p:txBody>
      </p:sp>
      <p:sp>
        <p:nvSpPr>
          <p:cNvPr id="78" name="Rectangle 77"/>
          <p:cNvSpPr/>
          <p:nvPr/>
        </p:nvSpPr>
        <p:spPr>
          <a:xfrm>
            <a:off x="3762055" y="1005185"/>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79" name="Rectangle 78"/>
          <p:cNvSpPr/>
          <p:nvPr/>
        </p:nvSpPr>
        <p:spPr>
          <a:xfrm>
            <a:off x="4092326" y="1183768"/>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0" name="Rectangle 79"/>
          <p:cNvSpPr/>
          <p:nvPr/>
        </p:nvSpPr>
        <p:spPr>
          <a:xfrm>
            <a:off x="4409397" y="1057973"/>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1" name="Rectangle 80"/>
          <p:cNvSpPr/>
          <p:nvPr/>
        </p:nvSpPr>
        <p:spPr>
          <a:xfrm>
            <a:off x="5557338" y="1376550"/>
            <a:ext cx="267058" cy="19929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2" name="Rectangle 81"/>
          <p:cNvSpPr/>
          <p:nvPr/>
        </p:nvSpPr>
        <p:spPr>
          <a:xfrm>
            <a:off x="5875338" y="1184647"/>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3" name="Rectangle 82"/>
          <p:cNvSpPr/>
          <p:nvPr/>
        </p:nvSpPr>
        <p:spPr>
          <a:xfrm>
            <a:off x="6192409" y="1063724"/>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4" name="Rectangle 83"/>
          <p:cNvSpPr/>
          <p:nvPr/>
        </p:nvSpPr>
        <p:spPr>
          <a:xfrm>
            <a:off x="8189557" y="1011508"/>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5" name="Rectangle 84"/>
          <p:cNvSpPr/>
          <p:nvPr/>
        </p:nvSpPr>
        <p:spPr>
          <a:xfrm>
            <a:off x="8519828" y="1190091"/>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6" name="Rectangle 85"/>
          <p:cNvSpPr/>
          <p:nvPr/>
        </p:nvSpPr>
        <p:spPr>
          <a:xfrm>
            <a:off x="8836899" y="1064296"/>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90" name="Can 89"/>
          <p:cNvSpPr/>
          <p:nvPr/>
        </p:nvSpPr>
        <p:spPr>
          <a:xfrm>
            <a:off x="5404376" y="2210698"/>
            <a:ext cx="941922" cy="794598"/>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DWH</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31" name="Gerade Verbindung mit Pfeil 30"/>
          <p:cNvCxnSpPr>
            <a:stCxn id="76" idx="2"/>
            <a:endCxn id="90" idx="0"/>
          </p:cNvCxnSpPr>
          <p:nvPr/>
        </p:nvCxnSpPr>
        <p:spPr>
          <a:xfrm flipH="1">
            <a:off x="5875337" y="1726006"/>
            <a:ext cx="1" cy="68334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37" name="Can 89"/>
          <p:cNvSpPr/>
          <p:nvPr/>
        </p:nvSpPr>
        <p:spPr>
          <a:xfrm>
            <a:off x="5405989" y="3294444"/>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Staging</a:t>
            </a:r>
          </a:p>
        </p:txBody>
      </p:sp>
      <p:sp>
        <p:nvSpPr>
          <p:cNvPr id="39" name="Can 89"/>
          <p:cNvSpPr/>
          <p:nvPr/>
        </p:nvSpPr>
        <p:spPr>
          <a:xfrm>
            <a:off x="3838396" y="3294444"/>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CRM</a:t>
            </a:r>
          </a:p>
        </p:txBody>
      </p:sp>
      <p:cxnSp>
        <p:nvCxnSpPr>
          <p:cNvPr id="40" name="Gerade Verbindung mit Pfeil 39"/>
          <p:cNvCxnSpPr>
            <a:stCxn id="39" idx="4"/>
            <a:endCxn id="37" idx="2"/>
          </p:cNvCxnSpPr>
          <p:nvPr/>
        </p:nvCxnSpPr>
        <p:spPr>
          <a:xfrm>
            <a:off x="4780318" y="3706512"/>
            <a:ext cx="625671" cy="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8" name="Gerade Verbindung mit Pfeil 47"/>
          <p:cNvCxnSpPr>
            <a:stCxn id="37" idx="0"/>
            <a:endCxn id="90" idx="3"/>
          </p:cNvCxnSpPr>
          <p:nvPr/>
        </p:nvCxnSpPr>
        <p:spPr>
          <a:xfrm flipH="1" flipV="1">
            <a:off x="5875337" y="3005296"/>
            <a:ext cx="1613" cy="49518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51" name="Gerade Verbindung mit Pfeil 50"/>
          <p:cNvCxnSpPr>
            <a:stCxn id="90" idx="2"/>
            <a:endCxn id="39" idx="0"/>
          </p:cNvCxnSpPr>
          <p:nvPr/>
        </p:nvCxnSpPr>
        <p:spPr>
          <a:xfrm flipH="1">
            <a:off x="4309357" y="2607997"/>
            <a:ext cx="1095019" cy="906128"/>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pic>
        <p:nvPicPr>
          <p:cNvPr id="56"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57"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cxnSp>
        <p:nvCxnSpPr>
          <p:cNvPr id="58" name="Gerade Verbindung mit Pfeil 57"/>
          <p:cNvCxnSpPr/>
          <p:nvPr/>
        </p:nvCxnSpPr>
        <p:spPr>
          <a:xfrm flipH="1" flipV="1">
            <a:off x="519631" y="837891"/>
            <a:ext cx="28050" cy="4913499"/>
          </a:xfrm>
          <a:prstGeom prst="straightConnector1">
            <a:avLst/>
          </a:prstGeom>
          <a:ln w="85725">
            <a:solidFill>
              <a:schemeClr val="accent2"/>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61" name="Gerade Verbindung mit Pfeil 60"/>
          <p:cNvCxnSpPr/>
          <p:nvPr/>
        </p:nvCxnSpPr>
        <p:spPr>
          <a:xfrm flipH="1">
            <a:off x="408955" y="5445224"/>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a:xfrm>
            <a:off x="796999" y="5294190"/>
            <a:ext cx="914400" cy="914400"/>
          </a:xfrm>
          <a:prstGeom prst="rect">
            <a:avLst/>
          </a:prstGeom>
          <a:noFill/>
        </p:spPr>
        <p:txBody>
          <a:bodyPr wrap="none" lIns="0" tIns="0" rIns="0" bIns="0" rtlCol="0">
            <a:noAutofit/>
          </a:bodyPr>
          <a:lstStyle/>
          <a:p>
            <a:pPr>
              <a:lnSpc>
                <a:spcPct val="120000"/>
              </a:lnSpc>
            </a:pPr>
            <a:endParaRPr lang="de-DE" b="1" dirty="0" smtClean="0">
              <a:solidFill>
                <a:schemeClr val="accent2"/>
              </a:solidFill>
            </a:endParaRPr>
          </a:p>
        </p:txBody>
      </p:sp>
      <p:sp>
        <p:nvSpPr>
          <p:cNvPr id="71" name="Rectangle 88"/>
          <p:cNvSpPr/>
          <p:nvPr/>
        </p:nvSpPr>
        <p:spPr>
          <a:xfrm>
            <a:off x="3852862" y="4268685"/>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Web</a:t>
            </a:r>
          </a:p>
        </p:txBody>
      </p:sp>
      <p:cxnSp>
        <p:nvCxnSpPr>
          <p:cNvPr id="34" name="Gerade Verbindung mit Pfeil 33"/>
          <p:cNvCxnSpPr/>
          <p:nvPr/>
        </p:nvCxnSpPr>
        <p:spPr>
          <a:xfrm flipH="1">
            <a:off x="411909" y="4030281"/>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5" name="Textfeld 34"/>
          <p:cNvSpPr txBox="1"/>
          <p:nvPr/>
        </p:nvSpPr>
        <p:spPr>
          <a:xfrm>
            <a:off x="785698" y="2198183"/>
            <a:ext cx="782306" cy="339645"/>
          </a:xfrm>
          <a:prstGeom prst="rect">
            <a:avLst/>
          </a:prstGeom>
          <a:noFill/>
        </p:spPr>
        <p:txBody>
          <a:bodyPr wrap="none" lIns="0" tIns="0" rIns="0" bIns="0" rtlCol="0">
            <a:noAutofit/>
          </a:bodyPr>
          <a:lstStyle/>
          <a:p>
            <a:pPr>
              <a:lnSpc>
                <a:spcPct val="120000"/>
              </a:lnSpc>
            </a:pPr>
            <a:r>
              <a:rPr lang="de-DE" b="1" dirty="0" smtClean="0">
                <a:solidFill>
                  <a:schemeClr val="accent2"/>
                </a:solidFill>
              </a:rPr>
              <a:t>2015</a:t>
            </a:r>
          </a:p>
        </p:txBody>
      </p:sp>
      <p:cxnSp>
        <p:nvCxnSpPr>
          <p:cNvPr id="41" name="Gerade Verbindung mit Pfeil 40"/>
          <p:cNvCxnSpPr>
            <a:stCxn id="71" idx="3"/>
            <a:endCxn id="52" idx="2"/>
          </p:cNvCxnSpPr>
          <p:nvPr/>
        </p:nvCxnSpPr>
        <p:spPr>
          <a:xfrm>
            <a:off x="4801560" y="4635885"/>
            <a:ext cx="602816" cy="28202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42" name="Rectangle 88"/>
          <p:cNvSpPr/>
          <p:nvPr/>
        </p:nvSpPr>
        <p:spPr>
          <a:xfrm>
            <a:off x="5444006" y="5656207"/>
            <a:ext cx="862662" cy="473093"/>
          </a:xfrm>
          <a:prstGeom prst="rect">
            <a:avLst/>
          </a:prstGeom>
          <a:solidFill>
            <a:schemeClr val="tx1"/>
          </a:solidFill>
          <a:ln w="12700" cap="flat" cmpd="sng" algn="ctr">
            <a:solidFill>
              <a:schemeClr val="accent4"/>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cxnSp>
        <p:nvCxnSpPr>
          <p:cNvPr id="46" name="Gerade Verbindung mit Pfeil 45"/>
          <p:cNvCxnSpPr>
            <a:stCxn id="42" idx="0"/>
            <a:endCxn id="52" idx="3"/>
          </p:cNvCxnSpPr>
          <p:nvPr/>
        </p:nvCxnSpPr>
        <p:spPr>
          <a:xfrm flipV="1">
            <a:off x="5875337" y="5329974"/>
            <a:ext cx="0" cy="326233"/>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69" name="Rectangle 88"/>
          <p:cNvSpPr/>
          <p:nvPr/>
        </p:nvSpPr>
        <p:spPr>
          <a:xfrm>
            <a:off x="8765877" y="3339311"/>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70" name="Can 89"/>
          <p:cNvSpPr/>
          <p:nvPr/>
        </p:nvSpPr>
        <p:spPr>
          <a:xfrm>
            <a:off x="7087627" y="3294509"/>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kern="0" dirty="0" smtClean="0">
                <a:solidFill>
                  <a:prstClr val="white"/>
                </a:solidFill>
                <a:latin typeface="Calibri" panose="020F0502020204030204"/>
                <a:ea typeface=""/>
                <a:cs typeface=""/>
              </a:rPr>
              <a:t>MySQL</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73" name="Gerade Verbindung mit Pfeil 72"/>
          <p:cNvCxnSpPr>
            <a:stCxn id="70" idx="2"/>
            <a:endCxn id="37" idx="4"/>
          </p:cNvCxnSpPr>
          <p:nvPr/>
        </p:nvCxnSpPr>
        <p:spPr>
          <a:xfrm flipH="1" flipV="1">
            <a:off x="6347911" y="3706512"/>
            <a:ext cx="739716" cy="6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74" name="Gerade Verbindung mit Pfeil 73"/>
          <p:cNvCxnSpPr>
            <a:stCxn id="69" idx="1"/>
            <a:endCxn id="70" idx="4"/>
          </p:cNvCxnSpPr>
          <p:nvPr/>
        </p:nvCxnSpPr>
        <p:spPr>
          <a:xfrm flipH="1">
            <a:off x="8029549" y="3706511"/>
            <a:ext cx="736328" cy="6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47" name="Gerade Verbindung mit Pfeil 46"/>
          <p:cNvCxnSpPr/>
          <p:nvPr/>
        </p:nvCxnSpPr>
        <p:spPr>
          <a:xfrm flipH="1">
            <a:off x="408955" y="3204991"/>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52" name="Can 89"/>
          <p:cNvSpPr/>
          <p:nvPr/>
        </p:nvSpPr>
        <p:spPr>
          <a:xfrm>
            <a:off x="5404376" y="4505839"/>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Core DB</a:t>
            </a:r>
          </a:p>
        </p:txBody>
      </p:sp>
      <p:cxnSp>
        <p:nvCxnSpPr>
          <p:cNvPr id="45" name="Gerade Verbindung mit Pfeil 44"/>
          <p:cNvCxnSpPr>
            <a:endCxn id="37" idx="3"/>
          </p:cNvCxnSpPr>
          <p:nvPr/>
        </p:nvCxnSpPr>
        <p:spPr>
          <a:xfrm flipV="1">
            <a:off x="5875337" y="4118579"/>
            <a:ext cx="1613" cy="589247"/>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63" name="Rectangle 88"/>
          <p:cNvSpPr/>
          <p:nvPr/>
        </p:nvSpPr>
        <p:spPr>
          <a:xfrm>
            <a:off x="1589110" y="3186992"/>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EXP</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64" name="Can 89"/>
          <p:cNvSpPr/>
          <p:nvPr/>
        </p:nvSpPr>
        <p:spPr>
          <a:xfrm>
            <a:off x="1560430" y="4240566"/>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Mongo</a:t>
            </a:r>
          </a:p>
        </p:txBody>
      </p:sp>
      <p:sp>
        <p:nvSpPr>
          <p:cNvPr id="65" name="Rectangle 88"/>
          <p:cNvSpPr/>
          <p:nvPr/>
        </p:nvSpPr>
        <p:spPr>
          <a:xfrm>
            <a:off x="2642185" y="3200096"/>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SEA</a:t>
            </a:r>
          </a:p>
        </p:txBody>
      </p:sp>
      <p:sp>
        <p:nvSpPr>
          <p:cNvPr id="66" name="Can 89"/>
          <p:cNvSpPr/>
          <p:nvPr/>
        </p:nvSpPr>
        <p:spPr>
          <a:xfrm>
            <a:off x="2642273" y="4240566"/>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Elastic</a:t>
            </a:r>
          </a:p>
        </p:txBody>
      </p:sp>
      <p:cxnSp>
        <p:nvCxnSpPr>
          <p:cNvPr id="75" name="Gerade Verbindung mit Pfeil 74"/>
          <p:cNvCxnSpPr>
            <a:stCxn id="65" idx="2"/>
            <a:endCxn id="66" idx="0"/>
          </p:cNvCxnSpPr>
          <p:nvPr/>
        </p:nvCxnSpPr>
        <p:spPr>
          <a:xfrm flipH="1">
            <a:off x="3113234" y="3934496"/>
            <a:ext cx="3300" cy="525751"/>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87" name="Gerade Verbindung mit Pfeil 86"/>
          <p:cNvCxnSpPr>
            <a:stCxn id="63" idx="2"/>
            <a:endCxn id="64" idx="0"/>
          </p:cNvCxnSpPr>
          <p:nvPr/>
        </p:nvCxnSpPr>
        <p:spPr>
          <a:xfrm flipH="1">
            <a:off x="2031391" y="3921392"/>
            <a:ext cx="32068" cy="53885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88" name="Rectangle 88"/>
          <p:cNvSpPr/>
          <p:nvPr/>
        </p:nvSpPr>
        <p:spPr>
          <a:xfrm>
            <a:off x="1478445" y="5484740"/>
            <a:ext cx="3301873" cy="277221"/>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Sync</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91" name="Gerade Verbindung mit Pfeil 90"/>
          <p:cNvCxnSpPr>
            <a:stCxn id="52" idx="2"/>
            <a:endCxn id="88" idx="3"/>
          </p:cNvCxnSpPr>
          <p:nvPr/>
        </p:nvCxnSpPr>
        <p:spPr>
          <a:xfrm flipH="1">
            <a:off x="4780318" y="4917907"/>
            <a:ext cx="624058" cy="705444"/>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92" name="Gerade Verbindung mit Pfeil 91"/>
          <p:cNvCxnSpPr>
            <a:stCxn id="88" idx="0"/>
            <a:endCxn id="66" idx="3"/>
          </p:cNvCxnSpPr>
          <p:nvPr/>
        </p:nvCxnSpPr>
        <p:spPr>
          <a:xfrm flipH="1" flipV="1">
            <a:off x="3113234" y="5064701"/>
            <a:ext cx="16148" cy="420039"/>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93" name="Gerade Verbindung mit Pfeil 92"/>
          <p:cNvCxnSpPr>
            <a:endCxn id="64" idx="3"/>
          </p:cNvCxnSpPr>
          <p:nvPr/>
        </p:nvCxnSpPr>
        <p:spPr>
          <a:xfrm flipV="1">
            <a:off x="2031391" y="5064701"/>
            <a:ext cx="0" cy="428389"/>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94" name="Rectangle 88"/>
          <p:cNvSpPr/>
          <p:nvPr/>
        </p:nvSpPr>
        <p:spPr>
          <a:xfrm>
            <a:off x="7240859" y="529868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cxnSp>
        <p:nvCxnSpPr>
          <p:cNvPr id="95" name="Gerade Verbindung mit Pfeil 94"/>
          <p:cNvCxnSpPr>
            <a:endCxn id="52" idx="4"/>
          </p:cNvCxnSpPr>
          <p:nvPr/>
        </p:nvCxnSpPr>
        <p:spPr>
          <a:xfrm flipH="1" flipV="1">
            <a:off x="6346298" y="4917907"/>
            <a:ext cx="894562" cy="747981"/>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96" name="Rectangle 88"/>
          <p:cNvSpPr/>
          <p:nvPr/>
        </p:nvSpPr>
        <p:spPr>
          <a:xfrm>
            <a:off x="5269541" y="5728225"/>
            <a:ext cx="862662" cy="473093"/>
          </a:xfrm>
          <a:prstGeom prst="rect">
            <a:avLst/>
          </a:prstGeom>
          <a:solidFill>
            <a:schemeClr val="tx1"/>
          </a:solidFill>
          <a:ln w="12700" cap="flat" cmpd="sng" algn="ctr">
            <a:solidFill>
              <a:schemeClr val="accent4"/>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sp>
        <p:nvSpPr>
          <p:cNvPr id="97" name="Rectangle 88"/>
          <p:cNvSpPr/>
          <p:nvPr/>
        </p:nvSpPr>
        <p:spPr>
          <a:xfrm>
            <a:off x="5102968" y="5828865"/>
            <a:ext cx="862662" cy="473093"/>
          </a:xfrm>
          <a:prstGeom prst="rect">
            <a:avLst/>
          </a:prstGeom>
          <a:solidFill>
            <a:schemeClr val="tx1"/>
          </a:solidFill>
          <a:ln w="12700" cap="flat" cmpd="sng" algn="ctr">
            <a:solidFill>
              <a:schemeClr val="accent4"/>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sp>
        <p:nvSpPr>
          <p:cNvPr id="99" name="Rectangle 88"/>
          <p:cNvSpPr/>
          <p:nvPr/>
        </p:nvSpPr>
        <p:spPr>
          <a:xfrm>
            <a:off x="4936395" y="5937422"/>
            <a:ext cx="862662" cy="473093"/>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API</a:t>
            </a:r>
          </a:p>
        </p:txBody>
      </p:sp>
      <p:sp>
        <p:nvSpPr>
          <p:cNvPr id="100" name="Rectangle 88"/>
          <p:cNvSpPr/>
          <p:nvPr/>
        </p:nvSpPr>
        <p:spPr>
          <a:xfrm>
            <a:off x="8567612" y="4479255"/>
            <a:ext cx="3002985" cy="1426947"/>
          </a:xfrm>
          <a:prstGeom prst="rect">
            <a:avLst/>
          </a:prstGeom>
          <a:solidFill>
            <a:schemeClr val="tx1">
              <a:lumMod val="60000"/>
              <a:lumOff val="40000"/>
            </a:schemeClr>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HADOOP</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01" name="Rectangle 88"/>
          <p:cNvSpPr/>
          <p:nvPr/>
        </p:nvSpPr>
        <p:spPr>
          <a:xfrm>
            <a:off x="8567613" y="4313959"/>
            <a:ext cx="3002984" cy="165255"/>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REST</a:t>
            </a:r>
            <a:r>
              <a:rPr kumimoji="0" lang="en-US" sz="1800" b="0" i="0" u="none" strike="noStrike" kern="0" cap="none" spc="0" normalizeH="0" noProof="0" smtClean="0">
                <a:ln>
                  <a:noFill/>
                </a:ln>
                <a:solidFill>
                  <a:prstClr val="white"/>
                </a:solidFill>
                <a:effectLst/>
                <a:uLnTx/>
                <a:uFillTx/>
                <a:latin typeface="Calibri" panose="020F0502020204030204"/>
                <a:ea typeface=""/>
                <a:cs typeface=""/>
              </a:rPr>
              <a:t> API</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102" name="Gerade Verbindung mit Pfeil 101"/>
          <p:cNvCxnSpPr>
            <a:stCxn id="100" idx="1"/>
            <a:endCxn id="37" idx="4"/>
          </p:cNvCxnSpPr>
          <p:nvPr/>
        </p:nvCxnSpPr>
        <p:spPr>
          <a:xfrm flipH="1" flipV="1">
            <a:off x="6347911" y="3706512"/>
            <a:ext cx="2219701" cy="1486217"/>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3" name="Gerade Verbindung mit Pfeil 102"/>
          <p:cNvCxnSpPr>
            <a:endCxn id="101" idx="0"/>
          </p:cNvCxnSpPr>
          <p:nvPr/>
        </p:nvCxnSpPr>
        <p:spPr>
          <a:xfrm>
            <a:off x="9714575" y="3772273"/>
            <a:ext cx="354530" cy="54168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4" name="Gerade Verbindung mit Pfeil 103"/>
          <p:cNvCxnSpPr/>
          <p:nvPr/>
        </p:nvCxnSpPr>
        <p:spPr>
          <a:xfrm>
            <a:off x="9892674" y="3514125"/>
            <a:ext cx="524047" cy="84373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7" name="Gerade Verbindung mit Pfeil 106"/>
          <p:cNvCxnSpPr/>
          <p:nvPr/>
        </p:nvCxnSpPr>
        <p:spPr>
          <a:xfrm>
            <a:off x="10113145" y="3271783"/>
            <a:ext cx="703360" cy="104213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09" name="Gerade Verbindung mit Pfeil 108"/>
          <p:cNvCxnSpPr>
            <a:stCxn id="60" idx="3"/>
          </p:cNvCxnSpPr>
          <p:nvPr/>
        </p:nvCxnSpPr>
        <p:spPr>
          <a:xfrm>
            <a:off x="10272804" y="2972847"/>
            <a:ext cx="895381" cy="1341071"/>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68" name="Gerade Verbindung mit Pfeil 67"/>
          <p:cNvCxnSpPr/>
          <p:nvPr/>
        </p:nvCxnSpPr>
        <p:spPr>
          <a:xfrm flipH="1">
            <a:off x="408955" y="2348880"/>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05" name="Gerade Verbindung mit Pfeil 104"/>
          <p:cNvCxnSpPr>
            <a:endCxn id="101" idx="3"/>
          </p:cNvCxnSpPr>
          <p:nvPr/>
        </p:nvCxnSpPr>
        <p:spPr>
          <a:xfrm>
            <a:off x="10576380" y="2829942"/>
            <a:ext cx="994217" cy="156664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106" name="Rectangle 88"/>
          <p:cNvSpPr/>
          <p:nvPr/>
        </p:nvSpPr>
        <p:spPr>
          <a:xfrm>
            <a:off x="2642185" y="2326661"/>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08" name="Rectangle 88"/>
          <p:cNvSpPr/>
          <p:nvPr/>
        </p:nvSpPr>
        <p:spPr>
          <a:xfrm>
            <a:off x="1583091" y="2326661"/>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11" name="Freeform 13"/>
          <p:cNvSpPr>
            <a:spLocks/>
          </p:cNvSpPr>
          <p:nvPr/>
        </p:nvSpPr>
        <p:spPr bwMode="auto">
          <a:xfrm rot="16976888">
            <a:off x="10376723" y="3232873"/>
            <a:ext cx="2402552" cy="979488"/>
          </a:xfrm>
          <a:custGeom>
            <a:avLst/>
            <a:gdLst>
              <a:gd name="T0" fmla="*/ 1863 w 1866"/>
              <a:gd name="T1" fmla="*/ 354 h 1323"/>
              <a:gd name="T2" fmla="*/ 1866 w 1866"/>
              <a:gd name="T3" fmla="*/ 344 h 1323"/>
              <a:gd name="T4" fmla="*/ 1866 w 1866"/>
              <a:gd name="T5" fmla="*/ 334 h 1323"/>
              <a:gd name="T6" fmla="*/ 1865 w 1866"/>
              <a:gd name="T7" fmla="*/ 324 h 1323"/>
              <a:gd name="T8" fmla="*/ 1862 w 1866"/>
              <a:gd name="T9" fmla="*/ 314 h 1323"/>
              <a:gd name="T10" fmla="*/ 1858 w 1866"/>
              <a:gd name="T11" fmla="*/ 307 h 1323"/>
              <a:gd name="T12" fmla="*/ 1449 w 1866"/>
              <a:gd name="T13" fmla="*/ 307 h 1323"/>
              <a:gd name="T14" fmla="*/ 1445 w 1866"/>
              <a:gd name="T15" fmla="*/ 314 h 1323"/>
              <a:gd name="T16" fmla="*/ 1442 w 1866"/>
              <a:gd name="T17" fmla="*/ 324 h 1323"/>
              <a:gd name="T18" fmla="*/ 1440 w 1866"/>
              <a:gd name="T19" fmla="*/ 334 h 1323"/>
              <a:gd name="T20" fmla="*/ 1441 w 1866"/>
              <a:gd name="T21" fmla="*/ 344 h 1323"/>
              <a:gd name="T22" fmla="*/ 1443 w 1866"/>
              <a:gd name="T23" fmla="*/ 354 h 1323"/>
              <a:gd name="T24" fmla="*/ 1448 w 1866"/>
              <a:gd name="T25" fmla="*/ 363 h 1323"/>
              <a:gd name="T26" fmla="*/ 1452 w 1866"/>
              <a:gd name="T27" fmla="*/ 370 h 1323"/>
              <a:gd name="T28" fmla="*/ 1458 w 1866"/>
              <a:gd name="T29" fmla="*/ 376 h 1323"/>
              <a:gd name="T30" fmla="*/ 1464 w 1866"/>
              <a:gd name="T31" fmla="*/ 381 h 1323"/>
              <a:gd name="T32" fmla="*/ 1471 w 1866"/>
              <a:gd name="T33" fmla="*/ 385 h 1323"/>
              <a:gd name="T34" fmla="*/ 1481 w 1866"/>
              <a:gd name="T35" fmla="*/ 388 h 1323"/>
              <a:gd name="T36" fmla="*/ 1491 w 1866"/>
              <a:gd name="T37" fmla="*/ 389 h 1323"/>
              <a:gd name="T38" fmla="*/ 1501 w 1866"/>
              <a:gd name="T39" fmla="*/ 389 h 1323"/>
              <a:gd name="T40" fmla="*/ 1511 w 1866"/>
              <a:gd name="T41" fmla="*/ 386 h 1323"/>
              <a:gd name="T42" fmla="*/ 1520 w 1866"/>
              <a:gd name="T43" fmla="*/ 382 h 1323"/>
              <a:gd name="T44" fmla="*/ 1527 w 1866"/>
              <a:gd name="T45" fmla="*/ 377 h 1323"/>
              <a:gd name="T46" fmla="*/ 1600 w 1866"/>
              <a:gd name="T47" fmla="*/ 470 h 1323"/>
              <a:gd name="T48" fmla="*/ 107 w 1866"/>
              <a:gd name="T49" fmla="*/ 470 h 1323"/>
              <a:gd name="T50" fmla="*/ 853 w 1866"/>
              <a:gd name="T51" fmla="*/ 1323 h 1323"/>
              <a:gd name="T52" fmla="*/ 1706 w 1866"/>
              <a:gd name="T53" fmla="*/ 317 h 1323"/>
              <a:gd name="T54" fmla="*/ 1780 w 1866"/>
              <a:gd name="T55" fmla="*/ 378 h 1323"/>
              <a:gd name="T56" fmla="*/ 1788 w 1866"/>
              <a:gd name="T57" fmla="*/ 383 h 1323"/>
              <a:gd name="T58" fmla="*/ 1797 w 1866"/>
              <a:gd name="T59" fmla="*/ 387 h 1323"/>
              <a:gd name="T60" fmla="*/ 1805 w 1866"/>
              <a:gd name="T61" fmla="*/ 389 h 1323"/>
              <a:gd name="T62" fmla="*/ 1813 w 1866"/>
              <a:gd name="T63" fmla="*/ 390 h 1323"/>
              <a:gd name="T64" fmla="*/ 1813 w 1866"/>
              <a:gd name="T65" fmla="*/ 390 h 1323"/>
              <a:gd name="T66" fmla="*/ 1826 w 1866"/>
              <a:gd name="T67" fmla="*/ 388 h 1323"/>
              <a:gd name="T68" fmla="*/ 1836 w 1866"/>
              <a:gd name="T69" fmla="*/ 385 h 1323"/>
              <a:gd name="T70" fmla="*/ 1844 w 1866"/>
              <a:gd name="T71" fmla="*/ 380 h 1323"/>
              <a:gd name="T72" fmla="*/ 1853 w 1866"/>
              <a:gd name="T73" fmla="*/ 372 h 1323"/>
              <a:gd name="T74" fmla="*/ 1856 w 1866"/>
              <a:gd name="T75" fmla="*/ 368 h 1323"/>
              <a:gd name="T76" fmla="*/ 1861 w 1866"/>
              <a:gd name="T77" fmla="*/ 359 h 1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866" h="1323">
                <a:moveTo>
                  <a:pt x="1861" y="359"/>
                </a:moveTo>
                <a:cubicBezTo>
                  <a:pt x="1862" y="357"/>
                  <a:pt x="1863" y="356"/>
                  <a:pt x="1863" y="354"/>
                </a:cubicBezTo>
                <a:cubicBezTo>
                  <a:pt x="1864" y="353"/>
                  <a:pt x="1864" y="351"/>
                  <a:pt x="1865" y="349"/>
                </a:cubicBezTo>
                <a:cubicBezTo>
                  <a:pt x="1865" y="348"/>
                  <a:pt x="1866" y="346"/>
                  <a:pt x="1866" y="344"/>
                </a:cubicBezTo>
                <a:cubicBezTo>
                  <a:pt x="1866" y="343"/>
                  <a:pt x="1866" y="341"/>
                  <a:pt x="1866" y="339"/>
                </a:cubicBezTo>
                <a:cubicBezTo>
                  <a:pt x="1866" y="337"/>
                  <a:pt x="1866" y="336"/>
                  <a:pt x="1866" y="334"/>
                </a:cubicBezTo>
                <a:cubicBezTo>
                  <a:pt x="1866" y="332"/>
                  <a:pt x="1866" y="331"/>
                  <a:pt x="1866" y="329"/>
                </a:cubicBezTo>
                <a:cubicBezTo>
                  <a:pt x="1866" y="327"/>
                  <a:pt x="1865" y="326"/>
                  <a:pt x="1865" y="324"/>
                </a:cubicBezTo>
                <a:cubicBezTo>
                  <a:pt x="1865" y="322"/>
                  <a:pt x="1864" y="321"/>
                  <a:pt x="1863" y="319"/>
                </a:cubicBezTo>
                <a:cubicBezTo>
                  <a:pt x="1863" y="317"/>
                  <a:pt x="1862" y="316"/>
                  <a:pt x="1862" y="314"/>
                </a:cubicBezTo>
                <a:cubicBezTo>
                  <a:pt x="1861" y="313"/>
                  <a:pt x="1860" y="311"/>
                  <a:pt x="1859" y="309"/>
                </a:cubicBezTo>
                <a:cubicBezTo>
                  <a:pt x="1858" y="308"/>
                  <a:pt x="1858" y="308"/>
                  <a:pt x="1858" y="307"/>
                </a:cubicBezTo>
                <a:cubicBezTo>
                  <a:pt x="1653" y="0"/>
                  <a:pt x="1653" y="0"/>
                  <a:pt x="1653" y="0"/>
                </a:cubicBezTo>
                <a:cubicBezTo>
                  <a:pt x="1449" y="307"/>
                  <a:pt x="1449" y="307"/>
                  <a:pt x="1449" y="307"/>
                </a:cubicBezTo>
                <a:cubicBezTo>
                  <a:pt x="1448" y="308"/>
                  <a:pt x="1448" y="308"/>
                  <a:pt x="1448" y="309"/>
                </a:cubicBezTo>
                <a:cubicBezTo>
                  <a:pt x="1447" y="311"/>
                  <a:pt x="1446" y="313"/>
                  <a:pt x="1445" y="314"/>
                </a:cubicBezTo>
                <a:cubicBezTo>
                  <a:pt x="1444" y="316"/>
                  <a:pt x="1444" y="317"/>
                  <a:pt x="1443" y="319"/>
                </a:cubicBezTo>
                <a:cubicBezTo>
                  <a:pt x="1443" y="321"/>
                  <a:pt x="1442" y="322"/>
                  <a:pt x="1442" y="324"/>
                </a:cubicBezTo>
                <a:cubicBezTo>
                  <a:pt x="1441" y="326"/>
                  <a:pt x="1441" y="327"/>
                  <a:pt x="1441" y="329"/>
                </a:cubicBezTo>
                <a:cubicBezTo>
                  <a:pt x="1440" y="331"/>
                  <a:pt x="1440" y="332"/>
                  <a:pt x="1440" y="334"/>
                </a:cubicBezTo>
                <a:cubicBezTo>
                  <a:pt x="1440" y="336"/>
                  <a:pt x="1440" y="337"/>
                  <a:pt x="1440" y="339"/>
                </a:cubicBezTo>
                <a:cubicBezTo>
                  <a:pt x="1440" y="341"/>
                  <a:pt x="1440" y="343"/>
                  <a:pt x="1441" y="344"/>
                </a:cubicBezTo>
                <a:cubicBezTo>
                  <a:pt x="1441" y="346"/>
                  <a:pt x="1441" y="348"/>
                  <a:pt x="1442" y="349"/>
                </a:cubicBezTo>
                <a:cubicBezTo>
                  <a:pt x="1442" y="351"/>
                  <a:pt x="1443" y="353"/>
                  <a:pt x="1443" y="354"/>
                </a:cubicBezTo>
                <a:cubicBezTo>
                  <a:pt x="1444" y="356"/>
                  <a:pt x="1444" y="357"/>
                  <a:pt x="1445" y="359"/>
                </a:cubicBezTo>
                <a:cubicBezTo>
                  <a:pt x="1446" y="361"/>
                  <a:pt x="1447" y="362"/>
                  <a:pt x="1448" y="363"/>
                </a:cubicBezTo>
                <a:cubicBezTo>
                  <a:pt x="1449" y="365"/>
                  <a:pt x="1450" y="367"/>
                  <a:pt x="1451" y="368"/>
                </a:cubicBezTo>
                <a:cubicBezTo>
                  <a:pt x="1451" y="369"/>
                  <a:pt x="1452" y="370"/>
                  <a:pt x="1452" y="370"/>
                </a:cubicBezTo>
                <a:cubicBezTo>
                  <a:pt x="1453" y="371"/>
                  <a:pt x="1453" y="371"/>
                  <a:pt x="1454" y="372"/>
                </a:cubicBezTo>
                <a:cubicBezTo>
                  <a:pt x="1455" y="373"/>
                  <a:pt x="1456" y="375"/>
                  <a:pt x="1458" y="376"/>
                </a:cubicBezTo>
                <a:cubicBezTo>
                  <a:pt x="1459" y="377"/>
                  <a:pt x="1461" y="378"/>
                  <a:pt x="1462" y="379"/>
                </a:cubicBezTo>
                <a:cubicBezTo>
                  <a:pt x="1463" y="380"/>
                  <a:pt x="1463" y="380"/>
                  <a:pt x="1464" y="381"/>
                </a:cubicBezTo>
                <a:cubicBezTo>
                  <a:pt x="1465" y="381"/>
                  <a:pt x="1465" y="382"/>
                  <a:pt x="1466" y="382"/>
                </a:cubicBezTo>
                <a:cubicBezTo>
                  <a:pt x="1468" y="383"/>
                  <a:pt x="1469" y="384"/>
                  <a:pt x="1471" y="385"/>
                </a:cubicBezTo>
                <a:cubicBezTo>
                  <a:pt x="1473" y="385"/>
                  <a:pt x="1474" y="386"/>
                  <a:pt x="1476" y="387"/>
                </a:cubicBezTo>
                <a:cubicBezTo>
                  <a:pt x="1478" y="387"/>
                  <a:pt x="1479" y="388"/>
                  <a:pt x="1481" y="388"/>
                </a:cubicBezTo>
                <a:cubicBezTo>
                  <a:pt x="1483" y="388"/>
                  <a:pt x="1484" y="389"/>
                  <a:pt x="1486" y="389"/>
                </a:cubicBezTo>
                <a:cubicBezTo>
                  <a:pt x="1488" y="389"/>
                  <a:pt x="1489" y="389"/>
                  <a:pt x="1491" y="389"/>
                </a:cubicBezTo>
                <a:cubicBezTo>
                  <a:pt x="1493" y="390"/>
                  <a:pt x="1494" y="390"/>
                  <a:pt x="1496" y="389"/>
                </a:cubicBezTo>
                <a:cubicBezTo>
                  <a:pt x="1498" y="389"/>
                  <a:pt x="1500" y="389"/>
                  <a:pt x="1501" y="389"/>
                </a:cubicBezTo>
                <a:cubicBezTo>
                  <a:pt x="1503" y="389"/>
                  <a:pt x="1505" y="388"/>
                  <a:pt x="1506" y="388"/>
                </a:cubicBezTo>
                <a:cubicBezTo>
                  <a:pt x="1508" y="387"/>
                  <a:pt x="1510" y="387"/>
                  <a:pt x="1511" y="386"/>
                </a:cubicBezTo>
                <a:cubicBezTo>
                  <a:pt x="1513" y="386"/>
                  <a:pt x="1514" y="385"/>
                  <a:pt x="1516" y="384"/>
                </a:cubicBezTo>
                <a:cubicBezTo>
                  <a:pt x="1517" y="384"/>
                  <a:pt x="1519" y="383"/>
                  <a:pt x="1520" y="382"/>
                </a:cubicBezTo>
                <a:cubicBezTo>
                  <a:pt x="1522" y="381"/>
                  <a:pt x="1524" y="380"/>
                  <a:pt x="1525" y="379"/>
                </a:cubicBezTo>
                <a:cubicBezTo>
                  <a:pt x="1526" y="378"/>
                  <a:pt x="1527" y="378"/>
                  <a:pt x="1527" y="377"/>
                </a:cubicBezTo>
                <a:cubicBezTo>
                  <a:pt x="1600" y="317"/>
                  <a:pt x="1600" y="317"/>
                  <a:pt x="1600" y="317"/>
                </a:cubicBezTo>
                <a:cubicBezTo>
                  <a:pt x="1600" y="470"/>
                  <a:pt x="1600" y="470"/>
                  <a:pt x="1600" y="470"/>
                </a:cubicBezTo>
                <a:cubicBezTo>
                  <a:pt x="1600" y="881"/>
                  <a:pt x="1265" y="1217"/>
                  <a:pt x="853" y="1217"/>
                </a:cubicBezTo>
                <a:cubicBezTo>
                  <a:pt x="441" y="1217"/>
                  <a:pt x="107" y="881"/>
                  <a:pt x="107" y="470"/>
                </a:cubicBezTo>
                <a:cubicBezTo>
                  <a:pt x="0" y="470"/>
                  <a:pt x="0" y="470"/>
                  <a:pt x="0" y="470"/>
                </a:cubicBezTo>
                <a:cubicBezTo>
                  <a:pt x="0" y="940"/>
                  <a:pt x="383" y="1323"/>
                  <a:pt x="853" y="1323"/>
                </a:cubicBezTo>
                <a:cubicBezTo>
                  <a:pt x="1324" y="1323"/>
                  <a:pt x="1706" y="940"/>
                  <a:pt x="1706" y="470"/>
                </a:cubicBezTo>
                <a:cubicBezTo>
                  <a:pt x="1706" y="317"/>
                  <a:pt x="1706" y="317"/>
                  <a:pt x="1706" y="317"/>
                </a:cubicBezTo>
                <a:cubicBezTo>
                  <a:pt x="1779" y="377"/>
                  <a:pt x="1779" y="377"/>
                  <a:pt x="1779" y="377"/>
                </a:cubicBezTo>
                <a:cubicBezTo>
                  <a:pt x="1779" y="378"/>
                  <a:pt x="1780" y="378"/>
                  <a:pt x="1780" y="378"/>
                </a:cubicBezTo>
                <a:cubicBezTo>
                  <a:pt x="1782" y="379"/>
                  <a:pt x="1784" y="381"/>
                  <a:pt x="1786" y="382"/>
                </a:cubicBezTo>
                <a:cubicBezTo>
                  <a:pt x="1786" y="382"/>
                  <a:pt x="1787" y="383"/>
                  <a:pt x="1788" y="383"/>
                </a:cubicBezTo>
                <a:cubicBezTo>
                  <a:pt x="1790" y="384"/>
                  <a:pt x="1792" y="385"/>
                  <a:pt x="1795" y="386"/>
                </a:cubicBezTo>
                <a:cubicBezTo>
                  <a:pt x="1796" y="387"/>
                  <a:pt x="1796" y="387"/>
                  <a:pt x="1797" y="387"/>
                </a:cubicBezTo>
                <a:cubicBezTo>
                  <a:pt x="1799" y="388"/>
                  <a:pt x="1801" y="388"/>
                  <a:pt x="1803" y="389"/>
                </a:cubicBezTo>
                <a:cubicBezTo>
                  <a:pt x="1804" y="389"/>
                  <a:pt x="1805" y="389"/>
                  <a:pt x="1805" y="389"/>
                </a:cubicBezTo>
                <a:cubicBezTo>
                  <a:pt x="1808" y="390"/>
                  <a:pt x="1810" y="390"/>
                  <a:pt x="1813" y="390"/>
                </a:cubicBezTo>
                <a:cubicBezTo>
                  <a:pt x="1813" y="390"/>
                  <a:pt x="1813" y="390"/>
                  <a:pt x="1813" y="390"/>
                </a:cubicBezTo>
                <a:cubicBezTo>
                  <a:pt x="1813" y="390"/>
                  <a:pt x="1813" y="390"/>
                  <a:pt x="1813" y="390"/>
                </a:cubicBezTo>
                <a:cubicBezTo>
                  <a:pt x="1813" y="390"/>
                  <a:pt x="1813" y="390"/>
                  <a:pt x="1813" y="390"/>
                </a:cubicBezTo>
                <a:cubicBezTo>
                  <a:pt x="1817" y="390"/>
                  <a:pt x="1820" y="390"/>
                  <a:pt x="1823" y="389"/>
                </a:cubicBezTo>
                <a:cubicBezTo>
                  <a:pt x="1824" y="389"/>
                  <a:pt x="1825" y="388"/>
                  <a:pt x="1826" y="388"/>
                </a:cubicBezTo>
                <a:cubicBezTo>
                  <a:pt x="1829" y="387"/>
                  <a:pt x="1832" y="386"/>
                  <a:pt x="1835" y="385"/>
                </a:cubicBezTo>
                <a:cubicBezTo>
                  <a:pt x="1835" y="385"/>
                  <a:pt x="1835" y="385"/>
                  <a:pt x="1836" y="385"/>
                </a:cubicBezTo>
                <a:cubicBezTo>
                  <a:pt x="1838" y="384"/>
                  <a:pt x="1841" y="382"/>
                  <a:pt x="1843" y="381"/>
                </a:cubicBezTo>
                <a:cubicBezTo>
                  <a:pt x="1843" y="380"/>
                  <a:pt x="1844" y="380"/>
                  <a:pt x="1844" y="380"/>
                </a:cubicBezTo>
                <a:cubicBezTo>
                  <a:pt x="1845" y="379"/>
                  <a:pt x="1847" y="378"/>
                  <a:pt x="1848" y="377"/>
                </a:cubicBezTo>
                <a:cubicBezTo>
                  <a:pt x="1850" y="375"/>
                  <a:pt x="1851" y="374"/>
                  <a:pt x="1853" y="372"/>
                </a:cubicBezTo>
                <a:cubicBezTo>
                  <a:pt x="1853" y="371"/>
                  <a:pt x="1854" y="371"/>
                  <a:pt x="1854" y="370"/>
                </a:cubicBezTo>
                <a:cubicBezTo>
                  <a:pt x="1855" y="370"/>
                  <a:pt x="1855" y="369"/>
                  <a:pt x="1856" y="368"/>
                </a:cubicBezTo>
                <a:cubicBezTo>
                  <a:pt x="1857" y="367"/>
                  <a:pt x="1858" y="365"/>
                  <a:pt x="1859" y="363"/>
                </a:cubicBezTo>
                <a:cubicBezTo>
                  <a:pt x="1860" y="362"/>
                  <a:pt x="1861" y="361"/>
                  <a:pt x="1861" y="359"/>
                </a:cubicBezTo>
                <a:close/>
              </a:path>
            </a:pathLst>
          </a:custGeom>
          <a:solidFill>
            <a:schemeClr val="accent4"/>
          </a:solidFill>
          <a:ln>
            <a:noFill/>
          </a:ln>
          <a:extLst/>
        </p:spPr>
        <p:txBody>
          <a:bodyPr vert="horz" wrap="square" lIns="91440" tIns="45720" rIns="91440" bIns="45720" numCol="1" anchor="t" anchorCtr="0" compatLnSpc="1">
            <a:prstTxWarp prst="textNoShape">
              <a:avLst/>
            </a:prstTxWarp>
          </a:bodyPr>
          <a:lstStyle/>
          <a:p>
            <a:endParaRPr lang="de-DE"/>
          </a:p>
        </p:txBody>
      </p:sp>
      <p:sp>
        <p:nvSpPr>
          <p:cNvPr id="113" name="Delay 100"/>
          <p:cNvSpPr/>
          <p:nvPr/>
        </p:nvSpPr>
        <p:spPr>
          <a:xfrm rot="16200000">
            <a:off x="3189475" y="1702979"/>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14" name="Oval 113"/>
          <p:cNvSpPr/>
          <p:nvPr/>
        </p:nvSpPr>
        <p:spPr>
          <a:xfrm>
            <a:off x="3181216" y="1420430"/>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15" name="TextBox 102"/>
          <p:cNvSpPr txBox="1"/>
          <p:nvPr/>
        </p:nvSpPr>
        <p:spPr>
          <a:xfrm>
            <a:off x="3077763" y="1907710"/>
            <a:ext cx="698974" cy="300082"/>
          </a:xfrm>
          <a:prstGeom prst="rect">
            <a:avLst/>
          </a:prstGeom>
          <a:noFill/>
        </p:spPr>
        <p:txBody>
          <a:bodyPr wrap="none" rtlCol="0">
            <a:spAutoFit/>
          </a:bodyPr>
          <a:lstStyle/>
          <a:p>
            <a:r>
              <a:rPr lang="en-US" sz="1350" dirty="0" smtClean="0">
                <a:solidFill>
                  <a:prstClr val="white"/>
                </a:solidFill>
                <a:latin typeface="Calibri" panose="020F0502020204030204"/>
              </a:rPr>
              <a:t>Analyst</a:t>
            </a:r>
            <a:endParaRPr lang="en-US" sz="1350" dirty="0">
              <a:solidFill>
                <a:prstClr val="white"/>
              </a:solidFill>
              <a:latin typeface="Calibri" panose="020F0502020204030204"/>
            </a:endParaRPr>
          </a:p>
        </p:txBody>
      </p:sp>
      <p:sp>
        <p:nvSpPr>
          <p:cNvPr id="116" name="Delay 100"/>
          <p:cNvSpPr/>
          <p:nvPr/>
        </p:nvSpPr>
        <p:spPr>
          <a:xfrm rot="16200000">
            <a:off x="6122737" y="30446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17" name="Oval 116"/>
          <p:cNvSpPr/>
          <p:nvPr/>
        </p:nvSpPr>
        <p:spPr>
          <a:xfrm>
            <a:off x="6114478" y="27620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18" name="TextBox 102"/>
          <p:cNvSpPr txBox="1"/>
          <p:nvPr/>
        </p:nvSpPr>
        <p:spPr>
          <a:xfrm>
            <a:off x="6011025" y="3249374"/>
            <a:ext cx="631198" cy="300082"/>
          </a:xfrm>
          <a:prstGeom prst="rect">
            <a:avLst/>
          </a:prstGeom>
          <a:noFill/>
        </p:spPr>
        <p:txBody>
          <a:bodyPr wrap="none" rtlCol="0">
            <a:spAutoFit/>
          </a:bodyPr>
          <a:lstStyle/>
          <a:p>
            <a:r>
              <a:rPr lang="en-US" sz="1350" dirty="0" smtClean="0">
                <a:solidFill>
                  <a:prstClr val="white"/>
                </a:solidFill>
                <a:latin typeface="Calibri" panose="020F0502020204030204"/>
              </a:rPr>
              <a:t>BI Dev</a:t>
            </a:r>
            <a:endParaRPr lang="en-US" sz="1350" dirty="0">
              <a:solidFill>
                <a:prstClr val="white"/>
              </a:solidFill>
              <a:latin typeface="Calibri" panose="020F0502020204030204"/>
            </a:endParaRPr>
          </a:p>
        </p:txBody>
      </p:sp>
      <p:sp>
        <p:nvSpPr>
          <p:cNvPr id="6" name="Gewitterblitz 5"/>
          <p:cNvSpPr/>
          <p:nvPr/>
        </p:nvSpPr>
        <p:spPr>
          <a:xfrm rot="3793655">
            <a:off x="5807925" y="2445398"/>
            <a:ext cx="1060487" cy="1315468"/>
          </a:xfrm>
          <a:prstGeom prst="lightningBol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9" name="Delay 100"/>
          <p:cNvSpPr/>
          <p:nvPr/>
        </p:nvSpPr>
        <p:spPr>
          <a:xfrm rot="16200000">
            <a:off x="10915934" y="4655938"/>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20" name="Oval 119"/>
          <p:cNvSpPr/>
          <p:nvPr/>
        </p:nvSpPr>
        <p:spPr>
          <a:xfrm>
            <a:off x="10907675" y="4373389"/>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21" name="TextBox 102"/>
          <p:cNvSpPr txBox="1"/>
          <p:nvPr/>
        </p:nvSpPr>
        <p:spPr>
          <a:xfrm>
            <a:off x="10936798" y="4846620"/>
            <a:ext cx="375424" cy="300082"/>
          </a:xfrm>
          <a:prstGeom prst="rect">
            <a:avLst/>
          </a:prstGeom>
          <a:noFill/>
        </p:spPr>
        <p:txBody>
          <a:bodyPr wrap="none" rtlCol="0">
            <a:spAutoFit/>
          </a:bodyPr>
          <a:lstStyle/>
          <a:p>
            <a:r>
              <a:rPr lang="en-US" sz="1350" dirty="0" smtClean="0">
                <a:solidFill>
                  <a:prstClr val="white"/>
                </a:solidFill>
                <a:latin typeface="Calibri" panose="020F0502020204030204"/>
              </a:rPr>
              <a:t>DE</a:t>
            </a:r>
            <a:endParaRPr lang="en-US" sz="1350" dirty="0">
              <a:solidFill>
                <a:prstClr val="white"/>
              </a:solidFill>
              <a:latin typeface="Calibri" panose="020F0502020204030204"/>
            </a:endParaRPr>
          </a:p>
        </p:txBody>
      </p:sp>
      <p:cxnSp>
        <p:nvCxnSpPr>
          <p:cNvPr id="122" name="Gerade Verbindung mit Pfeil 121"/>
          <p:cNvCxnSpPr/>
          <p:nvPr/>
        </p:nvCxnSpPr>
        <p:spPr>
          <a:xfrm flipH="1">
            <a:off x="8681501" y="1718907"/>
            <a:ext cx="10789" cy="279663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15508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an 89"/>
          <p:cNvSpPr/>
          <p:nvPr/>
        </p:nvSpPr>
        <p:spPr>
          <a:xfrm>
            <a:off x="6285605" y="5073986"/>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Core DB</a:t>
            </a:r>
          </a:p>
        </p:txBody>
      </p:sp>
      <p:sp>
        <p:nvSpPr>
          <p:cNvPr id="144" name="Rectangle 88"/>
          <p:cNvSpPr/>
          <p:nvPr/>
        </p:nvSpPr>
        <p:spPr>
          <a:xfrm>
            <a:off x="9520247" y="5174839"/>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43" name="Rectangle 88"/>
          <p:cNvSpPr/>
          <p:nvPr/>
        </p:nvSpPr>
        <p:spPr>
          <a:xfrm>
            <a:off x="9352341" y="5240258"/>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41" name="Rectangle 88"/>
          <p:cNvSpPr/>
          <p:nvPr/>
        </p:nvSpPr>
        <p:spPr>
          <a:xfrm>
            <a:off x="9185612" y="5295794"/>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40" name="Rectangle 88"/>
          <p:cNvSpPr/>
          <p:nvPr/>
        </p:nvSpPr>
        <p:spPr>
          <a:xfrm>
            <a:off x="9000604" y="536079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39" name="Rectangle 88"/>
          <p:cNvSpPr/>
          <p:nvPr/>
        </p:nvSpPr>
        <p:spPr>
          <a:xfrm>
            <a:off x="8849801" y="5439904"/>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25" name="Rectangle 88"/>
          <p:cNvSpPr/>
          <p:nvPr/>
        </p:nvSpPr>
        <p:spPr>
          <a:xfrm>
            <a:off x="8669631" y="5520912"/>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24" name="Rectangle 88"/>
          <p:cNvSpPr/>
          <p:nvPr/>
        </p:nvSpPr>
        <p:spPr>
          <a:xfrm>
            <a:off x="8513990" y="550292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23" name="Rectangle 88"/>
          <p:cNvSpPr/>
          <p:nvPr/>
        </p:nvSpPr>
        <p:spPr>
          <a:xfrm>
            <a:off x="8358349" y="5444434"/>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112" name="Rectangle 88"/>
          <p:cNvSpPr/>
          <p:nvPr/>
        </p:nvSpPr>
        <p:spPr>
          <a:xfrm>
            <a:off x="8201914" y="5394761"/>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sp>
        <p:nvSpPr>
          <p:cNvPr id="5" name="Wolke 4"/>
          <p:cNvSpPr/>
          <p:nvPr/>
        </p:nvSpPr>
        <p:spPr>
          <a:xfrm>
            <a:off x="958925" y="2053699"/>
            <a:ext cx="10755285" cy="2938984"/>
          </a:xfrm>
          <a:prstGeom prst="cloud">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de-DE" dirty="0" smtClean="0">
                <a:solidFill>
                  <a:schemeClr val="tx1"/>
                </a:solidFill>
              </a:rPr>
              <a:t>AWS</a:t>
            </a:r>
            <a:endParaRPr lang="de-DE" dirty="0">
              <a:solidFill>
                <a:schemeClr val="tx1"/>
              </a:solidFill>
            </a:endParaRPr>
          </a:p>
        </p:txBody>
      </p:sp>
      <p:sp>
        <p:nvSpPr>
          <p:cNvPr id="4" name="Foliennummernplatzhalter 3"/>
          <p:cNvSpPr>
            <a:spLocks noGrp="1"/>
          </p:cNvSpPr>
          <p:nvPr>
            <p:ph type="sldNum" sz="quarter" idx="4"/>
          </p:nvPr>
        </p:nvSpPr>
        <p:spPr>
          <a:xfrm>
            <a:off x="9266765" y="6093296"/>
            <a:ext cx="1152065" cy="180000"/>
          </a:xfrm>
        </p:spPr>
        <p:txBody>
          <a:bodyPr/>
          <a:lstStyle/>
          <a:p>
            <a:r>
              <a:rPr lang="de-DE" smtClean="0"/>
              <a:t>Seite </a:t>
            </a:r>
            <a:fld id="{8E0952F6-36B8-48D6-8069-C0142B4B7349}" type="slidenum">
              <a:rPr lang="de-DE" smtClean="0"/>
              <a:pPr/>
              <a:t>9</a:t>
            </a:fld>
            <a:endParaRPr lang="de-DE" dirty="0"/>
          </a:p>
        </p:txBody>
      </p:sp>
      <p:sp>
        <p:nvSpPr>
          <p:cNvPr id="2" name="Title 1"/>
          <p:cNvSpPr>
            <a:spLocks noGrp="1"/>
          </p:cNvSpPr>
          <p:nvPr>
            <p:ph type="title"/>
          </p:nvPr>
        </p:nvSpPr>
        <p:spPr/>
        <p:txBody>
          <a:bodyPr/>
          <a:lstStyle/>
          <a:p>
            <a:r>
              <a:rPr lang="en-US" dirty="0" smtClean="0"/>
              <a:t>Road to </a:t>
            </a:r>
            <a:r>
              <a:rPr lang="en-US" dirty="0" err="1" smtClean="0"/>
              <a:t>MicroService</a:t>
            </a:r>
            <a:r>
              <a:rPr lang="en-US" dirty="0" smtClean="0"/>
              <a:t> Architecture </a:t>
            </a:r>
            <a:r>
              <a:rPr lang="mr-IN" dirty="0" smtClean="0"/>
              <a:t>–</a:t>
            </a:r>
            <a:r>
              <a:rPr lang="en-US" dirty="0" smtClean="0"/>
              <a:t> </a:t>
            </a:r>
            <a:r>
              <a:rPr lang="en-US" b="0" dirty="0" smtClean="0"/>
              <a:t>How we </a:t>
            </a:r>
            <a:r>
              <a:rPr lang="en-US" b="0" dirty="0" err="1" smtClean="0"/>
              <a:t>rearchitectured</a:t>
            </a:r>
            <a:r>
              <a:rPr lang="en-US" b="0" dirty="0" smtClean="0"/>
              <a:t> our Data Landscape</a:t>
            </a:r>
            <a:endParaRPr lang="en-US" b="0" dirty="0"/>
          </a:p>
        </p:txBody>
      </p:sp>
      <p:sp>
        <p:nvSpPr>
          <p:cNvPr id="76" name="Rectangle 75"/>
          <p:cNvSpPr/>
          <p:nvPr/>
        </p:nvSpPr>
        <p:spPr>
          <a:xfrm>
            <a:off x="2199248" y="837891"/>
            <a:ext cx="7352179" cy="888115"/>
          </a:xfrm>
          <a:prstGeom prst="rect">
            <a:avLst/>
          </a:prstGeom>
          <a:solidFill>
            <a:sysClr val="window" lastClr="FFFFFF">
              <a:alpha val="0"/>
            </a:sysClr>
          </a:solidFill>
          <a:ln w="15875" cap="flat" cmpd="sng" algn="ctr">
            <a:solidFill>
              <a:srgbClr val="FF7500"/>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E48312"/>
                </a:solidFill>
                <a:effectLst/>
                <a:uLnTx/>
                <a:uFillTx/>
                <a:latin typeface="Calibri" panose="020F0502020204030204"/>
                <a:ea typeface=""/>
                <a:cs typeface=""/>
              </a:rPr>
              <a:t>BI Tool</a:t>
            </a:r>
          </a:p>
        </p:txBody>
      </p:sp>
      <p:sp>
        <p:nvSpPr>
          <p:cNvPr id="77" name="TextBox 76"/>
          <p:cNvSpPr txBox="1"/>
          <p:nvPr/>
        </p:nvSpPr>
        <p:spPr>
          <a:xfrm>
            <a:off x="4355141" y="2237083"/>
            <a:ext cx="914400" cy="914400"/>
          </a:xfrm>
          <a:prstGeom prst="rect">
            <a:avLst/>
          </a:prstGeom>
          <a:noFill/>
        </p:spPr>
        <p:txBody>
          <a:bodyPr wrap="none" lIns="0" tIns="0" rIns="0" bIns="0" rtlCol="0">
            <a:noAutofit/>
          </a:bodyPr>
          <a:lstStyle/>
          <a:p>
            <a:pPr>
              <a:lnSpc>
                <a:spcPct val="120000"/>
              </a:lnSpc>
            </a:pPr>
            <a:endParaRPr lang="en-US" sz="1500" dirty="0" smtClean="0">
              <a:solidFill>
                <a:srgbClr val="000000"/>
              </a:solidFill>
              <a:latin typeface="Calibri" panose="020F0502020204030204"/>
            </a:endParaRPr>
          </a:p>
        </p:txBody>
      </p:sp>
      <p:sp>
        <p:nvSpPr>
          <p:cNvPr id="78" name="Rectangle 77"/>
          <p:cNvSpPr/>
          <p:nvPr/>
        </p:nvSpPr>
        <p:spPr>
          <a:xfrm>
            <a:off x="3762055" y="1005185"/>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79" name="Rectangle 78"/>
          <p:cNvSpPr/>
          <p:nvPr/>
        </p:nvSpPr>
        <p:spPr>
          <a:xfrm>
            <a:off x="4092326" y="1183768"/>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0" name="Rectangle 79"/>
          <p:cNvSpPr/>
          <p:nvPr/>
        </p:nvSpPr>
        <p:spPr>
          <a:xfrm>
            <a:off x="4409397" y="1057973"/>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1" name="Rectangle 80"/>
          <p:cNvSpPr/>
          <p:nvPr/>
        </p:nvSpPr>
        <p:spPr>
          <a:xfrm>
            <a:off x="5557338" y="1376550"/>
            <a:ext cx="267058" cy="19929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2" name="Rectangle 81"/>
          <p:cNvSpPr/>
          <p:nvPr/>
        </p:nvSpPr>
        <p:spPr>
          <a:xfrm>
            <a:off x="5875338" y="1184647"/>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3" name="Rectangle 82"/>
          <p:cNvSpPr/>
          <p:nvPr/>
        </p:nvSpPr>
        <p:spPr>
          <a:xfrm>
            <a:off x="6192409" y="1063724"/>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4" name="Rectangle 83"/>
          <p:cNvSpPr/>
          <p:nvPr/>
        </p:nvSpPr>
        <p:spPr>
          <a:xfrm>
            <a:off x="8189557" y="1011508"/>
            <a:ext cx="279329" cy="569843"/>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5" name="Rectangle 84"/>
          <p:cNvSpPr/>
          <p:nvPr/>
        </p:nvSpPr>
        <p:spPr>
          <a:xfrm>
            <a:off x="8519828" y="1190091"/>
            <a:ext cx="252825" cy="391461"/>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86" name="Rectangle 85"/>
          <p:cNvSpPr/>
          <p:nvPr/>
        </p:nvSpPr>
        <p:spPr>
          <a:xfrm>
            <a:off x="8836899" y="1064296"/>
            <a:ext cx="267058" cy="517056"/>
          </a:xfrm>
          <a:prstGeom prst="rect">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90" name="Can 89"/>
          <p:cNvSpPr/>
          <p:nvPr/>
        </p:nvSpPr>
        <p:spPr>
          <a:xfrm>
            <a:off x="5404376" y="2210698"/>
            <a:ext cx="941922" cy="794598"/>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DWH</a:t>
            </a:r>
          </a:p>
        </p:txBody>
      </p:sp>
      <p:cxnSp>
        <p:nvCxnSpPr>
          <p:cNvPr id="31" name="Gerade Verbindung mit Pfeil 30"/>
          <p:cNvCxnSpPr>
            <a:stCxn id="76" idx="2"/>
            <a:endCxn id="90" idx="0"/>
          </p:cNvCxnSpPr>
          <p:nvPr/>
        </p:nvCxnSpPr>
        <p:spPr>
          <a:xfrm flipH="1">
            <a:off x="5875337" y="1726006"/>
            <a:ext cx="1" cy="68334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37" name="Can 89"/>
          <p:cNvSpPr/>
          <p:nvPr/>
        </p:nvSpPr>
        <p:spPr>
          <a:xfrm>
            <a:off x="1681618" y="3308482"/>
            <a:ext cx="8387438"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Central Data Lake on</a:t>
            </a:r>
            <a:r>
              <a:rPr kumimoji="0" lang="en-US" sz="1800" b="0" i="0" u="none" strike="noStrike" kern="0" cap="none" spc="0" normalizeH="0" noProof="0" dirty="0" smtClean="0">
                <a:ln>
                  <a:noFill/>
                </a:ln>
                <a:solidFill>
                  <a:prstClr val="white"/>
                </a:solidFill>
                <a:effectLst/>
                <a:uLnTx/>
                <a:uFillTx/>
                <a:latin typeface="Calibri" panose="020F0502020204030204"/>
                <a:ea typeface=""/>
                <a:cs typeface=""/>
              </a:rPr>
              <a:t> S3</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39" name="Can 89"/>
          <p:cNvSpPr/>
          <p:nvPr/>
        </p:nvSpPr>
        <p:spPr>
          <a:xfrm>
            <a:off x="1816363" y="5001263"/>
            <a:ext cx="941922" cy="824135"/>
          </a:xfrm>
          <a:prstGeom prst="can">
            <a:avLst>
              <a:gd name="adj" fmla="val 26656"/>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CRM</a:t>
            </a:r>
          </a:p>
        </p:txBody>
      </p:sp>
      <p:cxnSp>
        <p:nvCxnSpPr>
          <p:cNvPr id="48" name="Gerade Verbindung mit Pfeil 47"/>
          <p:cNvCxnSpPr>
            <a:stCxn id="37" idx="0"/>
            <a:endCxn id="90" idx="3"/>
          </p:cNvCxnSpPr>
          <p:nvPr/>
        </p:nvCxnSpPr>
        <p:spPr>
          <a:xfrm flipV="1">
            <a:off x="5875337" y="3005296"/>
            <a:ext cx="0" cy="509220"/>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pic>
        <p:nvPicPr>
          <p:cNvPr id="56"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71" y="5969021"/>
            <a:ext cx="2260482" cy="628331"/>
          </a:xfrm>
          <a:prstGeom prst="rect">
            <a:avLst/>
          </a:prstGeom>
        </p:spPr>
      </p:pic>
      <p:sp>
        <p:nvSpPr>
          <p:cNvPr id="57" name="Fußzeilenplatzhalter 2"/>
          <p:cNvSpPr>
            <a:spLocks noGrp="1"/>
          </p:cNvSpPr>
          <p:nvPr>
            <p:ph type="ftr" sz="quarter" idx="3"/>
          </p:nvPr>
        </p:nvSpPr>
        <p:spPr>
          <a:xfrm>
            <a:off x="3408721" y="6273336"/>
            <a:ext cx="7010109" cy="180000"/>
          </a:xfrm>
        </p:spPr>
        <p:txBody>
          <a:bodyPr/>
          <a:lstStyle/>
          <a:p>
            <a:r>
              <a:rPr lang="de-DE" dirty="0" err="1" smtClean="0"/>
              <a:t>DataDevOps</a:t>
            </a:r>
            <a:r>
              <a:rPr lang="de-DE" dirty="0" smtClean="0"/>
              <a:t> – Data </a:t>
            </a:r>
            <a:r>
              <a:rPr lang="de-DE" dirty="0" err="1" smtClean="0"/>
              <a:t>Manifesto</a:t>
            </a:r>
            <a:r>
              <a:rPr lang="de-DE" dirty="0" smtClean="0"/>
              <a:t> | </a:t>
            </a:r>
            <a:r>
              <a:rPr lang="de-DE" dirty="0" err="1" smtClean="0"/>
              <a:t>BEDCon</a:t>
            </a:r>
            <a:r>
              <a:rPr lang="de-DE" dirty="0" smtClean="0"/>
              <a:t> 2017 | Sebastian Herold &amp; Arif Wider</a:t>
            </a:r>
            <a:endParaRPr lang="de-DE" dirty="0"/>
          </a:p>
        </p:txBody>
      </p:sp>
      <p:cxnSp>
        <p:nvCxnSpPr>
          <p:cNvPr id="58" name="Gerade Verbindung mit Pfeil 57"/>
          <p:cNvCxnSpPr/>
          <p:nvPr/>
        </p:nvCxnSpPr>
        <p:spPr>
          <a:xfrm flipH="1" flipV="1">
            <a:off x="519631" y="837891"/>
            <a:ext cx="28050" cy="4913499"/>
          </a:xfrm>
          <a:prstGeom prst="straightConnector1">
            <a:avLst/>
          </a:prstGeom>
          <a:ln w="85725">
            <a:solidFill>
              <a:schemeClr val="accent2"/>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61" name="Gerade Verbindung mit Pfeil 60"/>
          <p:cNvCxnSpPr/>
          <p:nvPr/>
        </p:nvCxnSpPr>
        <p:spPr>
          <a:xfrm flipH="1">
            <a:off x="408955" y="5445224"/>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a:xfrm>
            <a:off x="796999" y="5294190"/>
            <a:ext cx="914400" cy="914400"/>
          </a:xfrm>
          <a:prstGeom prst="rect">
            <a:avLst/>
          </a:prstGeom>
          <a:noFill/>
        </p:spPr>
        <p:txBody>
          <a:bodyPr wrap="none" lIns="0" tIns="0" rIns="0" bIns="0" rtlCol="0">
            <a:noAutofit/>
          </a:bodyPr>
          <a:lstStyle/>
          <a:p>
            <a:pPr>
              <a:lnSpc>
                <a:spcPct val="120000"/>
              </a:lnSpc>
            </a:pPr>
            <a:endParaRPr lang="de-DE" b="1" dirty="0" smtClean="0">
              <a:solidFill>
                <a:schemeClr val="accent2"/>
              </a:solidFill>
            </a:endParaRPr>
          </a:p>
        </p:txBody>
      </p:sp>
      <p:cxnSp>
        <p:nvCxnSpPr>
          <p:cNvPr id="34" name="Gerade Verbindung mit Pfeil 33"/>
          <p:cNvCxnSpPr/>
          <p:nvPr/>
        </p:nvCxnSpPr>
        <p:spPr>
          <a:xfrm flipH="1">
            <a:off x="411909" y="4030281"/>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35" name="Textfeld 34"/>
          <p:cNvSpPr txBox="1"/>
          <p:nvPr/>
        </p:nvSpPr>
        <p:spPr>
          <a:xfrm>
            <a:off x="774960" y="1312250"/>
            <a:ext cx="782306" cy="339645"/>
          </a:xfrm>
          <a:prstGeom prst="rect">
            <a:avLst/>
          </a:prstGeom>
          <a:noFill/>
        </p:spPr>
        <p:txBody>
          <a:bodyPr wrap="none" lIns="0" tIns="0" rIns="0" bIns="0" rtlCol="0">
            <a:noAutofit/>
          </a:bodyPr>
          <a:lstStyle/>
          <a:p>
            <a:pPr>
              <a:lnSpc>
                <a:spcPct val="120000"/>
              </a:lnSpc>
            </a:pPr>
            <a:r>
              <a:rPr lang="de-DE" b="1" dirty="0" smtClean="0">
                <a:solidFill>
                  <a:schemeClr val="accent2"/>
                </a:solidFill>
              </a:rPr>
              <a:t>2017</a:t>
            </a:r>
          </a:p>
        </p:txBody>
      </p:sp>
      <p:cxnSp>
        <p:nvCxnSpPr>
          <p:cNvPr id="47" name="Gerade Verbindung mit Pfeil 46"/>
          <p:cNvCxnSpPr/>
          <p:nvPr/>
        </p:nvCxnSpPr>
        <p:spPr>
          <a:xfrm flipH="1">
            <a:off x="408955" y="3204991"/>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52" name="Can 89"/>
          <p:cNvSpPr/>
          <p:nvPr/>
        </p:nvSpPr>
        <p:spPr>
          <a:xfrm>
            <a:off x="6414004" y="5218169"/>
            <a:ext cx="941922" cy="824135"/>
          </a:xfrm>
          <a:prstGeom prst="can">
            <a:avLst/>
          </a:prstGeom>
          <a:solidFill>
            <a:srgbClr val="E48312"/>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Core DB</a:t>
            </a:r>
          </a:p>
        </p:txBody>
      </p:sp>
      <p:cxnSp>
        <p:nvCxnSpPr>
          <p:cNvPr id="91" name="Gerade Verbindung mit Pfeil 90"/>
          <p:cNvCxnSpPr>
            <a:stCxn id="52" idx="0"/>
          </p:cNvCxnSpPr>
          <p:nvPr/>
        </p:nvCxnSpPr>
        <p:spPr>
          <a:xfrm flipV="1">
            <a:off x="6884965" y="4077594"/>
            <a:ext cx="0" cy="1346609"/>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94" name="Rectangle 88"/>
          <p:cNvSpPr/>
          <p:nvPr/>
        </p:nvSpPr>
        <p:spPr>
          <a:xfrm>
            <a:off x="8044123" y="5349618"/>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cxnSp>
        <p:nvCxnSpPr>
          <p:cNvPr id="95" name="Gerade Verbindung mit Pfeil 94"/>
          <p:cNvCxnSpPr/>
          <p:nvPr/>
        </p:nvCxnSpPr>
        <p:spPr>
          <a:xfrm flipH="1" flipV="1">
            <a:off x="8978738" y="4077594"/>
            <a:ext cx="2226" cy="67531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101" name="Rectangle 88"/>
          <p:cNvSpPr/>
          <p:nvPr/>
        </p:nvSpPr>
        <p:spPr>
          <a:xfrm>
            <a:off x="8049935" y="4739089"/>
            <a:ext cx="3002984" cy="165255"/>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smtClean="0">
                <a:ln>
                  <a:noFill/>
                </a:ln>
                <a:solidFill>
                  <a:prstClr val="white"/>
                </a:solidFill>
                <a:effectLst/>
                <a:uLnTx/>
                <a:uFillTx/>
                <a:latin typeface="Calibri" panose="020F0502020204030204"/>
                <a:ea typeface=""/>
                <a:cs typeface=""/>
              </a:rPr>
              <a:t>REST</a:t>
            </a:r>
            <a:r>
              <a:rPr kumimoji="0" lang="en-US" sz="1800" b="0" i="0" u="none" strike="noStrike" kern="0" cap="none" spc="0" normalizeH="0" noProof="0" smtClean="0">
                <a:ln>
                  <a:noFill/>
                </a:ln>
                <a:solidFill>
                  <a:prstClr val="white"/>
                </a:solidFill>
                <a:effectLst/>
                <a:uLnTx/>
                <a:uFillTx/>
                <a:latin typeface="Calibri" panose="020F0502020204030204"/>
                <a:ea typeface=""/>
                <a:cs typeface=""/>
              </a:rPr>
              <a:t> API</a:t>
            </a:r>
            <a:endPar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cxnSp>
        <p:nvCxnSpPr>
          <p:cNvPr id="68" name="Gerade Verbindung mit Pfeil 67"/>
          <p:cNvCxnSpPr/>
          <p:nvPr/>
        </p:nvCxnSpPr>
        <p:spPr>
          <a:xfrm flipH="1">
            <a:off x="408955" y="2348880"/>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13" name="Delay 100"/>
          <p:cNvSpPr/>
          <p:nvPr/>
        </p:nvSpPr>
        <p:spPr>
          <a:xfrm rot="16200000">
            <a:off x="3189475" y="1702979"/>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14" name="Oval 113"/>
          <p:cNvSpPr/>
          <p:nvPr/>
        </p:nvSpPr>
        <p:spPr>
          <a:xfrm>
            <a:off x="3181216" y="1420430"/>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15" name="TextBox 102"/>
          <p:cNvSpPr txBox="1"/>
          <p:nvPr/>
        </p:nvSpPr>
        <p:spPr>
          <a:xfrm>
            <a:off x="3077763" y="1907710"/>
            <a:ext cx="698974" cy="300082"/>
          </a:xfrm>
          <a:prstGeom prst="rect">
            <a:avLst/>
          </a:prstGeom>
          <a:noFill/>
        </p:spPr>
        <p:txBody>
          <a:bodyPr wrap="none" rtlCol="0">
            <a:spAutoFit/>
          </a:bodyPr>
          <a:lstStyle/>
          <a:p>
            <a:r>
              <a:rPr lang="en-US" sz="1350" dirty="0" smtClean="0">
                <a:solidFill>
                  <a:prstClr val="white"/>
                </a:solidFill>
                <a:latin typeface="Calibri" panose="020F0502020204030204"/>
              </a:rPr>
              <a:t>Analyst</a:t>
            </a:r>
            <a:endParaRPr lang="en-US" sz="1350" dirty="0">
              <a:solidFill>
                <a:prstClr val="white"/>
              </a:solidFill>
              <a:latin typeface="Calibri" panose="020F0502020204030204"/>
            </a:endParaRPr>
          </a:p>
        </p:txBody>
      </p:sp>
      <p:sp>
        <p:nvSpPr>
          <p:cNvPr id="119" name="Delay 100"/>
          <p:cNvSpPr/>
          <p:nvPr/>
        </p:nvSpPr>
        <p:spPr>
          <a:xfrm rot="16200000">
            <a:off x="6588045" y="29368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20" name="Oval 119"/>
          <p:cNvSpPr/>
          <p:nvPr/>
        </p:nvSpPr>
        <p:spPr>
          <a:xfrm>
            <a:off x="6579786" y="26542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21" name="TextBox 102"/>
          <p:cNvSpPr txBox="1"/>
          <p:nvPr/>
        </p:nvSpPr>
        <p:spPr>
          <a:xfrm>
            <a:off x="6608909" y="3127525"/>
            <a:ext cx="375424" cy="300082"/>
          </a:xfrm>
          <a:prstGeom prst="rect">
            <a:avLst/>
          </a:prstGeom>
          <a:noFill/>
        </p:spPr>
        <p:txBody>
          <a:bodyPr wrap="none" rtlCol="0">
            <a:spAutoFit/>
          </a:bodyPr>
          <a:lstStyle/>
          <a:p>
            <a:r>
              <a:rPr lang="en-US" sz="1350" dirty="0" smtClean="0">
                <a:solidFill>
                  <a:prstClr val="white"/>
                </a:solidFill>
                <a:latin typeface="Calibri" panose="020F0502020204030204"/>
              </a:rPr>
              <a:t>DE</a:t>
            </a:r>
            <a:endParaRPr lang="en-US" sz="1350" dirty="0">
              <a:solidFill>
                <a:prstClr val="white"/>
              </a:solidFill>
              <a:latin typeface="Calibri" panose="020F0502020204030204"/>
            </a:endParaRPr>
          </a:p>
        </p:txBody>
      </p:sp>
      <p:cxnSp>
        <p:nvCxnSpPr>
          <p:cNvPr id="110" name="Gerade Verbindung mit Pfeil 109"/>
          <p:cNvCxnSpPr/>
          <p:nvPr/>
        </p:nvCxnSpPr>
        <p:spPr>
          <a:xfrm flipH="1">
            <a:off x="408955" y="1484784"/>
            <a:ext cx="277402" cy="1"/>
          </a:xfrm>
          <a:prstGeom prst="straightConnector1">
            <a:avLst/>
          </a:prstGeom>
          <a:ln w="85725">
            <a:solidFill>
              <a:schemeClr val="accent2"/>
            </a:solidFill>
            <a:bevel/>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26" name="Gerade Verbindung mit Pfeil 125"/>
          <p:cNvCxnSpPr>
            <a:stCxn id="94" idx="0"/>
          </p:cNvCxnSpPr>
          <p:nvPr/>
        </p:nvCxnSpPr>
        <p:spPr>
          <a:xfrm flipH="1" flipV="1">
            <a:off x="8512634" y="4923126"/>
            <a:ext cx="5838" cy="42649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27" name="Gerade Verbindung mit Pfeil 126"/>
          <p:cNvCxnSpPr/>
          <p:nvPr/>
        </p:nvCxnSpPr>
        <p:spPr>
          <a:xfrm flipH="1" flipV="1">
            <a:off x="8980964" y="4884872"/>
            <a:ext cx="2919" cy="509615"/>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28" name="Gerade Verbindung mit Pfeil 127"/>
          <p:cNvCxnSpPr/>
          <p:nvPr/>
        </p:nvCxnSpPr>
        <p:spPr>
          <a:xfrm flipH="1" flipV="1">
            <a:off x="9221826" y="4884872"/>
            <a:ext cx="9141" cy="559562"/>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29" name="Gerade Verbindung mit Pfeil 128"/>
          <p:cNvCxnSpPr>
            <a:endCxn id="101" idx="2"/>
          </p:cNvCxnSpPr>
          <p:nvPr/>
        </p:nvCxnSpPr>
        <p:spPr>
          <a:xfrm flipV="1">
            <a:off x="9544990" y="4904344"/>
            <a:ext cx="6437" cy="607556"/>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cxnSp>
        <p:nvCxnSpPr>
          <p:cNvPr id="142" name="Gerade Verbindung mit Pfeil 141"/>
          <p:cNvCxnSpPr/>
          <p:nvPr/>
        </p:nvCxnSpPr>
        <p:spPr>
          <a:xfrm flipH="1">
            <a:off x="7920965" y="1716283"/>
            <a:ext cx="1" cy="1798233"/>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116" name="Delay 100"/>
          <p:cNvSpPr/>
          <p:nvPr/>
        </p:nvSpPr>
        <p:spPr>
          <a:xfrm rot="16200000">
            <a:off x="6122737" y="3044643"/>
            <a:ext cx="447122" cy="579549"/>
          </a:xfrm>
          <a:prstGeom prst="flowChartDelay">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
              <a:cs typeface=""/>
            </a:endParaRPr>
          </a:p>
        </p:txBody>
      </p:sp>
      <p:sp>
        <p:nvSpPr>
          <p:cNvPr id="118" name="TextBox 102"/>
          <p:cNvSpPr txBox="1"/>
          <p:nvPr/>
        </p:nvSpPr>
        <p:spPr>
          <a:xfrm>
            <a:off x="6011025" y="3249374"/>
            <a:ext cx="631198" cy="300082"/>
          </a:xfrm>
          <a:prstGeom prst="rect">
            <a:avLst/>
          </a:prstGeom>
          <a:noFill/>
        </p:spPr>
        <p:txBody>
          <a:bodyPr wrap="none" rtlCol="0">
            <a:spAutoFit/>
          </a:bodyPr>
          <a:lstStyle/>
          <a:p>
            <a:r>
              <a:rPr lang="en-US" sz="1350" dirty="0" smtClean="0">
                <a:solidFill>
                  <a:prstClr val="white"/>
                </a:solidFill>
                <a:latin typeface="Calibri" panose="020F0502020204030204"/>
              </a:rPr>
              <a:t>BI Dev</a:t>
            </a:r>
            <a:endParaRPr lang="en-US" sz="1350" dirty="0">
              <a:solidFill>
                <a:prstClr val="white"/>
              </a:solidFill>
              <a:latin typeface="Calibri" panose="020F0502020204030204"/>
            </a:endParaRPr>
          </a:p>
        </p:txBody>
      </p:sp>
      <p:sp>
        <p:nvSpPr>
          <p:cNvPr id="117" name="Oval 116"/>
          <p:cNvSpPr/>
          <p:nvPr/>
        </p:nvSpPr>
        <p:spPr>
          <a:xfrm>
            <a:off x="6114478" y="2762094"/>
            <a:ext cx="463640" cy="463640"/>
          </a:xfrm>
          <a:prstGeom prst="ellipse">
            <a:avLst/>
          </a:prstGeom>
          <a:solidFill>
            <a:srgbClr val="CCDDEA">
              <a:lumMod val="75000"/>
            </a:srgbClr>
          </a:solidFill>
          <a:ln w="15875" cap="flat" cmpd="sng" algn="ctr">
            <a:solidFill>
              <a:srgbClr val="CCDDEA">
                <a:lumMod val="50000"/>
              </a:srgbClr>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smtClean="0">
              <a:ln>
                <a:noFill/>
              </a:ln>
              <a:solidFill>
                <a:prstClr val="white"/>
              </a:solidFill>
              <a:effectLst/>
              <a:uLnTx/>
              <a:uFillTx/>
              <a:latin typeface="Calibri" panose="020F0502020204030204"/>
              <a:ea typeface=""/>
              <a:cs typeface=""/>
            </a:endParaRPr>
          </a:p>
        </p:txBody>
      </p:sp>
      <p:cxnSp>
        <p:nvCxnSpPr>
          <p:cNvPr id="146" name="Gerade Verbindung mit Pfeil 145"/>
          <p:cNvCxnSpPr>
            <a:stCxn id="39" idx="0"/>
          </p:cNvCxnSpPr>
          <p:nvPr/>
        </p:nvCxnSpPr>
        <p:spPr>
          <a:xfrm flipV="1">
            <a:off x="2287324" y="4077594"/>
            <a:ext cx="0" cy="1143350"/>
          </a:xfrm>
          <a:prstGeom prst="straightConnector1">
            <a:avLst/>
          </a:prstGeom>
          <a:ln w="85725">
            <a:solidFill>
              <a:schemeClr val="accent4"/>
            </a:solidFill>
            <a:beve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147" name="Rectangle 88"/>
          <p:cNvSpPr/>
          <p:nvPr/>
        </p:nvSpPr>
        <p:spPr>
          <a:xfrm>
            <a:off x="3421296" y="5162543"/>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cxnSp>
        <p:nvCxnSpPr>
          <p:cNvPr id="152" name="Gerade Verbindung mit Pfeil 151"/>
          <p:cNvCxnSpPr/>
          <p:nvPr/>
        </p:nvCxnSpPr>
        <p:spPr>
          <a:xfrm flipV="1">
            <a:off x="4096254" y="4103689"/>
            <a:ext cx="18871" cy="1058854"/>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148" name="Rectangle 88"/>
          <p:cNvSpPr/>
          <p:nvPr/>
        </p:nvSpPr>
        <p:spPr>
          <a:xfrm>
            <a:off x="3264861" y="5112870"/>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cxnSp>
        <p:nvCxnSpPr>
          <p:cNvPr id="151" name="Gerade Verbindung mit Pfeil 150"/>
          <p:cNvCxnSpPr/>
          <p:nvPr/>
        </p:nvCxnSpPr>
        <p:spPr>
          <a:xfrm flipV="1">
            <a:off x="3831351" y="4090828"/>
            <a:ext cx="18871" cy="1058854"/>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
        <p:nvSpPr>
          <p:cNvPr id="149" name="Rectangle 88"/>
          <p:cNvSpPr/>
          <p:nvPr/>
        </p:nvSpPr>
        <p:spPr>
          <a:xfrm>
            <a:off x="3107070" y="5067727"/>
            <a:ext cx="948698" cy="734400"/>
          </a:xfrm>
          <a:prstGeom prst="rect">
            <a:avLst/>
          </a:prstGeom>
          <a:solidFill>
            <a:schemeClr val="tx1"/>
          </a:solidFill>
          <a:ln w="12700" cap="flat" cmpd="sng" algn="ctr">
            <a:solidFill>
              <a:schemeClr val="tx1">
                <a:lumMod val="60000"/>
                <a:lumOff val="4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white"/>
                </a:solidFill>
                <a:effectLst/>
                <a:uLnTx/>
                <a:uFillTx/>
                <a:latin typeface="Calibri" panose="020F0502020204030204"/>
                <a:ea typeface=""/>
                <a:cs typeface=""/>
              </a:rPr>
              <a:t>APP</a:t>
            </a:r>
          </a:p>
        </p:txBody>
      </p:sp>
      <p:cxnSp>
        <p:nvCxnSpPr>
          <p:cNvPr id="150" name="Gerade Verbindung mit Pfeil 149"/>
          <p:cNvCxnSpPr>
            <a:stCxn id="149" idx="0"/>
          </p:cNvCxnSpPr>
          <p:nvPr/>
        </p:nvCxnSpPr>
        <p:spPr>
          <a:xfrm flipV="1">
            <a:off x="3581419" y="4077518"/>
            <a:ext cx="8259" cy="990209"/>
          </a:xfrm>
          <a:prstGeom prst="straightConnector1">
            <a:avLst/>
          </a:prstGeom>
          <a:ln w="85725">
            <a:solidFill>
              <a:schemeClr val="accent4"/>
            </a:solidFill>
            <a:bevel/>
            <a:headEnd type="none" w="sm" len="sm"/>
            <a:tailEnd type="arrow"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267472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animEffect transition="in" filter="fade">
                                      <p:cBhvr>
                                        <p:cTn id="7" dur="500"/>
                                        <p:tgtEl>
                                          <p:spTgt spid="1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0"/>
                                        </p:tgtEl>
                                        <p:attrNameLst>
                                          <p:attrName>style.visibility</p:attrName>
                                        </p:attrNameLst>
                                      </p:cBhvr>
                                      <p:to>
                                        <p:strVal val="visible"/>
                                      </p:to>
                                    </p:set>
                                    <p:animEffect transition="in" filter="fade">
                                      <p:cBhvr>
                                        <p:cTn id="10" dur="500"/>
                                        <p:tgtEl>
                                          <p:spTgt spid="12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1"/>
                                        </p:tgtEl>
                                        <p:attrNameLst>
                                          <p:attrName>style.visibility</p:attrName>
                                        </p:attrNameLst>
                                      </p:cBhvr>
                                      <p:to>
                                        <p:strVal val="visible"/>
                                      </p:to>
                                    </p:set>
                                    <p:animEffect transition="in" filter="fade">
                                      <p:cBhvr>
                                        <p:cTn id="13" dur="500"/>
                                        <p:tgtEl>
                                          <p:spTgt spid="12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6"/>
                                        </p:tgtEl>
                                        <p:attrNameLst>
                                          <p:attrName>style.visibility</p:attrName>
                                        </p:attrNameLst>
                                      </p:cBhvr>
                                      <p:to>
                                        <p:strVal val="visible"/>
                                      </p:to>
                                    </p:set>
                                    <p:animEffect transition="in" filter="fade">
                                      <p:cBhvr>
                                        <p:cTn id="16" dur="500"/>
                                        <p:tgtEl>
                                          <p:spTgt spid="11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8"/>
                                        </p:tgtEl>
                                        <p:attrNameLst>
                                          <p:attrName>style.visibility</p:attrName>
                                        </p:attrNameLst>
                                      </p:cBhvr>
                                      <p:to>
                                        <p:strVal val="visible"/>
                                      </p:to>
                                    </p:set>
                                    <p:animEffect transition="in" filter="fade">
                                      <p:cBhvr>
                                        <p:cTn id="19" dur="500"/>
                                        <p:tgtEl>
                                          <p:spTgt spid="1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17"/>
                                        </p:tgtEl>
                                        <p:attrNameLst>
                                          <p:attrName>style.visibility</p:attrName>
                                        </p:attrNameLst>
                                      </p:cBhvr>
                                      <p:to>
                                        <p:strVal val="visible"/>
                                      </p:to>
                                    </p:set>
                                    <p:animEffect transition="in" filter="fade">
                                      <p:cBhvr>
                                        <p:cTn id="22" dur="500"/>
                                        <p:tgtEl>
                                          <p:spTgt spid="11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dissolve">
                                      <p:cBhvr>
                                        <p:cTn id="27" dur="500"/>
                                        <p:tgtEl>
                                          <p:spTgt spid="37"/>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dissolve">
                                      <p:cBhvr>
                                        <p:cTn id="30" dur="500"/>
                                        <p:tgtEl>
                                          <p:spTgt spid="5"/>
                                        </p:tgtEl>
                                      </p:cBhvr>
                                    </p:animEffect>
                                  </p:childTnLst>
                                </p:cTn>
                              </p:par>
                              <p:par>
                                <p:cTn id="31" presetID="9" presetClass="entr" presetSubtype="0" fill="hold" nodeType="withEffect">
                                  <p:stCondLst>
                                    <p:cond delay="0"/>
                                  </p:stCondLst>
                                  <p:childTnLst>
                                    <p:set>
                                      <p:cBhvr>
                                        <p:cTn id="32" dur="1" fill="hold">
                                          <p:stCondLst>
                                            <p:cond delay="0"/>
                                          </p:stCondLst>
                                        </p:cTn>
                                        <p:tgtEl>
                                          <p:spTgt spid="142"/>
                                        </p:tgtEl>
                                        <p:attrNameLst>
                                          <p:attrName>style.visibility</p:attrName>
                                        </p:attrNameLst>
                                      </p:cBhvr>
                                      <p:to>
                                        <p:strVal val="visible"/>
                                      </p:to>
                                    </p:set>
                                    <p:animEffect transition="in" filter="dissolve">
                                      <p:cBhvr>
                                        <p:cTn id="33" dur="500"/>
                                        <p:tgtEl>
                                          <p:spTgt spid="142"/>
                                        </p:tgtEl>
                                      </p:cBhvr>
                                    </p:animEffect>
                                  </p:childTnLst>
                                </p:cTn>
                              </p:par>
                            </p:childTnLst>
                          </p:cTn>
                        </p:par>
                      </p:childTnLst>
                    </p:cTn>
                  </p:par>
                  <p:par>
                    <p:cTn id="34" fill="hold">
                      <p:stCondLst>
                        <p:cond delay="indefinite"/>
                      </p:stCondLst>
                      <p:childTnLst>
                        <p:par>
                          <p:cTn id="35" fill="hold">
                            <p:stCondLst>
                              <p:cond delay="0"/>
                            </p:stCondLst>
                            <p:childTnLst>
                              <p:par>
                                <p:cTn id="36" presetID="23" presetClass="entr" presetSubtype="16" fill="hold" nodeType="clickEffect">
                                  <p:stCondLst>
                                    <p:cond delay="0"/>
                                  </p:stCondLst>
                                  <p:childTnLst>
                                    <p:set>
                                      <p:cBhvr>
                                        <p:cTn id="37" dur="1" fill="hold">
                                          <p:stCondLst>
                                            <p:cond delay="0"/>
                                          </p:stCondLst>
                                        </p:cTn>
                                        <p:tgtEl>
                                          <p:spTgt spid="48"/>
                                        </p:tgtEl>
                                        <p:attrNameLst>
                                          <p:attrName>style.visibility</p:attrName>
                                        </p:attrNameLst>
                                      </p:cBhvr>
                                      <p:to>
                                        <p:strVal val="visible"/>
                                      </p:to>
                                    </p:set>
                                    <p:anim calcmode="lin" valueType="num">
                                      <p:cBhvr>
                                        <p:cTn id="38" dur="500" fill="hold"/>
                                        <p:tgtEl>
                                          <p:spTgt spid="48"/>
                                        </p:tgtEl>
                                        <p:attrNameLst>
                                          <p:attrName>ppt_w</p:attrName>
                                        </p:attrNameLst>
                                      </p:cBhvr>
                                      <p:tavLst>
                                        <p:tav tm="0">
                                          <p:val>
                                            <p:fltVal val="0"/>
                                          </p:val>
                                        </p:tav>
                                        <p:tav tm="100000">
                                          <p:val>
                                            <p:strVal val="#ppt_w"/>
                                          </p:val>
                                        </p:tav>
                                      </p:tavLst>
                                    </p:anim>
                                    <p:anim calcmode="lin" valueType="num">
                                      <p:cBhvr>
                                        <p:cTn id="39" dur="500" fill="hold"/>
                                        <p:tgtEl>
                                          <p:spTgt spid="48"/>
                                        </p:tgtEl>
                                        <p:attrNameLst>
                                          <p:attrName>ppt_h</p:attrName>
                                        </p:attrNameLst>
                                      </p:cBhvr>
                                      <p:tavLst>
                                        <p:tav tm="0">
                                          <p:val>
                                            <p:fltVal val="0"/>
                                          </p:val>
                                        </p:tav>
                                        <p:tav tm="100000">
                                          <p:val>
                                            <p:strVal val="#ppt_h"/>
                                          </p:val>
                                        </p:tav>
                                      </p:tavLst>
                                    </p:anim>
                                  </p:childTnLst>
                                </p:cTn>
                              </p:par>
                              <p:par>
                                <p:cTn id="40" presetID="23" presetClass="entr" presetSubtype="16" fill="hold" grpId="0" nodeType="withEffect">
                                  <p:stCondLst>
                                    <p:cond delay="0"/>
                                  </p:stCondLst>
                                  <p:childTnLst>
                                    <p:set>
                                      <p:cBhvr>
                                        <p:cTn id="41" dur="1" fill="hold">
                                          <p:stCondLst>
                                            <p:cond delay="0"/>
                                          </p:stCondLst>
                                        </p:cTn>
                                        <p:tgtEl>
                                          <p:spTgt spid="90"/>
                                        </p:tgtEl>
                                        <p:attrNameLst>
                                          <p:attrName>style.visibility</p:attrName>
                                        </p:attrNameLst>
                                      </p:cBhvr>
                                      <p:to>
                                        <p:strVal val="visible"/>
                                      </p:to>
                                    </p:set>
                                    <p:anim calcmode="lin" valueType="num">
                                      <p:cBhvr>
                                        <p:cTn id="42" dur="500" fill="hold"/>
                                        <p:tgtEl>
                                          <p:spTgt spid="90"/>
                                        </p:tgtEl>
                                        <p:attrNameLst>
                                          <p:attrName>ppt_w</p:attrName>
                                        </p:attrNameLst>
                                      </p:cBhvr>
                                      <p:tavLst>
                                        <p:tav tm="0">
                                          <p:val>
                                            <p:fltVal val="0"/>
                                          </p:val>
                                        </p:tav>
                                        <p:tav tm="100000">
                                          <p:val>
                                            <p:strVal val="#ppt_w"/>
                                          </p:val>
                                        </p:tav>
                                      </p:tavLst>
                                    </p:anim>
                                    <p:anim calcmode="lin" valueType="num">
                                      <p:cBhvr>
                                        <p:cTn id="43" dur="500" fill="hold"/>
                                        <p:tgtEl>
                                          <p:spTgt spid="90"/>
                                        </p:tgtEl>
                                        <p:attrNameLst>
                                          <p:attrName>ppt_h</p:attrName>
                                        </p:attrNameLst>
                                      </p:cBhvr>
                                      <p:tavLst>
                                        <p:tav tm="0">
                                          <p:val>
                                            <p:fltVal val="0"/>
                                          </p:val>
                                        </p:tav>
                                        <p:tav tm="100000">
                                          <p:val>
                                            <p:strVal val="#ppt_h"/>
                                          </p:val>
                                        </p:tav>
                                      </p:tavLst>
                                    </p:anim>
                                  </p:childTnLst>
                                </p:cTn>
                              </p:par>
                              <p:par>
                                <p:cTn id="44" presetID="23" presetClass="entr" presetSubtype="16" fill="hold" nodeType="withEffect">
                                  <p:stCondLst>
                                    <p:cond delay="0"/>
                                  </p:stCondLst>
                                  <p:childTnLst>
                                    <p:set>
                                      <p:cBhvr>
                                        <p:cTn id="45" dur="1" fill="hold">
                                          <p:stCondLst>
                                            <p:cond delay="0"/>
                                          </p:stCondLst>
                                        </p:cTn>
                                        <p:tgtEl>
                                          <p:spTgt spid="31"/>
                                        </p:tgtEl>
                                        <p:attrNameLst>
                                          <p:attrName>style.visibility</p:attrName>
                                        </p:attrNameLst>
                                      </p:cBhvr>
                                      <p:to>
                                        <p:strVal val="visible"/>
                                      </p:to>
                                    </p:set>
                                    <p:anim calcmode="lin" valueType="num">
                                      <p:cBhvr>
                                        <p:cTn id="46" dur="500" fill="hold"/>
                                        <p:tgtEl>
                                          <p:spTgt spid="31"/>
                                        </p:tgtEl>
                                        <p:attrNameLst>
                                          <p:attrName>ppt_w</p:attrName>
                                        </p:attrNameLst>
                                      </p:cBhvr>
                                      <p:tavLst>
                                        <p:tav tm="0">
                                          <p:val>
                                            <p:fltVal val="0"/>
                                          </p:val>
                                        </p:tav>
                                        <p:tav tm="100000">
                                          <p:val>
                                            <p:strVal val="#ppt_w"/>
                                          </p:val>
                                        </p:tav>
                                      </p:tavLst>
                                    </p:anim>
                                    <p:anim calcmode="lin" valueType="num">
                                      <p:cBhvr>
                                        <p:cTn id="47" dur="500" fill="hold"/>
                                        <p:tgtEl>
                                          <p:spTgt spid="31"/>
                                        </p:tgtEl>
                                        <p:attrNameLst>
                                          <p:attrName>ppt_h</p:attrName>
                                        </p:attrNameLst>
                                      </p:cBhvr>
                                      <p:tavLst>
                                        <p:tav tm="0">
                                          <p:val>
                                            <p:fltVal val="0"/>
                                          </p:val>
                                        </p:tav>
                                        <p:tav tm="100000">
                                          <p:val>
                                            <p:strVal val="#ppt_h"/>
                                          </p:val>
                                        </p:tav>
                                      </p:tavLst>
                                    </p:anim>
                                  </p:childTnLst>
                                </p:cTn>
                              </p:par>
                            </p:childTnLst>
                          </p:cTn>
                        </p:par>
                      </p:childTnLst>
                    </p:cTn>
                  </p:par>
                  <p:par>
                    <p:cTn id="48" fill="hold">
                      <p:stCondLst>
                        <p:cond delay="indefinite"/>
                      </p:stCondLst>
                      <p:childTnLst>
                        <p:par>
                          <p:cTn id="49" fill="hold">
                            <p:stCondLst>
                              <p:cond delay="0"/>
                            </p:stCondLst>
                            <p:childTnLst>
                              <p:par>
                                <p:cTn id="50" presetID="23" presetClass="entr" presetSubtype="16" fill="hold" grpId="0" nodeType="clickEffect">
                                  <p:stCondLst>
                                    <p:cond delay="0"/>
                                  </p:stCondLst>
                                  <p:childTnLst>
                                    <p:set>
                                      <p:cBhvr>
                                        <p:cTn id="51" dur="1" fill="hold">
                                          <p:stCondLst>
                                            <p:cond delay="0"/>
                                          </p:stCondLst>
                                        </p:cTn>
                                        <p:tgtEl>
                                          <p:spTgt spid="144"/>
                                        </p:tgtEl>
                                        <p:attrNameLst>
                                          <p:attrName>style.visibility</p:attrName>
                                        </p:attrNameLst>
                                      </p:cBhvr>
                                      <p:to>
                                        <p:strVal val="visible"/>
                                      </p:to>
                                    </p:set>
                                    <p:anim calcmode="lin" valueType="num">
                                      <p:cBhvr>
                                        <p:cTn id="52" dur="500" fill="hold"/>
                                        <p:tgtEl>
                                          <p:spTgt spid="144"/>
                                        </p:tgtEl>
                                        <p:attrNameLst>
                                          <p:attrName>ppt_w</p:attrName>
                                        </p:attrNameLst>
                                      </p:cBhvr>
                                      <p:tavLst>
                                        <p:tav tm="0">
                                          <p:val>
                                            <p:fltVal val="0"/>
                                          </p:val>
                                        </p:tav>
                                        <p:tav tm="100000">
                                          <p:val>
                                            <p:strVal val="#ppt_w"/>
                                          </p:val>
                                        </p:tav>
                                      </p:tavLst>
                                    </p:anim>
                                    <p:anim calcmode="lin" valueType="num">
                                      <p:cBhvr>
                                        <p:cTn id="53" dur="500" fill="hold"/>
                                        <p:tgtEl>
                                          <p:spTgt spid="144"/>
                                        </p:tgtEl>
                                        <p:attrNameLst>
                                          <p:attrName>ppt_h</p:attrName>
                                        </p:attrNameLst>
                                      </p:cBhvr>
                                      <p:tavLst>
                                        <p:tav tm="0">
                                          <p:val>
                                            <p:fltVal val="0"/>
                                          </p:val>
                                        </p:tav>
                                        <p:tav tm="100000">
                                          <p:val>
                                            <p:strVal val="#ppt_h"/>
                                          </p:val>
                                        </p:tav>
                                      </p:tavLst>
                                    </p:anim>
                                  </p:childTnLst>
                                </p:cTn>
                              </p:par>
                              <p:par>
                                <p:cTn id="54" presetID="23" presetClass="entr" presetSubtype="16" fill="hold" grpId="0" nodeType="withEffect">
                                  <p:stCondLst>
                                    <p:cond delay="0"/>
                                  </p:stCondLst>
                                  <p:childTnLst>
                                    <p:set>
                                      <p:cBhvr>
                                        <p:cTn id="55" dur="1" fill="hold">
                                          <p:stCondLst>
                                            <p:cond delay="0"/>
                                          </p:stCondLst>
                                        </p:cTn>
                                        <p:tgtEl>
                                          <p:spTgt spid="143"/>
                                        </p:tgtEl>
                                        <p:attrNameLst>
                                          <p:attrName>style.visibility</p:attrName>
                                        </p:attrNameLst>
                                      </p:cBhvr>
                                      <p:to>
                                        <p:strVal val="visible"/>
                                      </p:to>
                                    </p:set>
                                    <p:anim calcmode="lin" valueType="num">
                                      <p:cBhvr>
                                        <p:cTn id="56" dur="500" fill="hold"/>
                                        <p:tgtEl>
                                          <p:spTgt spid="143"/>
                                        </p:tgtEl>
                                        <p:attrNameLst>
                                          <p:attrName>ppt_w</p:attrName>
                                        </p:attrNameLst>
                                      </p:cBhvr>
                                      <p:tavLst>
                                        <p:tav tm="0">
                                          <p:val>
                                            <p:fltVal val="0"/>
                                          </p:val>
                                        </p:tav>
                                        <p:tav tm="100000">
                                          <p:val>
                                            <p:strVal val="#ppt_w"/>
                                          </p:val>
                                        </p:tav>
                                      </p:tavLst>
                                    </p:anim>
                                    <p:anim calcmode="lin" valueType="num">
                                      <p:cBhvr>
                                        <p:cTn id="57" dur="500" fill="hold"/>
                                        <p:tgtEl>
                                          <p:spTgt spid="143"/>
                                        </p:tgtEl>
                                        <p:attrNameLst>
                                          <p:attrName>ppt_h</p:attrName>
                                        </p:attrNameLst>
                                      </p:cBhvr>
                                      <p:tavLst>
                                        <p:tav tm="0">
                                          <p:val>
                                            <p:fltVal val="0"/>
                                          </p:val>
                                        </p:tav>
                                        <p:tav tm="100000">
                                          <p:val>
                                            <p:strVal val="#ppt_h"/>
                                          </p:val>
                                        </p:tav>
                                      </p:tavLst>
                                    </p:anim>
                                  </p:childTnLst>
                                </p:cTn>
                              </p:par>
                              <p:par>
                                <p:cTn id="58" presetID="23" presetClass="entr" presetSubtype="16" fill="hold" grpId="0" nodeType="withEffect">
                                  <p:stCondLst>
                                    <p:cond delay="0"/>
                                  </p:stCondLst>
                                  <p:childTnLst>
                                    <p:set>
                                      <p:cBhvr>
                                        <p:cTn id="59" dur="1" fill="hold">
                                          <p:stCondLst>
                                            <p:cond delay="0"/>
                                          </p:stCondLst>
                                        </p:cTn>
                                        <p:tgtEl>
                                          <p:spTgt spid="141"/>
                                        </p:tgtEl>
                                        <p:attrNameLst>
                                          <p:attrName>style.visibility</p:attrName>
                                        </p:attrNameLst>
                                      </p:cBhvr>
                                      <p:to>
                                        <p:strVal val="visible"/>
                                      </p:to>
                                    </p:set>
                                    <p:anim calcmode="lin" valueType="num">
                                      <p:cBhvr>
                                        <p:cTn id="60" dur="500" fill="hold"/>
                                        <p:tgtEl>
                                          <p:spTgt spid="141"/>
                                        </p:tgtEl>
                                        <p:attrNameLst>
                                          <p:attrName>ppt_w</p:attrName>
                                        </p:attrNameLst>
                                      </p:cBhvr>
                                      <p:tavLst>
                                        <p:tav tm="0">
                                          <p:val>
                                            <p:fltVal val="0"/>
                                          </p:val>
                                        </p:tav>
                                        <p:tav tm="100000">
                                          <p:val>
                                            <p:strVal val="#ppt_w"/>
                                          </p:val>
                                        </p:tav>
                                      </p:tavLst>
                                    </p:anim>
                                    <p:anim calcmode="lin" valueType="num">
                                      <p:cBhvr>
                                        <p:cTn id="61" dur="500" fill="hold"/>
                                        <p:tgtEl>
                                          <p:spTgt spid="141"/>
                                        </p:tgtEl>
                                        <p:attrNameLst>
                                          <p:attrName>ppt_h</p:attrName>
                                        </p:attrNameLst>
                                      </p:cBhvr>
                                      <p:tavLst>
                                        <p:tav tm="0">
                                          <p:val>
                                            <p:fltVal val="0"/>
                                          </p:val>
                                        </p:tav>
                                        <p:tav tm="100000">
                                          <p:val>
                                            <p:strVal val="#ppt_h"/>
                                          </p:val>
                                        </p:tav>
                                      </p:tavLst>
                                    </p:anim>
                                  </p:childTnLst>
                                </p:cTn>
                              </p:par>
                              <p:par>
                                <p:cTn id="62" presetID="23" presetClass="entr" presetSubtype="16" fill="hold" grpId="0" nodeType="withEffect">
                                  <p:stCondLst>
                                    <p:cond delay="0"/>
                                  </p:stCondLst>
                                  <p:childTnLst>
                                    <p:set>
                                      <p:cBhvr>
                                        <p:cTn id="63" dur="1" fill="hold">
                                          <p:stCondLst>
                                            <p:cond delay="0"/>
                                          </p:stCondLst>
                                        </p:cTn>
                                        <p:tgtEl>
                                          <p:spTgt spid="140"/>
                                        </p:tgtEl>
                                        <p:attrNameLst>
                                          <p:attrName>style.visibility</p:attrName>
                                        </p:attrNameLst>
                                      </p:cBhvr>
                                      <p:to>
                                        <p:strVal val="visible"/>
                                      </p:to>
                                    </p:set>
                                    <p:anim calcmode="lin" valueType="num">
                                      <p:cBhvr>
                                        <p:cTn id="64" dur="500" fill="hold"/>
                                        <p:tgtEl>
                                          <p:spTgt spid="140"/>
                                        </p:tgtEl>
                                        <p:attrNameLst>
                                          <p:attrName>ppt_w</p:attrName>
                                        </p:attrNameLst>
                                      </p:cBhvr>
                                      <p:tavLst>
                                        <p:tav tm="0">
                                          <p:val>
                                            <p:fltVal val="0"/>
                                          </p:val>
                                        </p:tav>
                                        <p:tav tm="100000">
                                          <p:val>
                                            <p:strVal val="#ppt_w"/>
                                          </p:val>
                                        </p:tav>
                                      </p:tavLst>
                                    </p:anim>
                                    <p:anim calcmode="lin" valueType="num">
                                      <p:cBhvr>
                                        <p:cTn id="65" dur="500" fill="hold"/>
                                        <p:tgtEl>
                                          <p:spTgt spid="140"/>
                                        </p:tgtEl>
                                        <p:attrNameLst>
                                          <p:attrName>ppt_h</p:attrName>
                                        </p:attrNameLst>
                                      </p:cBhvr>
                                      <p:tavLst>
                                        <p:tav tm="0">
                                          <p:val>
                                            <p:fltVal val="0"/>
                                          </p:val>
                                        </p:tav>
                                        <p:tav tm="100000">
                                          <p:val>
                                            <p:strVal val="#ppt_h"/>
                                          </p:val>
                                        </p:tav>
                                      </p:tavLst>
                                    </p:anim>
                                  </p:childTnLst>
                                </p:cTn>
                              </p:par>
                              <p:par>
                                <p:cTn id="66" presetID="23" presetClass="entr" presetSubtype="16" fill="hold" grpId="0" nodeType="withEffect">
                                  <p:stCondLst>
                                    <p:cond delay="0"/>
                                  </p:stCondLst>
                                  <p:childTnLst>
                                    <p:set>
                                      <p:cBhvr>
                                        <p:cTn id="67" dur="1" fill="hold">
                                          <p:stCondLst>
                                            <p:cond delay="0"/>
                                          </p:stCondLst>
                                        </p:cTn>
                                        <p:tgtEl>
                                          <p:spTgt spid="139"/>
                                        </p:tgtEl>
                                        <p:attrNameLst>
                                          <p:attrName>style.visibility</p:attrName>
                                        </p:attrNameLst>
                                      </p:cBhvr>
                                      <p:to>
                                        <p:strVal val="visible"/>
                                      </p:to>
                                    </p:set>
                                    <p:anim calcmode="lin" valueType="num">
                                      <p:cBhvr>
                                        <p:cTn id="68" dur="500" fill="hold"/>
                                        <p:tgtEl>
                                          <p:spTgt spid="139"/>
                                        </p:tgtEl>
                                        <p:attrNameLst>
                                          <p:attrName>ppt_w</p:attrName>
                                        </p:attrNameLst>
                                      </p:cBhvr>
                                      <p:tavLst>
                                        <p:tav tm="0">
                                          <p:val>
                                            <p:fltVal val="0"/>
                                          </p:val>
                                        </p:tav>
                                        <p:tav tm="100000">
                                          <p:val>
                                            <p:strVal val="#ppt_w"/>
                                          </p:val>
                                        </p:tav>
                                      </p:tavLst>
                                    </p:anim>
                                    <p:anim calcmode="lin" valueType="num">
                                      <p:cBhvr>
                                        <p:cTn id="69" dur="500" fill="hold"/>
                                        <p:tgtEl>
                                          <p:spTgt spid="139"/>
                                        </p:tgtEl>
                                        <p:attrNameLst>
                                          <p:attrName>ppt_h</p:attrName>
                                        </p:attrNameLst>
                                      </p:cBhvr>
                                      <p:tavLst>
                                        <p:tav tm="0">
                                          <p:val>
                                            <p:fltVal val="0"/>
                                          </p:val>
                                        </p:tav>
                                        <p:tav tm="100000">
                                          <p:val>
                                            <p:strVal val="#ppt_h"/>
                                          </p:val>
                                        </p:tav>
                                      </p:tavLst>
                                    </p:anim>
                                  </p:childTnLst>
                                </p:cTn>
                              </p:par>
                              <p:par>
                                <p:cTn id="70" presetID="23" presetClass="entr" presetSubtype="16" fill="hold" grpId="0" nodeType="withEffect">
                                  <p:stCondLst>
                                    <p:cond delay="0"/>
                                  </p:stCondLst>
                                  <p:childTnLst>
                                    <p:set>
                                      <p:cBhvr>
                                        <p:cTn id="71" dur="1" fill="hold">
                                          <p:stCondLst>
                                            <p:cond delay="0"/>
                                          </p:stCondLst>
                                        </p:cTn>
                                        <p:tgtEl>
                                          <p:spTgt spid="125"/>
                                        </p:tgtEl>
                                        <p:attrNameLst>
                                          <p:attrName>style.visibility</p:attrName>
                                        </p:attrNameLst>
                                      </p:cBhvr>
                                      <p:to>
                                        <p:strVal val="visible"/>
                                      </p:to>
                                    </p:set>
                                    <p:anim calcmode="lin" valueType="num">
                                      <p:cBhvr>
                                        <p:cTn id="72" dur="500" fill="hold"/>
                                        <p:tgtEl>
                                          <p:spTgt spid="125"/>
                                        </p:tgtEl>
                                        <p:attrNameLst>
                                          <p:attrName>ppt_w</p:attrName>
                                        </p:attrNameLst>
                                      </p:cBhvr>
                                      <p:tavLst>
                                        <p:tav tm="0">
                                          <p:val>
                                            <p:fltVal val="0"/>
                                          </p:val>
                                        </p:tav>
                                        <p:tav tm="100000">
                                          <p:val>
                                            <p:strVal val="#ppt_w"/>
                                          </p:val>
                                        </p:tav>
                                      </p:tavLst>
                                    </p:anim>
                                    <p:anim calcmode="lin" valueType="num">
                                      <p:cBhvr>
                                        <p:cTn id="73" dur="500" fill="hold"/>
                                        <p:tgtEl>
                                          <p:spTgt spid="125"/>
                                        </p:tgtEl>
                                        <p:attrNameLst>
                                          <p:attrName>ppt_h</p:attrName>
                                        </p:attrNameLst>
                                      </p:cBhvr>
                                      <p:tavLst>
                                        <p:tav tm="0">
                                          <p:val>
                                            <p:fltVal val="0"/>
                                          </p:val>
                                        </p:tav>
                                        <p:tav tm="100000">
                                          <p:val>
                                            <p:strVal val="#ppt_h"/>
                                          </p:val>
                                        </p:tav>
                                      </p:tavLst>
                                    </p:anim>
                                  </p:childTnLst>
                                </p:cTn>
                              </p:par>
                              <p:par>
                                <p:cTn id="74" presetID="23" presetClass="entr" presetSubtype="16" fill="hold" grpId="0" nodeType="withEffect">
                                  <p:stCondLst>
                                    <p:cond delay="0"/>
                                  </p:stCondLst>
                                  <p:childTnLst>
                                    <p:set>
                                      <p:cBhvr>
                                        <p:cTn id="75" dur="1" fill="hold">
                                          <p:stCondLst>
                                            <p:cond delay="0"/>
                                          </p:stCondLst>
                                        </p:cTn>
                                        <p:tgtEl>
                                          <p:spTgt spid="124"/>
                                        </p:tgtEl>
                                        <p:attrNameLst>
                                          <p:attrName>style.visibility</p:attrName>
                                        </p:attrNameLst>
                                      </p:cBhvr>
                                      <p:to>
                                        <p:strVal val="visible"/>
                                      </p:to>
                                    </p:set>
                                    <p:anim calcmode="lin" valueType="num">
                                      <p:cBhvr>
                                        <p:cTn id="76" dur="500" fill="hold"/>
                                        <p:tgtEl>
                                          <p:spTgt spid="124"/>
                                        </p:tgtEl>
                                        <p:attrNameLst>
                                          <p:attrName>ppt_w</p:attrName>
                                        </p:attrNameLst>
                                      </p:cBhvr>
                                      <p:tavLst>
                                        <p:tav tm="0">
                                          <p:val>
                                            <p:fltVal val="0"/>
                                          </p:val>
                                        </p:tav>
                                        <p:tav tm="100000">
                                          <p:val>
                                            <p:strVal val="#ppt_w"/>
                                          </p:val>
                                        </p:tav>
                                      </p:tavLst>
                                    </p:anim>
                                    <p:anim calcmode="lin" valueType="num">
                                      <p:cBhvr>
                                        <p:cTn id="77" dur="500" fill="hold"/>
                                        <p:tgtEl>
                                          <p:spTgt spid="124"/>
                                        </p:tgtEl>
                                        <p:attrNameLst>
                                          <p:attrName>ppt_h</p:attrName>
                                        </p:attrNameLst>
                                      </p:cBhvr>
                                      <p:tavLst>
                                        <p:tav tm="0">
                                          <p:val>
                                            <p:fltVal val="0"/>
                                          </p:val>
                                        </p:tav>
                                        <p:tav tm="100000">
                                          <p:val>
                                            <p:strVal val="#ppt_h"/>
                                          </p:val>
                                        </p:tav>
                                      </p:tavLst>
                                    </p:anim>
                                  </p:childTnLst>
                                </p:cTn>
                              </p:par>
                              <p:par>
                                <p:cTn id="78" presetID="23" presetClass="entr" presetSubtype="16" fill="hold" grpId="0" nodeType="withEffect">
                                  <p:stCondLst>
                                    <p:cond delay="0"/>
                                  </p:stCondLst>
                                  <p:childTnLst>
                                    <p:set>
                                      <p:cBhvr>
                                        <p:cTn id="79" dur="1" fill="hold">
                                          <p:stCondLst>
                                            <p:cond delay="0"/>
                                          </p:stCondLst>
                                        </p:cTn>
                                        <p:tgtEl>
                                          <p:spTgt spid="123"/>
                                        </p:tgtEl>
                                        <p:attrNameLst>
                                          <p:attrName>style.visibility</p:attrName>
                                        </p:attrNameLst>
                                      </p:cBhvr>
                                      <p:to>
                                        <p:strVal val="visible"/>
                                      </p:to>
                                    </p:set>
                                    <p:anim calcmode="lin" valueType="num">
                                      <p:cBhvr>
                                        <p:cTn id="80" dur="500" fill="hold"/>
                                        <p:tgtEl>
                                          <p:spTgt spid="123"/>
                                        </p:tgtEl>
                                        <p:attrNameLst>
                                          <p:attrName>ppt_w</p:attrName>
                                        </p:attrNameLst>
                                      </p:cBhvr>
                                      <p:tavLst>
                                        <p:tav tm="0">
                                          <p:val>
                                            <p:fltVal val="0"/>
                                          </p:val>
                                        </p:tav>
                                        <p:tav tm="100000">
                                          <p:val>
                                            <p:strVal val="#ppt_w"/>
                                          </p:val>
                                        </p:tav>
                                      </p:tavLst>
                                    </p:anim>
                                    <p:anim calcmode="lin" valueType="num">
                                      <p:cBhvr>
                                        <p:cTn id="81" dur="500" fill="hold"/>
                                        <p:tgtEl>
                                          <p:spTgt spid="123"/>
                                        </p:tgtEl>
                                        <p:attrNameLst>
                                          <p:attrName>ppt_h</p:attrName>
                                        </p:attrNameLst>
                                      </p:cBhvr>
                                      <p:tavLst>
                                        <p:tav tm="0">
                                          <p:val>
                                            <p:fltVal val="0"/>
                                          </p:val>
                                        </p:tav>
                                        <p:tav tm="100000">
                                          <p:val>
                                            <p:strVal val="#ppt_h"/>
                                          </p:val>
                                        </p:tav>
                                      </p:tavLst>
                                    </p:anim>
                                  </p:childTnLst>
                                </p:cTn>
                              </p:par>
                              <p:par>
                                <p:cTn id="82" presetID="23" presetClass="entr" presetSubtype="16" fill="hold" grpId="0" nodeType="withEffect">
                                  <p:stCondLst>
                                    <p:cond delay="0"/>
                                  </p:stCondLst>
                                  <p:childTnLst>
                                    <p:set>
                                      <p:cBhvr>
                                        <p:cTn id="83" dur="1" fill="hold">
                                          <p:stCondLst>
                                            <p:cond delay="0"/>
                                          </p:stCondLst>
                                        </p:cTn>
                                        <p:tgtEl>
                                          <p:spTgt spid="112"/>
                                        </p:tgtEl>
                                        <p:attrNameLst>
                                          <p:attrName>style.visibility</p:attrName>
                                        </p:attrNameLst>
                                      </p:cBhvr>
                                      <p:to>
                                        <p:strVal val="visible"/>
                                      </p:to>
                                    </p:set>
                                    <p:anim calcmode="lin" valueType="num">
                                      <p:cBhvr>
                                        <p:cTn id="84" dur="500" fill="hold"/>
                                        <p:tgtEl>
                                          <p:spTgt spid="112"/>
                                        </p:tgtEl>
                                        <p:attrNameLst>
                                          <p:attrName>ppt_w</p:attrName>
                                        </p:attrNameLst>
                                      </p:cBhvr>
                                      <p:tavLst>
                                        <p:tav tm="0">
                                          <p:val>
                                            <p:fltVal val="0"/>
                                          </p:val>
                                        </p:tav>
                                        <p:tav tm="100000">
                                          <p:val>
                                            <p:strVal val="#ppt_w"/>
                                          </p:val>
                                        </p:tav>
                                      </p:tavLst>
                                    </p:anim>
                                    <p:anim calcmode="lin" valueType="num">
                                      <p:cBhvr>
                                        <p:cTn id="85" dur="500" fill="hold"/>
                                        <p:tgtEl>
                                          <p:spTgt spid="112"/>
                                        </p:tgtEl>
                                        <p:attrNameLst>
                                          <p:attrName>ppt_h</p:attrName>
                                        </p:attrNameLst>
                                      </p:cBhvr>
                                      <p:tavLst>
                                        <p:tav tm="0">
                                          <p:val>
                                            <p:fltVal val="0"/>
                                          </p:val>
                                        </p:tav>
                                        <p:tav tm="100000">
                                          <p:val>
                                            <p:strVal val="#ppt_h"/>
                                          </p:val>
                                        </p:tav>
                                      </p:tavLst>
                                    </p:anim>
                                  </p:childTnLst>
                                </p:cTn>
                              </p:par>
                              <p:par>
                                <p:cTn id="86" presetID="23" presetClass="entr" presetSubtype="16" fill="hold" grpId="0" nodeType="withEffect">
                                  <p:stCondLst>
                                    <p:cond delay="0"/>
                                  </p:stCondLst>
                                  <p:childTnLst>
                                    <p:set>
                                      <p:cBhvr>
                                        <p:cTn id="87" dur="1" fill="hold">
                                          <p:stCondLst>
                                            <p:cond delay="0"/>
                                          </p:stCondLst>
                                        </p:cTn>
                                        <p:tgtEl>
                                          <p:spTgt spid="4"/>
                                        </p:tgtEl>
                                        <p:attrNameLst>
                                          <p:attrName>style.visibility</p:attrName>
                                        </p:attrNameLst>
                                      </p:cBhvr>
                                      <p:to>
                                        <p:strVal val="visible"/>
                                      </p:to>
                                    </p:set>
                                    <p:anim calcmode="lin" valueType="num">
                                      <p:cBhvr>
                                        <p:cTn id="88" dur="500" fill="hold"/>
                                        <p:tgtEl>
                                          <p:spTgt spid="4"/>
                                        </p:tgtEl>
                                        <p:attrNameLst>
                                          <p:attrName>ppt_w</p:attrName>
                                        </p:attrNameLst>
                                      </p:cBhvr>
                                      <p:tavLst>
                                        <p:tav tm="0">
                                          <p:val>
                                            <p:fltVal val="0"/>
                                          </p:val>
                                        </p:tav>
                                        <p:tav tm="100000">
                                          <p:val>
                                            <p:strVal val="#ppt_w"/>
                                          </p:val>
                                        </p:tav>
                                      </p:tavLst>
                                    </p:anim>
                                    <p:anim calcmode="lin" valueType="num">
                                      <p:cBhvr>
                                        <p:cTn id="89" dur="500" fill="hold"/>
                                        <p:tgtEl>
                                          <p:spTgt spid="4"/>
                                        </p:tgtEl>
                                        <p:attrNameLst>
                                          <p:attrName>ppt_h</p:attrName>
                                        </p:attrNameLst>
                                      </p:cBhvr>
                                      <p:tavLst>
                                        <p:tav tm="0">
                                          <p:val>
                                            <p:fltVal val="0"/>
                                          </p:val>
                                        </p:tav>
                                        <p:tav tm="100000">
                                          <p:val>
                                            <p:strVal val="#ppt_h"/>
                                          </p:val>
                                        </p:tav>
                                      </p:tavLst>
                                    </p:anim>
                                  </p:childTnLst>
                                </p:cTn>
                              </p:par>
                              <p:par>
                                <p:cTn id="90" presetID="23" presetClass="entr" presetSubtype="16" fill="hold" grpId="0" nodeType="withEffect">
                                  <p:stCondLst>
                                    <p:cond delay="0"/>
                                  </p:stCondLst>
                                  <p:childTnLst>
                                    <p:set>
                                      <p:cBhvr>
                                        <p:cTn id="91" dur="1" fill="hold">
                                          <p:stCondLst>
                                            <p:cond delay="0"/>
                                          </p:stCondLst>
                                        </p:cTn>
                                        <p:tgtEl>
                                          <p:spTgt spid="94"/>
                                        </p:tgtEl>
                                        <p:attrNameLst>
                                          <p:attrName>style.visibility</p:attrName>
                                        </p:attrNameLst>
                                      </p:cBhvr>
                                      <p:to>
                                        <p:strVal val="visible"/>
                                      </p:to>
                                    </p:set>
                                    <p:anim calcmode="lin" valueType="num">
                                      <p:cBhvr>
                                        <p:cTn id="92" dur="500" fill="hold"/>
                                        <p:tgtEl>
                                          <p:spTgt spid="94"/>
                                        </p:tgtEl>
                                        <p:attrNameLst>
                                          <p:attrName>ppt_w</p:attrName>
                                        </p:attrNameLst>
                                      </p:cBhvr>
                                      <p:tavLst>
                                        <p:tav tm="0">
                                          <p:val>
                                            <p:fltVal val="0"/>
                                          </p:val>
                                        </p:tav>
                                        <p:tav tm="100000">
                                          <p:val>
                                            <p:strVal val="#ppt_w"/>
                                          </p:val>
                                        </p:tav>
                                      </p:tavLst>
                                    </p:anim>
                                    <p:anim calcmode="lin" valueType="num">
                                      <p:cBhvr>
                                        <p:cTn id="93" dur="500" fill="hold"/>
                                        <p:tgtEl>
                                          <p:spTgt spid="94"/>
                                        </p:tgtEl>
                                        <p:attrNameLst>
                                          <p:attrName>ppt_h</p:attrName>
                                        </p:attrNameLst>
                                      </p:cBhvr>
                                      <p:tavLst>
                                        <p:tav tm="0">
                                          <p:val>
                                            <p:fltVal val="0"/>
                                          </p:val>
                                        </p:tav>
                                        <p:tav tm="100000">
                                          <p:val>
                                            <p:strVal val="#ppt_h"/>
                                          </p:val>
                                        </p:tav>
                                      </p:tavLst>
                                    </p:anim>
                                  </p:childTnLst>
                                </p:cTn>
                              </p:par>
                              <p:par>
                                <p:cTn id="94" presetID="23" presetClass="entr" presetSubtype="16" fill="hold" nodeType="withEffect">
                                  <p:stCondLst>
                                    <p:cond delay="0"/>
                                  </p:stCondLst>
                                  <p:childTnLst>
                                    <p:set>
                                      <p:cBhvr>
                                        <p:cTn id="95" dur="1" fill="hold">
                                          <p:stCondLst>
                                            <p:cond delay="0"/>
                                          </p:stCondLst>
                                        </p:cTn>
                                        <p:tgtEl>
                                          <p:spTgt spid="95"/>
                                        </p:tgtEl>
                                        <p:attrNameLst>
                                          <p:attrName>style.visibility</p:attrName>
                                        </p:attrNameLst>
                                      </p:cBhvr>
                                      <p:to>
                                        <p:strVal val="visible"/>
                                      </p:to>
                                    </p:set>
                                    <p:anim calcmode="lin" valueType="num">
                                      <p:cBhvr>
                                        <p:cTn id="96" dur="500" fill="hold"/>
                                        <p:tgtEl>
                                          <p:spTgt spid="95"/>
                                        </p:tgtEl>
                                        <p:attrNameLst>
                                          <p:attrName>ppt_w</p:attrName>
                                        </p:attrNameLst>
                                      </p:cBhvr>
                                      <p:tavLst>
                                        <p:tav tm="0">
                                          <p:val>
                                            <p:fltVal val="0"/>
                                          </p:val>
                                        </p:tav>
                                        <p:tav tm="100000">
                                          <p:val>
                                            <p:strVal val="#ppt_w"/>
                                          </p:val>
                                        </p:tav>
                                      </p:tavLst>
                                    </p:anim>
                                    <p:anim calcmode="lin" valueType="num">
                                      <p:cBhvr>
                                        <p:cTn id="97" dur="500" fill="hold"/>
                                        <p:tgtEl>
                                          <p:spTgt spid="95"/>
                                        </p:tgtEl>
                                        <p:attrNameLst>
                                          <p:attrName>ppt_h</p:attrName>
                                        </p:attrNameLst>
                                      </p:cBhvr>
                                      <p:tavLst>
                                        <p:tav tm="0">
                                          <p:val>
                                            <p:fltVal val="0"/>
                                          </p:val>
                                        </p:tav>
                                        <p:tav tm="100000">
                                          <p:val>
                                            <p:strVal val="#ppt_h"/>
                                          </p:val>
                                        </p:tav>
                                      </p:tavLst>
                                    </p:anim>
                                  </p:childTnLst>
                                </p:cTn>
                              </p:par>
                              <p:par>
                                <p:cTn id="98" presetID="23" presetClass="entr" presetSubtype="16" fill="hold" grpId="0" nodeType="withEffect">
                                  <p:stCondLst>
                                    <p:cond delay="0"/>
                                  </p:stCondLst>
                                  <p:childTnLst>
                                    <p:set>
                                      <p:cBhvr>
                                        <p:cTn id="99" dur="1" fill="hold">
                                          <p:stCondLst>
                                            <p:cond delay="0"/>
                                          </p:stCondLst>
                                        </p:cTn>
                                        <p:tgtEl>
                                          <p:spTgt spid="101"/>
                                        </p:tgtEl>
                                        <p:attrNameLst>
                                          <p:attrName>style.visibility</p:attrName>
                                        </p:attrNameLst>
                                      </p:cBhvr>
                                      <p:to>
                                        <p:strVal val="visible"/>
                                      </p:to>
                                    </p:set>
                                    <p:anim calcmode="lin" valueType="num">
                                      <p:cBhvr>
                                        <p:cTn id="100" dur="500" fill="hold"/>
                                        <p:tgtEl>
                                          <p:spTgt spid="101"/>
                                        </p:tgtEl>
                                        <p:attrNameLst>
                                          <p:attrName>ppt_w</p:attrName>
                                        </p:attrNameLst>
                                      </p:cBhvr>
                                      <p:tavLst>
                                        <p:tav tm="0">
                                          <p:val>
                                            <p:fltVal val="0"/>
                                          </p:val>
                                        </p:tav>
                                        <p:tav tm="100000">
                                          <p:val>
                                            <p:strVal val="#ppt_w"/>
                                          </p:val>
                                        </p:tav>
                                      </p:tavLst>
                                    </p:anim>
                                    <p:anim calcmode="lin" valueType="num">
                                      <p:cBhvr>
                                        <p:cTn id="101" dur="500" fill="hold"/>
                                        <p:tgtEl>
                                          <p:spTgt spid="101"/>
                                        </p:tgtEl>
                                        <p:attrNameLst>
                                          <p:attrName>ppt_h</p:attrName>
                                        </p:attrNameLst>
                                      </p:cBhvr>
                                      <p:tavLst>
                                        <p:tav tm="0">
                                          <p:val>
                                            <p:fltVal val="0"/>
                                          </p:val>
                                        </p:tav>
                                        <p:tav tm="100000">
                                          <p:val>
                                            <p:strVal val="#ppt_h"/>
                                          </p:val>
                                        </p:tav>
                                      </p:tavLst>
                                    </p:anim>
                                  </p:childTnLst>
                                </p:cTn>
                              </p:par>
                              <p:par>
                                <p:cTn id="102" presetID="23" presetClass="entr" presetSubtype="16" fill="hold" nodeType="withEffect">
                                  <p:stCondLst>
                                    <p:cond delay="0"/>
                                  </p:stCondLst>
                                  <p:childTnLst>
                                    <p:set>
                                      <p:cBhvr>
                                        <p:cTn id="103" dur="1" fill="hold">
                                          <p:stCondLst>
                                            <p:cond delay="0"/>
                                          </p:stCondLst>
                                        </p:cTn>
                                        <p:tgtEl>
                                          <p:spTgt spid="126"/>
                                        </p:tgtEl>
                                        <p:attrNameLst>
                                          <p:attrName>style.visibility</p:attrName>
                                        </p:attrNameLst>
                                      </p:cBhvr>
                                      <p:to>
                                        <p:strVal val="visible"/>
                                      </p:to>
                                    </p:set>
                                    <p:anim calcmode="lin" valueType="num">
                                      <p:cBhvr>
                                        <p:cTn id="104" dur="500" fill="hold"/>
                                        <p:tgtEl>
                                          <p:spTgt spid="126"/>
                                        </p:tgtEl>
                                        <p:attrNameLst>
                                          <p:attrName>ppt_w</p:attrName>
                                        </p:attrNameLst>
                                      </p:cBhvr>
                                      <p:tavLst>
                                        <p:tav tm="0">
                                          <p:val>
                                            <p:fltVal val="0"/>
                                          </p:val>
                                        </p:tav>
                                        <p:tav tm="100000">
                                          <p:val>
                                            <p:strVal val="#ppt_w"/>
                                          </p:val>
                                        </p:tav>
                                      </p:tavLst>
                                    </p:anim>
                                    <p:anim calcmode="lin" valueType="num">
                                      <p:cBhvr>
                                        <p:cTn id="105" dur="500" fill="hold"/>
                                        <p:tgtEl>
                                          <p:spTgt spid="126"/>
                                        </p:tgtEl>
                                        <p:attrNameLst>
                                          <p:attrName>ppt_h</p:attrName>
                                        </p:attrNameLst>
                                      </p:cBhvr>
                                      <p:tavLst>
                                        <p:tav tm="0">
                                          <p:val>
                                            <p:fltVal val="0"/>
                                          </p:val>
                                        </p:tav>
                                        <p:tav tm="100000">
                                          <p:val>
                                            <p:strVal val="#ppt_h"/>
                                          </p:val>
                                        </p:tav>
                                      </p:tavLst>
                                    </p:anim>
                                  </p:childTnLst>
                                </p:cTn>
                              </p:par>
                              <p:par>
                                <p:cTn id="106" presetID="23" presetClass="entr" presetSubtype="16" fill="hold" nodeType="withEffect">
                                  <p:stCondLst>
                                    <p:cond delay="0"/>
                                  </p:stCondLst>
                                  <p:childTnLst>
                                    <p:set>
                                      <p:cBhvr>
                                        <p:cTn id="107" dur="1" fill="hold">
                                          <p:stCondLst>
                                            <p:cond delay="0"/>
                                          </p:stCondLst>
                                        </p:cTn>
                                        <p:tgtEl>
                                          <p:spTgt spid="127"/>
                                        </p:tgtEl>
                                        <p:attrNameLst>
                                          <p:attrName>style.visibility</p:attrName>
                                        </p:attrNameLst>
                                      </p:cBhvr>
                                      <p:to>
                                        <p:strVal val="visible"/>
                                      </p:to>
                                    </p:set>
                                    <p:anim calcmode="lin" valueType="num">
                                      <p:cBhvr>
                                        <p:cTn id="108" dur="500" fill="hold"/>
                                        <p:tgtEl>
                                          <p:spTgt spid="127"/>
                                        </p:tgtEl>
                                        <p:attrNameLst>
                                          <p:attrName>ppt_w</p:attrName>
                                        </p:attrNameLst>
                                      </p:cBhvr>
                                      <p:tavLst>
                                        <p:tav tm="0">
                                          <p:val>
                                            <p:fltVal val="0"/>
                                          </p:val>
                                        </p:tav>
                                        <p:tav tm="100000">
                                          <p:val>
                                            <p:strVal val="#ppt_w"/>
                                          </p:val>
                                        </p:tav>
                                      </p:tavLst>
                                    </p:anim>
                                    <p:anim calcmode="lin" valueType="num">
                                      <p:cBhvr>
                                        <p:cTn id="109" dur="500" fill="hold"/>
                                        <p:tgtEl>
                                          <p:spTgt spid="127"/>
                                        </p:tgtEl>
                                        <p:attrNameLst>
                                          <p:attrName>ppt_h</p:attrName>
                                        </p:attrNameLst>
                                      </p:cBhvr>
                                      <p:tavLst>
                                        <p:tav tm="0">
                                          <p:val>
                                            <p:fltVal val="0"/>
                                          </p:val>
                                        </p:tav>
                                        <p:tav tm="100000">
                                          <p:val>
                                            <p:strVal val="#ppt_h"/>
                                          </p:val>
                                        </p:tav>
                                      </p:tavLst>
                                    </p:anim>
                                  </p:childTnLst>
                                </p:cTn>
                              </p:par>
                              <p:par>
                                <p:cTn id="110" presetID="23" presetClass="entr" presetSubtype="16" fill="hold" nodeType="withEffect">
                                  <p:stCondLst>
                                    <p:cond delay="0"/>
                                  </p:stCondLst>
                                  <p:childTnLst>
                                    <p:set>
                                      <p:cBhvr>
                                        <p:cTn id="111" dur="1" fill="hold">
                                          <p:stCondLst>
                                            <p:cond delay="0"/>
                                          </p:stCondLst>
                                        </p:cTn>
                                        <p:tgtEl>
                                          <p:spTgt spid="128"/>
                                        </p:tgtEl>
                                        <p:attrNameLst>
                                          <p:attrName>style.visibility</p:attrName>
                                        </p:attrNameLst>
                                      </p:cBhvr>
                                      <p:to>
                                        <p:strVal val="visible"/>
                                      </p:to>
                                    </p:set>
                                    <p:anim calcmode="lin" valueType="num">
                                      <p:cBhvr>
                                        <p:cTn id="112" dur="500" fill="hold"/>
                                        <p:tgtEl>
                                          <p:spTgt spid="128"/>
                                        </p:tgtEl>
                                        <p:attrNameLst>
                                          <p:attrName>ppt_w</p:attrName>
                                        </p:attrNameLst>
                                      </p:cBhvr>
                                      <p:tavLst>
                                        <p:tav tm="0">
                                          <p:val>
                                            <p:fltVal val="0"/>
                                          </p:val>
                                        </p:tav>
                                        <p:tav tm="100000">
                                          <p:val>
                                            <p:strVal val="#ppt_w"/>
                                          </p:val>
                                        </p:tav>
                                      </p:tavLst>
                                    </p:anim>
                                    <p:anim calcmode="lin" valueType="num">
                                      <p:cBhvr>
                                        <p:cTn id="113" dur="500" fill="hold"/>
                                        <p:tgtEl>
                                          <p:spTgt spid="128"/>
                                        </p:tgtEl>
                                        <p:attrNameLst>
                                          <p:attrName>ppt_h</p:attrName>
                                        </p:attrNameLst>
                                      </p:cBhvr>
                                      <p:tavLst>
                                        <p:tav tm="0">
                                          <p:val>
                                            <p:fltVal val="0"/>
                                          </p:val>
                                        </p:tav>
                                        <p:tav tm="100000">
                                          <p:val>
                                            <p:strVal val="#ppt_h"/>
                                          </p:val>
                                        </p:tav>
                                      </p:tavLst>
                                    </p:anim>
                                  </p:childTnLst>
                                </p:cTn>
                              </p:par>
                              <p:par>
                                <p:cTn id="114" presetID="23" presetClass="entr" presetSubtype="16" fill="hold" nodeType="withEffect">
                                  <p:stCondLst>
                                    <p:cond delay="0"/>
                                  </p:stCondLst>
                                  <p:childTnLst>
                                    <p:set>
                                      <p:cBhvr>
                                        <p:cTn id="115" dur="1" fill="hold">
                                          <p:stCondLst>
                                            <p:cond delay="0"/>
                                          </p:stCondLst>
                                        </p:cTn>
                                        <p:tgtEl>
                                          <p:spTgt spid="129"/>
                                        </p:tgtEl>
                                        <p:attrNameLst>
                                          <p:attrName>style.visibility</p:attrName>
                                        </p:attrNameLst>
                                      </p:cBhvr>
                                      <p:to>
                                        <p:strVal val="visible"/>
                                      </p:to>
                                    </p:set>
                                    <p:anim calcmode="lin" valueType="num">
                                      <p:cBhvr>
                                        <p:cTn id="116" dur="500" fill="hold"/>
                                        <p:tgtEl>
                                          <p:spTgt spid="129"/>
                                        </p:tgtEl>
                                        <p:attrNameLst>
                                          <p:attrName>ppt_w</p:attrName>
                                        </p:attrNameLst>
                                      </p:cBhvr>
                                      <p:tavLst>
                                        <p:tav tm="0">
                                          <p:val>
                                            <p:fltVal val="0"/>
                                          </p:val>
                                        </p:tav>
                                        <p:tav tm="100000">
                                          <p:val>
                                            <p:strVal val="#ppt_w"/>
                                          </p:val>
                                        </p:tav>
                                      </p:tavLst>
                                    </p:anim>
                                    <p:anim calcmode="lin" valueType="num">
                                      <p:cBhvr>
                                        <p:cTn id="117" dur="500" fill="hold"/>
                                        <p:tgtEl>
                                          <p:spTgt spid="129"/>
                                        </p:tgtEl>
                                        <p:attrNameLst>
                                          <p:attrName>ppt_h</p:attrName>
                                        </p:attrNameLst>
                                      </p:cBhvr>
                                      <p:tavLst>
                                        <p:tav tm="0">
                                          <p:val>
                                            <p:fltVal val="0"/>
                                          </p:val>
                                        </p:tav>
                                        <p:tav tm="100000">
                                          <p:val>
                                            <p:strVal val="#ppt_h"/>
                                          </p:val>
                                        </p:tav>
                                      </p:tavLst>
                                    </p:anim>
                                  </p:childTnLst>
                                </p:cTn>
                              </p:par>
                            </p:childTnLst>
                          </p:cTn>
                        </p:par>
                      </p:childTnLst>
                    </p:cTn>
                  </p:par>
                  <p:par>
                    <p:cTn id="118" fill="hold">
                      <p:stCondLst>
                        <p:cond delay="indefinite"/>
                      </p:stCondLst>
                      <p:childTnLst>
                        <p:par>
                          <p:cTn id="119" fill="hold">
                            <p:stCondLst>
                              <p:cond delay="0"/>
                            </p:stCondLst>
                            <p:childTnLst>
                              <p:par>
                                <p:cTn id="120" presetID="23" presetClass="entr" presetSubtype="16" fill="hold" grpId="0" nodeType="clickEffect">
                                  <p:stCondLst>
                                    <p:cond delay="0"/>
                                  </p:stCondLst>
                                  <p:childTnLst>
                                    <p:set>
                                      <p:cBhvr>
                                        <p:cTn id="121" dur="1" fill="hold">
                                          <p:stCondLst>
                                            <p:cond delay="0"/>
                                          </p:stCondLst>
                                        </p:cTn>
                                        <p:tgtEl>
                                          <p:spTgt spid="145"/>
                                        </p:tgtEl>
                                        <p:attrNameLst>
                                          <p:attrName>style.visibility</p:attrName>
                                        </p:attrNameLst>
                                      </p:cBhvr>
                                      <p:to>
                                        <p:strVal val="visible"/>
                                      </p:to>
                                    </p:set>
                                    <p:anim calcmode="lin" valueType="num">
                                      <p:cBhvr>
                                        <p:cTn id="122" dur="500" fill="hold"/>
                                        <p:tgtEl>
                                          <p:spTgt spid="145"/>
                                        </p:tgtEl>
                                        <p:attrNameLst>
                                          <p:attrName>ppt_w</p:attrName>
                                        </p:attrNameLst>
                                      </p:cBhvr>
                                      <p:tavLst>
                                        <p:tav tm="0">
                                          <p:val>
                                            <p:fltVal val="0"/>
                                          </p:val>
                                        </p:tav>
                                        <p:tav tm="100000">
                                          <p:val>
                                            <p:strVal val="#ppt_w"/>
                                          </p:val>
                                        </p:tav>
                                      </p:tavLst>
                                    </p:anim>
                                    <p:anim calcmode="lin" valueType="num">
                                      <p:cBhvr>
                                        <p:cTn id="123" dur="500" fill="hold"/>
                                        <p:tgtEl>
                                          <p:spTgt spid="145"/>
                                        </p:tgtEl>
                                        <p:attrNameLst>
                                          <p:attrName>ppt_h</p:attrName>
                                        </p:attrNameLst>
                                      </p:cBhvr>
                                      <p:tavLst>
                                        <p:tav tm="0">
                                          <p:val>
                                            <p:fltVal val="0"/>
                                          </p:val>
                                        </p:tav>
                                        <p:tav tm="100000">
                                          <p:val>
                                            <p:strVal val="#ppt_h"/>
                                          </p:val>
                                        </p:tav>
                                      </p:tavLst>
                                    </p:anim>
                                  </p:childTnLst>
                                </p:cTn>
                              </p:par>
                              <p:par>
                                <p:cTn id="124" presetID="23" presetClass="entr" presetSubtype="16" fill="hold" grpId="0" nodeType="withEffect">
                                  <p:stCondLst>
                                    <p:cond delay="0"/>
                                  </p:stCondLst>
                                  <p:childTnLst>
                                    <p:set>
                                      <p:cBhvr>
                                        <p:cTn id="125" dur="1" fill="hold">
                                          <p:stCondLst>
                                            <p:cond delay="0"/>
                                          </p:stCondLst>
                                        </p:cTn>
                                        <p:tgtEl>
                                          <p:spTgt spid="52"/>
                                        </p:tgtEl>
                                        <p:attrNameLst>
                                          <p:attrName>style.visibility</p:attrName>
                                        </p:attrNameLst>
                                      </p:cBhvr>
                                      <p:to>
                                        <p:strVal val="visible"/>
                                      </p:to>
                                    </p:set>
                                    <p:anim calcmode="lin" valueType="num">
                                      <p:cBhvr>
                                        <p:cTn id="126" dur="500" fill="hold"/>
                                        <p:tgtEl>
                                          <p:spTgt spid="52"/>
                                        </p:tgtEl>
                                        <p:attrNameLst>
                                          <p:attrName>ppt_w</p:attrName>
                                        </p:attrNameLst>
                                      </p:cBhvr>
                                      <p:tavLst>
                                        <p:tav tm="0">
                                          <p:val>
                                            <p:fltVal val="0"/>
                                          </p:val>
                                        </p:tav>
                                        <p:tav tm="100000">
                                          <p:val>
                                            <p:strVal val="#ppt_w"/>
                                          </p:val>
                                        </p:tav>
                                      </p:tavLst>
                                    </p:anim>
                                    <p:anim calcmode="lin" valueType="num">
                                      <p:cBhvr>
                                        <p:cTn id="127" dur="500" fill="hold"/>
                                        <p:tgtEl>
                                          <p:spTgt spid="52"/>
                                        </p:tgtEl>
                                        <p:attrNameLst>
                                          <p:attrName>ppt_h</p:attrName>
                                        </p:attrNameLst>
                                      </p:cBhvr>
                                      <p:tavLst>
                                        <p:tav tm="0">
                                          <p:val>
                                            <p:fltVal val="0"/>
                                          </p:val>
                                        </p:tav>
                                        <p:tav tm="100000">
                                          <p:val>
                                            <p:strVal val="#ppt_h"/>
                                          </p:val>
                                        </p:tav>
                                      </p:tavLst>
                                    </p:anim>
                                  </p:childTnLst>
                                </p:cTn>
                              </p:par>
                              <p:par>
                                <p:cTn id="128" presetID="23" presetClass="entr" presetSubtype="16" fill="hold" nodeType="withEffect">
                                  <p:stCondLst>
                                    <p:cond delay="0"/>
                                  </p:stCondLst>
                                  <p:childTnLst>
                                    <p:set>
                                      <p:cBhvr>
                                        <p:cTn id="129" dur="1" fill="hold">
                                          <p:stCondLst>
                                            <p:cond delay="0"/>
                                          </p:stCondLst>
                                        </p:cTn>
                                        <p:tgtEl>
                                          <p:spTgt spid="91"/>
                                        </p:tgtEl>
                                        <p:attrNameLst>
                                          <p:attrName>style.visibility</p:attrName>
                                        </p:attrNameLst>
                                      </p:cBhvr>
                                      <p:to>
                                        <p:strVal val="visible"/>
                                      </p:to>
                                    </p:set>
                                    <p:anim calcmode="lin" valueType="num">
                                      <p:cBhvr>
                                        <p:cTn id="130" dur="500" fill="hold"/>
                                        <p:tgtEl>
                                          <p:spTgt spid="91"/>
                                        </p:tgtEl>
                                        <p:attrNameLst>
                                          <p:attrName>ppt_w</p:attrName>
                                        </p:attrNameLst>
                                      </p:cBhvr>
                                      <p:tavLst>
                                        <p:tav tm="0">
                                          <p:val>
                                            <p:fltVal val="0"/>
                                          </p:val>
                                        </p:tav>
                                        <p:tav tm="100000">
                                          <p:val>
                                            <p:strVal val="#ppt_w"/>
                                          </p:val>
                                        </p:tav>
                                      </p:tavLst>
                                    </p:anim>
                                    <p:anim calcmode="lin" valueType="num">
                                      <p:cBhvr>
                                        <p:cTn id="131" dur="500" fill="hold"/>
                                        <p:tgtEl>
                                          <p:spTgt spid="91"/>
                                        </p:tgtEl>
                                        <p:attrNameLst>
                                          <p:attrName>ppt_h</p:attrName>
                                        </p:attrNameLst>
                                      </p:cBhvr>
                                      <p:tavLst>
                                        <p:tav tm="0">
                                          <p:val>
                                            <p:fltVal val="0"/>
                                          </p:val>
                                        </p:tav>
                                        <p:tav tm="100000">
                                          <p:val>
                                            <p:strVal val="#ppt_h"/>
                                          </p:val>
                                        </p:tav>
                                      </p:tavLst>
                                    </p:anim>
                                  </p:childTnLst>
                                </p:cTn>
                              </p:par>
                            </p:childTnLst>
                          </p:cTn>
                        </p:par>
                      </p:childTnLst>
                    </p:cTn>
                  </p:par>
                  <p:par>
                    <p:cTn id="132" fill="hold">
                      <p:stCondLst>
                        <p:cond delay="indefinite"/>
                      </p:stCondLst>
                      <p:childTnLst>
                        <p:par>
                          <p:cTn id="133" fill="hold">
                            <p:stCondLst>
                              <p:cond delay="0"/>
                            </p:stCondLst>
                            <p:childTnLst>
                              <p:par>
                                <p:cTn id="134" presetID="23" presetClass="entr" presetSubtype="16" fill="hold" grpId="0" nodeType="clickEffect">
                                  <p:stCondLst>
                                    <p:cond delay="0"/>
                                  </p:stCondLst>
                                  <p:childTnLst>
                                    <p:set>
                                      <p:cBhvr>
                                        <p:cTn id="135" dur="1" fill="hold">
                                          <p:stCondLst>
                                            <p:cond delay="0"/>
                                          </p:stCondLst>
                                        </p:cTn>
                                        <p:tgtEl>
                                          <p:spTgt spid="39"/>
                                        </p:tgtEl>
                                        <p:attrNameLst>
                                          <p:attrName>style.visibility</p:attrName>
                                        </p:attrNameLst>
                                      </p:cBhvr>
                                      <p:to>
                                        <p:strVal val="visible"/>
                                      </p:to>
                                    </p:set>
                                    <p:anim calcmode="lin" valueType="num">
                                      <p:cBhvr>
                                        <p:cTn id="136" dur="500" fill="hold"/>
                                        <p:tgtEl>
                                          <p:spTgt spid="39"/>
                                        </p:tgtEl>
                                        <p:attrNameLst>
                                          <p:attrName>ppt_w</p:attrName>
                                        </p:attrNameLst>
                                      </p:cBhvr>
                                      <p:tavLst>
                                        <p:tav tm="0">
                                          <p:val>
                                            <p:fltVal val="0"/>
                                          </p:val>
                                        </p:tav>
                                        <p:tav tm="100000">
                                          <p:val>
                                            <p:strVal val="#ppt_w"/>
                                          </p:val>
                                        </p:tav>
                                      </p:tavLst>
                                    </p:anim>
                                    <p:anim calcmode="lin" valueType="num">
                                      <p:cBhvr>
                                        <p:cTn id="137" dur="500" fill="hold"/>
                                        <p:tgtEl>
                                          <p:spTgt spid="39"/>
                                        </p:tgtEl>
                                        <p:attrNameLst>
                                          <p:attrName>ppt_h</p:attrName>
                                        </p:attrNameLst>
                                      </p:cBhvr>
                                      <p:tavLst>
                                        <p:tav tm="0">
                                          <p:val>
                                            <p:fltVal val="0"/>
                                          </p:val>
                                        </p:tav>
                                        <p:tav tm="100000">
                                          <p:val>
                                            <p:strVal val="#ppt_h"/>
                                          </p:val>
                                        </p:tav>
                                      </p:tavLst>
                                    </p:anim>
                                  </p:childTnLst>
                                </p:cTn>
                              </p:par>
                              <p:par>
                                <p:cTn id="138" presetID="23" presetClass="entr" presetSubtype="16" fill="hold" nodeType="withEffect">
                                  <p:stCondLst>
                                    <p:cond delay="0"/>
                                  </p:stCondLst>
                                  <p:childTnLst>
                                    <p:set>
                                      <p:cBhvr>
                                        <p:cTn id="139" dur="1" fill="hold">
                                          <p:stCondLst>
                                            <p:cond delay="0"/>
                                          </p:stCondLst>
                                        </p:cTn>
                                        <p:tgtEl>
                                          <p:spTgt spid="146"/>
                                        </p:tgtEl>
                                        <p:attrNameLst>
                                          <p:attrName>style.visibility</p:attrName>
                                        </p:attrNameLst>
                                      </p:cBhvr>
                                      <p:to>
                                        <p:strVal val="visible"/>
                                      </p:to>
                                    </p:set>
                                    <p:anim calcmode="lin" valueType="num">
                                      <p:cBhvr>
                                        <p:cTn id="140" dur="500" fill="hold"/>
                                        <p:tgtEl>
                                          <p:spTgt spid="146"/>
                                        </p:tgtEl>
                                        <p:attrNameLst>
                                          <p:attrName>ppt_w</p:attrName>
                                        </p:attrNameLst>
                                      </p:cBhvr>
                                      <p:tavLst>
                                        <p:tav tm="0">
                                          <p:val>
                                            <p:fltVal val="0"/>
                                          </p:val>
                                        </p:tav>
                                        <p:tav tm="100000">
                                          <p:val>
                                            <p:strVal val="#ppt_w"/>
                                          </p:val>
                                        </p:tav>
                                      </p:tavLst>
                                    </p:anim>
                                    <p:anim calcmode="lin" valueType="num">
                                      <p:cBhvr>
                                        <p:cTn id="141" dur="500" fill="hold"/>
                                        <p:tgtEl>
                                          <p:spTgt spid="146"/>
                                        </p:tgtEl>
                                        <p:attrNameLst>
                                          <p:attrName>ppt_h</p:attrName>
                                        </p:attrNameLst>
                                      </p:cBhvr>
                                      <p:tavLst>
                                        <p:tav tm="0">
                                          <p:val>
                                            <p:fltVal val="0"/>
                                          </p:val>
                                        </p:tav>
                                        <p:tav tm="100000">
                                          <p:val>
                                            <p:strVal val="#ppt_h"/>
                                          </p:val>
                                        </p:tav>
                                      </p:tavLst>
                                    </p:anim>
                                  </p:childTnLst>
                                </p:cTn>
                              </p:par>
                            </p:childTnLst>
                          </p:cTn>
                        </p:par>
                      </p:childTnLst>
                    </p:cTn>
                  </p:par>
                  <p:par>
                    <p:cTn id="142" fill="hold">
                      <p:stCondLst>
                        <p:cond delay="indefinite"/>
                      </p:stCondLst>
                      <p:childTnLst>
                        <p:par>
                          <p:cTn id="143" fill="hold">
                            <p:stCondLst>
                              <p:cond delay="0"/>
                            </p:stCondLst>
                            <p:childTnLst>
                              <p:par>
                                <p:cTn id="144" presetID="23" presetClass="entr" presetSubtype="16" fill="hold" grpId="0" nodeType="clickEffect">
                                  <p:stCondLst>
                                    <p:cond delay="0"/>
                                  </p:stCondLst>
                                  <p:childTnLst>
                                    <p:set>
                                      <p:cBhvr>
                                        <p:cTn id="145" dur="1" fill="hold">
                                          <p:stCondLst>
                                            <p:cond delay="0"/>
                                          </p:stCondLst>
                                        </p:cTn>
                                        <p:tgtEl>
                                          <p:spTgt spid="147"/>
                                        </p:tgtEl>
                                        <p:attrNameLst>
                                          <p:attrName>style.visibility</p:attrName>
                                        </p:attrNameLst>
                                      </p:cBhvr>
                                      <p:to>
                                        <p:strVal val="visible"/>
                                      </p:to>
                                    </p:set>
                                    <p:anim calcmode="lin" valueType="num">
                                      <p:cBhvr>
                                        <p:cTn id="146" dur="500" fill="hold"/>
                                        <p:tgtEl>
                                          <p:spTgt spid="147"/>
                                        </p:tgtEl>
                                        <p:attrNameLst>
                                          <p:attrName>ppt_w</p:attrName>
                                        </p:attrNameLst>
                                      </p:cBhvr>
                                      <p:tavLst>
                                        <p:tav tm="0">
                                          <p:val>
                                            <p:fltVal val="0"/>
                                          </p:val>
                                        </p:tav>
                                        <p:tav tm="100000">
                                          <p:val>
                                            <p:strVal val="#ppt_w"/>
                                          </p:val>
                                        </p:tav>
                                      </p:tavLst>
                                    </p:anim>
                                    <p:anim calcmode="lin" valueType="num">
                                      <p:cBhvr>
                                        <p:cTn id="147" dur="500" fill="hold"/>
                                        <p:tgtEl>
                                          <p:spTgt spid="147"/>
                                        </p:tgtEl>
                                        <p:attrNameLst>
                                          <p:attrName>ppt_h</p:attrName>
                                        </p:attrNameLst>
                                      </p:cBhvr>
                                      <p:tavLst>
                                        <p:tav tm="0">
                                          <p:val>
                                            <p:fltVal val="0"/>
                                          </p:val>
                                        </p:tav>
                                        <p:tav tm="100000">
                                          <p:val>
                                            <p:strVal val="#ppt_h"/>
                                          </p:val>
                                        </p:tav>
                                      </p:tavLst>
                                    </p:anim>
                                  </p:childTnLst>
                                </p:cTn>
                              </p:par>
                              <p:par>
                                <p:cTn id="148" presetID="23" presetClass="entr" presetSubtype="16" fill="hold" nodeType="withEffect">
                                  <p:stCondLst>
                                    <p:cond delay="0"/>
                                  </p:stCondLst>
                                  <p:childTnLst>
                                    <p:set>
                                      <p:cBhvr>
                                        <p:cTn id="149" dur="1" fill="hold">
                                          <p:stCondLst>
                                            <p:cond delay="0"/>
                                          </p:stCondLst>
                                        </p:cTn>
                                        <p:tgtEl>
                                          <p:spTgt spid="152"/>
                                        </p:tgtEl>
                                        <p:attrNameLst>
                                          <p:attrName>style.visibility</p:attrName>
                                        </p:attrNameLst>
                                      </p:cBhvr>
                                      <p:to>
                                        <p:strVal val="visible"/>
                                      </p:to>
                                    </p:set>
                                    <p:anim calcmode="lin" valueType="num">
                                      <p:cBhvr>
                                        <p:cTn id="150" dur="500" fill="hold"/>
                                        <p:tgtEl>
                                          <p:spTgt spid="152"/>
                                        </p:tgtEl>
                                        <p:attrNameLst>
                                          <p:attrName>ppt_w</p:attrName>
                                        </p:attrNameLst>
                                      </p:cBhvr>
                                      <p:tavLst>
                                        <p:tav tm="0">
                                          <p:val>
                                            <p:fltVal val="0"/>
                                          </p:val>
                                        </p:tav>
                                        <p:tav tm="100000">
                                          <p:val>
                                            <p:strVal val="#ppt_w"/>
                                          </p:val>
                                        </p:tav>
                                      </p:tavLst>
                                    </p:anim>
                                    <p:anim calcmode="lin" valueType="num">
                                      <p:cBhvr>
                                        <p:cTn id="151" dur="500" fill="hold"/>
                                        <p:tgtEl>
                                          <p:spTgt spid="152"/>
                                        </p:tgtEl>
                                        <p:attrNameLst>
                                          <p:attrName>ppt_h</p:attrName>
                                        </p:attrNameLst>
                                      </p:cBhvr>
                                      <p:tavLst>
                                        <p:tav tm="0">
                                          <p:val>
                                            <p:fltVal val="0"/>
                                          </p:val>
                                        </p:tav>
                                        <p:tav tm="100000">
                                          <p:val>
                                            <p:strVal val="#ppt_h"/>
                                          </p:val>
                                        </p:tav>
                                      </p:tavLst>
                                    </p:anim>
                                  </p:childTnLst>
                                </p:cTn>
                              </p:par>
                              <p:par>
                                <p:cTn id="152" presetID="23" presetClass="entr" presetSubtype="16" fill="hold" grpId="0" nodeType="withEffect">
                                  <p:stCondLst>
                                    <p:cond delay="0"/>
                                  </p:stCondLst>
                                  <p:childTnLst>
                                    <p:set>
                                      <p:cBhvr>
                                        <p:cTn id="153" dur="1" fill="hold">
                                          <p:stCondLst>
                                            <p:cond delay="0"/>
                                          </p:stCondLst>
                                        </p:cTn>
                                        <p:tgtEl>
                                          <p:spTgt spid="148"/>
                                        </p:tgtEl>
                                        <p:attrNameLst>
                                          <p:attrName>style.visibility</p:attrName>
                                        </p:attrNameLst>
                                      </p:cBhvr>
                                      <p:to>
                                        <p:strVal val="visible"/>
                                      </p:to>
                                    </p:set>
                                    <p:anim calcmode="lin" valueType="num">
                                      <p:cBhvr>
                                        <p:cTn id="154" dur="500" fill="hold"/>
                                        <p:tgtEl>
                                          <p:spTgt spid="148"/>
                                        </p:tgtEl>
                                        <p:attrNameLst>
                                          <p:attrName>ppt_w</p:attrName>
                                        </p:attrNameLst>
                                      </p:cBhvr>
                                      <p:tavLst>
                                        <p:tav tm="0">
                                          <p:val>
                                            <p:fltVal val="0"/>
                                          </p:val>
                                        </p:tav>
                                        <p:tav tm="100000">
                                          <p:val>
                                            <p:strVal val="#ppt_w"/>
                                          </p:val>
                                        </p:tav>
                                      </p:tavLst>
                                    </p:anim>
                                    <p:anim calcmode="lin" valueType="num">
                                      <p:cBhvr>
                                        <p:cTn id="155" dur="500" fill="hold"/>
                                        <p:tgtEl>
                                          <p:spTgt spid="148"/>
                                        </p:tgtEl>
                                        <p:attrNameLst>
                                          <p:attrName>ppt_h</p:attrName>
                                        </p:attrNameLst>
                                      </p:cBhvr>
                                      <p:tavLst>
                                        <p:tav tm="0">
                                          <p:val>
                                            <p:fltVal val="0"/>
                                          </p:val>
                                        </p:tav>
                                        <p:tav tm="100000">
                                          <p:val>
                                            <p:strVal val="#ppt_h"/>
                                          </p:val>
                                        </p:tav>
                                      </p:tavLst>
                                    </p:anim>
                                  </p:childTnLst>
                                </p:cTn>
                              </p:par>
                              <p:par>
                                <p:cTn id="156" presetID="23" presetClass="entr" presetSubtype="16" fill="hold" nodeType="withEffect">
                                  <p:stCondLst>
                                    <p:cond delay="0"/>
                                  </p:stCondLst>
                                  <p:childTnLst>
                                    <p:set>
                                      <p:cBhvr>
                                        <p:cTn id="157" dur="1" fill="hold">
                                          <p:stCondLst>
                                            <p:cond delay="0"/>
                                          </p:stCondLst>
                                        </p:cTn>
                                        <p:tgtEl>
                                          <p:spTgt spid="151"/>
                                        </p:tgtEl>
                                        <p:attrNameLst>
                                          <p:attrName>style.visibility</p:attrName>
                                        </p:attrNameLst>
                                      </p:cBhvr>
                                      <p:to>
                                        <p:strVal val="visible"/>
                                      </p:to>
                                    </p:set>
                                    <p:anim calcmode="lin" valueType="num">
                                      <p:cBhvr>
                                        <p:cTn id="158" dur="500" fill="hold"/>
                                        <p:tgtEl>
                                          <p:spTgt spid="151"/>
                                        </p:tgtEl>
                                        <p:attrNameLst>
                                          <p:attrName>ppt_w</p:attrName>
                                        </p:attrNameLst>
                                      </p:cBhvr>
                                      <p:tavLst>
                                        <p:tav tm="0">
                                          <p:val>
                                            <p:fltVal val="0"/>
                                          </p:val>
                                        </p:tav>
                                        <p:tav tm="100000">
                                          <p:val>
                                            <p:strVal val="#ppt_w"/>
                                          </p:val>
                                        </p:tav>
                                      </p:tavLst>
                                    </p:anim>
                                    <p:anim calcmode="lin" valueType="num">
                                      <p:cBhvr>
                                        <p:cTn id="159" dur="500" fill="hold"/>
                                        <p:tgtEl>
                                          <p:spTgt spid="151"/>
                                        </p:tgtEl>
                                        <p:attrNameLst>
                                          <p:attrName>ppt_h</p:attrName>
                                        </p:attrNameLst>
                                      </p:cBhvr>
                                      <p:tavLst>
                                        <p:tav tm="0">
                                          <p:val>
                                            <p:fltVal val="0"/>
                                          </p:val>
                                        </p:tav>
                                        <p:tav tm="100000">
                                          <p:val>
                                            <p:strVal val="#ppt_h"/>
                                          </p:val>
                                        </p:tav>
                                      </p:tavLst>
                                    </p:anim>
                                  </p:childTnLst>
                                </p:cTn>
                              </p:par>
                              <p:par>
                                <p:cTn id="160" presetID="23" presetClass="entr" presetSubtype="16" fill="hold" grpId="0" nodeType="withEffect">
                                  <p:stCondLst>
                                    <p:cond delay="0"/>
                                  </p:stCondLst>
                                  <p:childTnLst>
                                    <p:set>
                                      <p:cBhvr>
                                        <p:cTn id="161" dur="1" fill="hold">
                                          <p:stCondLst>
                                            <p:cond delay="0"/>
                                          </p:stCondLst>
                                        </p:cTn>
                                        <p:tgtEl>
                                          <p:spTgt spid="149"/>
                                        </p:tgtEl>
                                        <p:attrNameLst>
                                          <p:attrName>style.visibility</p:attrName>
                                        </p:attrNameLst>
                                      </p:cBhvr>
                                      <p:to>
                                        <p:strVal val="visible"/>
                                      </p:to>
                                    </p:set>
                                    <p:anim calcmode="lin" valueType="num">
                                      <p:cBhvr>
                                        <p:cTn id="162" dur="500" fill="hold"/>
                                        <p:tgtEl>
                                          <p:spTgt spid="149"/>
                                        </p:tgtEl>
                                        <p:attrNameLst>
                                          <p:attrName>ppt_w</p:attrName>
                                        </p:attrNameLst>
                                      </p:cBhvr>
                                      <p:tavLst>
                                        <p:tav tm="0">
                                          <p:val>
                                            <p:fltVal val="0"/>
                                          </p:val>
                                        </p:tav>
                                        <p:tav tm="100000">
                                          <p:val>
                                            <p:strVal val="#ppt_w"/>
                                          </p:val>
                                        </p:tav>
                                      </p:tavLst>
                                    </p:anim>
                                    <p:anim calcmode="lin" valueType="num">
                                      <p:cBhvr>
                                        <p:cTn id="163" dur="500" fill="hold"/>
                                        <p:tgtEl>
                                          <p:spTgt spid="149"/>
                                        </p:tgtEl>
                                        <p:attrNameLst>
                                          <p:attrName>ppt_h</p:attrName>
                                        </p:attrNameLst>
                                      </p:cBhvr>
                                      <p:tavLst>
                                        <p:tav tm="0">
                                          <p:val>
                                            <p:fltVal val="0"/>
                                          </p:val>
                                        </p:tav>
                                        <p:tav tm="100000">
                                          <p:val>
                                            <p:strVal val="#ppt_h"/>
                                          </p:val>
                                        </p:tav>
                                      </p:tavLst>
                                    </p:anim>
                                  </p:childTnLst>
                                </p:cTn>
                              </p:par>
                              <p:par>
                                <p:cTn id="164" presetID="23" presetClass="entr" presetSubtype="16" fill="hold" nodeType="withEffect">
                                  <p:stCondLst>
                                    <p:cond delay="0"/>
                                  </p:stCondLst>
                                  <p:childTnLst>
                                    <p:set>
                                      <p:cBhvr>
                                        <p:cTn id="165" dur="1" fill="hold">
                                          <p:stCondLst>
                                            <p:cond delay="0"/>
                                          </p:stCondLst>
                                        </p:cTn>
                                        <p:tgtEl>
                                          <p:spTgt spid="150"/>
                                        </p:tgtEl>
                                        <p:attrNameLst>
                                          <p:attrName>style.visibility</p:attrName>
                                        </p:attrNameLst>
                                      </p:cBhvr>
                                      <p:to>
                                        <p:strVal val="visible"/>
                                      </p:to>
                                    </p:set>
                                    <p:anim calcmode="lin" valueType="num">
                                      <p:cBhvr>
                                        <p:cTn id="166" dur="500" fill="hold"/>
                                        <p:tgtEl>
                                          <p:spTgt spid="150"/>
                                        </p:tgtEl>
                                        <p:attrNameLst>
                                          <p:attrName>ppt_w</p:attrName>
                                        </p:attrNameLst>
                                      </p:cBhvr>
                                      <p:tavLst>
                                        <p:tav tm="0">
                                          <p:val>
                                            <p:fltVal val="0"/>
                                          </p:val>
                                        </p:tav>
                                        <p:tav tm="100000">
                                          <p:val>
                                            <p:strVal val="#ppt_w"/>
                                          </p:val>
                                        </p:tav>
                                      </p:tavLst>
                                    </p:anim>
                                    <p:anim calcmode="lin" valueType="num">
                                      <p:cBhvr>
                                        <p:cTn id="167" dur="500" fill="hold"/>
                                        <p:tgtEl>
                                          <p:spTgt spid="15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p:bldP spid="144" grpId="0" animBg="1"/>
      <p:bldP spid="143" grpId="0" animBg="1"/>
      <p:bldP spid="141" grpId="0" animBg="1"/>
      <p:bldP spid="140" grpId="0" animBg="1"/>
      <p:bldP spid="139" grpId="0" animBg="1"/>
      <p:bldP spid="125" grpId="0" animBg="1"/>
      <p:bldP spid="124" grpId="0" animBg="1"/>
      <p:bldP spid="123" grpId="0" animBg="1"/>
      <p:bldP spid="112" grpId="0" animBg="1"/>
      <p:bldP spid="5" grpId="0" animBg="1"/>
      <p:bldP spid="4" grpId="0"/>
      <p:bldP spid="90" grpId="0" animBg="1"/>
      <p:bldP spid="37" grpId="0" animBg="1"/>
      <p:bldP spid="39" grpId="0" animBg="1"/>
      <p:bldP spid="52" grpId="0" animBg="1"/>
      <p:bldP spid="94" grpId="0" animBg="1"/>
      <p:bldP spid="101" grpId="0" animBg="1"/>
      <p:bldP spid="119" grpId="0" animBg="1"/>
      <p:bldP spid="120" grpId="0" animBg="1"/>
      <p:bldP spid="121" grpId="0"/>
      <p:bldP spid="116" grpId="0" animBg="1"/>
      <p:bldP spid="118" grpId="0"/>
      <p:bldP spid="117" grpId="0" animBg="1"/>
      <p:bldP spid="147" grpId="0" animBg="1"/>
      <p:bldP spid="148" grpId="0" animBg="1"/>
      <p:bldP spid="149" grpId="0" animBg="1"/>
    </p:bldLst>
  </p:timing>
</p:sld>
</file>

<file path=ppt/theme/theme1.xml><?xml version="1.0" encoding="utf-8"?>
<a:theme xmlns:a="http://schemas.openxmlformats.org/drawingml/2006/main" name="S24_Folienbibliothek_16zu9_cb">
  <a:themeElements>
    <a:clrScheme name="Scout24 Colors">
      <a:dk1>
        <a:srgbClr val="4B4C4D"/>
      </a:dk1>
      <a:lt1>
        <a:sysClr val="window" lastClr="FFFFFF"/>
      </a:lt1>
      <a:dk2>
        <a:srgbClr val="4B4C4D"/>
      </a:dk2>
      <a:lt2>
        <a:srgbClr val="FFFFFF"/>
      </a:lt2>
      <a:accent1>
        <a:srgbClr val="FF7500"/>
      </a:accent1>
      <a:accent2>
        <a:srgbClr val="1496D2"/>
      </a:accent2>
      <a:accent3>
        <a:srgbClr val="003468"/>
      </a:accent3>
      <a:accent4>
        <a:srgbClr val="999999"/>
      </a:accent4>
      <a:accent5>
        <a:srgbClr val="FFAC66"/>
      </a:accent5>
      <a:accent6>
        <a:srgbClr val="73C8FA"/>
      </a:accent6>
      <a:hlink>
        <a:srgbClr val="717171"/>
      </a:hlink>
      <a:folHlink>
        <a:srgbClr val="9BCCE4"/>
      </a:folHlink>
    </a:clrScheme>
    <a:fontScheme name="Scout24 Fonts">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nSpc>
            <a:spcPct val="120000"/>
          </a:lnSpc>
          <a:defRPr sz="15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2530</Words>
  <Application>Microsoft Macintosh PowerPoint</Application>
  <PresentationFormat>Benutzerdefiniert</PresentationFormat>
  <Paragraphs>477</Paragraphs>
  <Slides>25</Slides>
  <Notes>25</Notes>
  <HiddenSlides>0</HiddenSlides>
  <MMClips>0</MMClips>
  <ScaleCrop>false</ScaleCrop>
  <HeadingPairs>
    <vt:vector size="6" baseType="variant">
      <vt:variant>
        <vt:lpstr>Verwendete Schriftarten</vt:lpstr>
      </vt:variant>
      <vt:variant>
        <vt:i4>10</vt:i4>
      </vt:variant>
      <vt:variant>
        <vt:lpstr>Design</vt:lpstr>
      </vt:variant>
      <vt:variant>
        <vt:i4>1</vt:i4>
      </vt:variant>
      <vt:variant>
        <vt:lpstr>Folientitel</vt:lpstr>
      </vt:variant>
      <vt:variant>
        <vt:i4>25</vt:i4>
      </vt:variant>
    </vt:vector>
  </HeadingPairs>
  <TitlesOfParts>
    <vt:vector size="36" baseType="lpstr">
      <vt:lpstr>Calibri</vt:lpstr>
      <vt:lpstr>Calibri Light</vt:lpstr>
      <vt:lpstr>Garamond</vt:lpstr>
      <vt:lpstr>Mangal</vt:lpstr>
      <vt:lpstr>Open Sans Light</vt:lpstr>
      <vt:lpstr>Open Sans Semibold</vt:lpstr>
      <vt:lpstr>Times New Roman</vt:lpstr>
      <vt:lpstr>Verdana</vt:lpstr>
      <vt:lpstr>Wingdings</vt:lpstr>
      <vt:lpstr>Arial</vt:lpstr>
      <vt:lpstr>S24_Folienbibliothek_16zu9_cb</vt:lpstr>
      <vt:lpstr>PowerPoint-Präsentation</vt:lpstr>
      <vt:lpstr>PowerPoint-Präsentation</vt:lpstr>
      <vt:lpstr>PowerPoint-Präsentation</vt:lpstr>
      <vt:lpstr>PowerPoint-Präsentation</vt:lpstr>
      <vt:lpstr>Road to MicroService Architecture – How we started in 2007</vt:lpstr>
      <vt:lpstr>Road to MicroService Architecture – How things got complicated in 2011</vt:lpstr>
      <vt:lpstr>Road to MicroService Architecture – How we sliced the monolith in 2013</vt:lpstr>
      <vt:lpstr>Road to MicroService Architecture – How a central data team doesn’t scale</vt:lpstr>
      <vt:lpstr>Road to MicroService Architecture – How we rearchitectured our Data Landscape</vt:lpstr>
      <vt:lpstr> Scout24 wants to become a truly data-driven company</vt:lpstr>
      <vt:lpstr> Scout24 wants to become a truly data-driven company</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Learnings and lessons</vt:lpstr>
      <vt:lpstr>Thanks!  Questions?</vt:lpstr>
    </vt:vector>
  </TitlesOfParts>
  <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Folienbibliothek alternativ mit zweiter Zeile</dc:title>
  <dc:creator>Sebastian Herold</dc:creator>
  <dc:description>Vorlage Bibliothek;_x000d_
Version 020 – 002;_x000d_
2014-01-31;</dc:description>
  <cp:lastModifiedBy>Sebastian Herold</cp:lastModifiedBy>
  <cp:revision>86</cp:revision>
  <dcterms:created xsi:type="dcterms:W3CDTF">2017-09-16T20:02:00Z</dcterms:created>
  <dcterms:modified xsi:type="dcterms:W3CDTF">2017-09-22T12:48:52Z</dcterms:modified>
  <cp:category>Scout24</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rstellt von">
    <vt:lpwstr>wolf corporate</vt:lpwstr>
  </property>
  <property fmtid="{D5CDD505-2E9C-101B-9397-08002B2CF9AE}" pid="3" name="Erstellt am">
    <vt:lpwstr>22.05.2012</vt:lpwstr>
  </property>
  <property fmtid="{D5CDD505-2E9C-101B-9397-08002B2CF9AE}" pid="4" name="Bearbeiter">
    <vt:lpwstr>gadamovich | office implementation</vt:lpwstr>
  </property>
  <property fmtid="{D5CDD505-2E9C-101B-9397-08002B2CF9AE}" pid="5" name="Version">
    <vt:lpwstr>2.0</vt:lpwstr>
  </property>
  <property fmtid="{D5CDD505-2E9C-101B-9397-08002B2CF9AE}" pid="6" name="Version vom">
    <vt:lpwstr>31.01.2014</vt:lpwstr>
  </property>
</Properties>
</file>